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75" r:id="rId3"/>
    <p:sldId id="258" r:id="rId4"/>
    <p:sldId id="295" r:id="rId5"/>
    <p:sldId id="276" r:id="rId6"/>
    <p:sldId id="280" r:id="rId7"/>
    <p:sldId id="279" r:id="rId8"/>
    <p:sldId id="296" r:id="rId9"/>
    <p:sldId id="297" r:id="rId10"/>
    <p:sldId id="259" r:id="rId11"/>
    <p:sldId id="260" r:id="rId12"/>
    <p:sldId id="281" r:id="rId13"/>
    <p:sldId id="283" r:id="rId14"/>
    <p:sldId id="261" r:id="rId15"/>
    <p:sldId id="284" r:id="rId16"/>
    <p:sldId id="289" r:id="rId17"/>
    <p:sldId id="286" r:id="rId18"/>
    <p:sldId id="262" r:id="rId19"/>
    <p:sldId id="285" r:id="rId20"/>
    <p:sldId id="263" r:id="rId21"/>
    <p:sldId id="265" r:id="rId22"/>
    <p:sldId id="290" r:id="rId23"/>
    <p:sldId id="293" r:id="rId24"/>
    <p:sldId id="294" r:id="rId25"/>
    <p:sldId id="291" r:id="rId26"/>
    <p:sldId id="292" r:id="rId27"/>
    <p:sldId id="264" r:id="rId28"/>
    <p:sldId id="268" r:id="rId29"/>
    <p:sldId id="270" r:id="rId30"/>
    <p:sldId id="272" r:id="rId31"/>
    <p:sldId id="271" r:id="rId32"/>
    <p:sldId id="273" r:id="rId33"/>
    <p:sldId id="27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3A203-FB8A-461F-9EB5-D04879D0B3A5}" v="797" dt="2023-11-03T22:00:42.16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Prestia" userId="725aace31fa660f5" providerId="LiveId" clId="{78A3A203-FB8A-461F-9EB5-D04879D0B3A5}"/>
    <pc:docChg chg="undo custSel addSld delSld modSld sldOrd">
      <pc:chgData name="Jo Prestia" userId="725aace31fa660f5" providerId="LiveId" clId="{78A3A203-FB8A-461F-9EB5-D04879D0B3A5}" dt="2023-11-03T22:00:42.162" v="1737" actId="20577"/>
      <pc:docMkLst>
        <pc:docMk/>
      </pc:docMkLst>
      <pc:sldChg chg="addSp modSp mod modAnim">
        <pc:chgData name="Jo Prestia" userId="725aace31fa660f5" providerId="LiveId" clId="{78A3A203-FB8A-461F-9EB5-D04879D0B3A5}" dt="2023-11-03T20:54:31.441" v="916"/>
        <pc:sldMkLst>
          <pc:docMk/>
          <pc:sldMk cId="2830363436" sldId="256"/>
        </pc:sldMkLst>
        <pc:spChg chg="mod">
          <ac:chgData name="Jo Prestia" userId="725aace31fa660f5" providerId="LiveId" clId="{78A3A203-FB8A-461F-9EB5-D04879D0B3A5}" dt="2023-11-03T20:53:43.139" v="909" actId="1076"/>
          <ac:spMkLst>
            <pc:docMk/>
            <pc:sldMk cId="2830363436" sldId="256"/>
            <ac:spMk id="2" creationId="{00000000-0000-0000-0000-000000000000}"/>
          </ac:spMkLst>
        </pc:spChg>
        <pc:picChg chg="add mod">
          <ac:chgData name="Jo Prestia" userId="725aace31fa660f5" providerId="LiveId" clId="{78A3A203-FB8A-461F-9EB5-D04879D0B3A5}" dt="2023-11-03T20:54:09.449" v="915" actId="1076"/>
          <ac:picMkLst>
            <pc:docMk/>
            <pc:sldMk cId="2830363436" sldId="256"/>
            <ac:picMk id="7" creationId="{502841F7-2D14-5C4B-89DD-96ACE7CECB08}"/>
          </ac:picMkLst>
        </pc:picChg>
      </pc:sldChg>
      <pc:sldChg chg="modSp del mod modAnim">
        <pc:chgData name="Jo Prestia" userId="725aace31fa660f5" providerId="LiveId" clId="{78A3A203-FB8A-461F-9EB5-D04879D0B3A5}" dt="2023-11-03T20:54:52.931" v="919" actId="47"/>
        <pc:sldMkLst>
          <pc:docMk/>
          <pc:sldMk cId="2459995225" sldId="257"/>
        </pc:sldMkLst>
        <pc:spChg chg="mod">
          <ac:chgData name="Jo Prestia" userId="725aace31fa660f5" providerId="LiveId" clId="{78A3A203-FB8A-461F-9EB5-D04879D0B3A5}" dt="2023-11-03T20:54:40.253" v="917" actId="122"/>
          <ac:spMkLst>
            <pc:docMk/>
            <pc:sldMk cId="2459995225" sldId="257"/>
            <ac:spMk id="2" creationId="{00000000-0000-0000-0000-000000000000}"/>
          </ac:spMkLst>
        </pc:spChg>
      </pc:sldChg>
      <pc:sldChg chg="modAnim">
        <pc:chgData name="Jo Prestia" userId="725aace31fa660f5" providerId="LiveId" clId="{78A3A203-FB8A-461F-9EB5-D04879D0B3A5}" dt="2023-11-03T20:56:05.840" v="934"/>
        <pc:sldMkLst>
          <pc:docMk/>
          <pc:sldMk cId="1266615591" sldId="258"/>
        </pc:sldMkLst>
      </pc:sldChg>
      <pc:sldChg chg="addSp modSp modAnim">
        <pc:chgData name="Jo Prestia" userId="725aace31fa660f5" providerId="LiveId" clId="{78A3A203-FB8A-461F-9EB5-D04879D0B3A5}" dt="2023-11-03T21:48:42.657" v="1617"/>
        <pc:sldMkLst>
          <pc:docMk/>
          <pc:sldMk cId="99422770" sldId="259"/>
        </pc:sldMkLst>
        <pc:picChg chg="add mod">
          <ac:chgData name="Jo Prestia" userId="725aace31fa660f5" providerId="LiveId" clId="{78A3A203-FB8A-461F-9EB5-D04879D0B3A5}" dt="2023-10-25T10:19:35.078" v="3"/>
          <ac:picMkLst>
            <pc:docMk/>
            <pc:sldMk cId="99422770" sldId="259"/>
            <ac:picMk id="3" creationId="{0BB8B94C-B853-9598-EE81-B16639377156}"/>
          </ac:picMkLst>
        </pc:picChg>
      </pc:sldChg>
      <pc:sldChg chg="addSp modSp modAnim">
        <pc:chgData name="Jo Prestia" userId="725aace31fa660f5" providerId="LiveId" clId="{78A3A203-FB8A-461F-9EB5-D04879D0B3A5}" dt="2023-11-03T21:48:45.461" v="1618"/>
        <pc:sldMkLst>
          <pc:docMk/>
          <pc:sldMk cId="841430675" sldId="260"/>
        </pc:sldMkLst>
        <pc:picChg chg="add mod">
          <ac:chgData name="Jo Prestia" userId="725aace31fa660f5" providerId="LiveId" clId="{78A3A203-FB8A-461F-9EB5-D04879D0B3A5}" dt="2023-10-25T10:19:38.089" v="4"/>
          <ac:picMkLst>
            <pc:docMk/>
            <pc:sldMk cId="841430675" sldId="260"/>
            <ac:picMk id="2" creationId="{085D6DB9-15B5-4B8A-7C9E-9F12E15D9599}"/>
          </ac:picMkLst>
        </pc:picChg>
      </pc:sldChg>
      <pc:sldChg chg="addSp modSp mod modAnim">
        <pc:chgData name="Jo Prestia" userId="725aace31fa660f5" providerId="LiveId" clId="{78A3A203-FB8A-461F-9EB5-D04879D0B3A5}" dt="2023-11-03T21:50:00.805" v="1631"/>
        <pc:sldMkLst>
          <pc:docMk/>
          <pc:sldMk cId="4259414746" sldId="261"/>
        </pc:sldMkLst>
        <pc:picChg chg="add mod">
          <ac:chgData name="Jo Prestia" userId="725aace31fa660f5" providerId="LiveId" clId="{78A3A203-FB8A-461F-9EB5-D04879D0B3A5}" dt="2023-10-25T10:20:00.629" v="11" actId="1076"/>
          <ac:picMkLst>
            <pc:docMk/>
            <pc:sldMk cId="4259414746" sldId="261"/>
            <ac:picMk id="2" creationId="{05070C73-F81B-FDEB-FC12-60DB812A1AAF}"/>
          </ac:picMkLst>
        </pc:picChg>
      </pc:sldChg>
      <pc:sldChg chg="addSp modSp mod modAnim">
        <pc:chgData name="Jo Prestia" userId="725aace31fa660f5" providerId="LiveId" clId="{78A3A203-FB8A-461F-9EB5-D04879D0B3A5}" dt="2023-11-03T21:52:06.831" v="1651"/>
        <pc:sldMkLst>
          <pc:docMk/>
          <pc:sldMk cId="536599417" sldId="262"/>
        </pc:sldMkLst>
        <pc:picChg chg="add mod">
          <ac:chgData name="Jo Prestia" userId="725aace31fa660f5" providerId="LiveId" clId="{78A3A203-FB8A-461F-9EB5-D04879D0B3A5}" dt="2023-10-25T10:20:25.995" v="16" actId="14100"/>
          <ac:picMkLst>
            <pc:docMk/>
            <pc:sldMk cId="536599417" sldId="262"/>
            <ac:picMk id="2" creationId="{77298A25-09AD-C82D-E101-E4392EFADD4B}"/>
          </ac:picMkLst>
        </pc:picChg>
      </pc:sldChg>
      <pc:sldChg chg="addSp modSp modAnim">
        <pc:chgData name="Jo Prestia" userId="725aace31fa660f5" providerId="LiveId" clId="{78A3A203-FB8A-461F-9EB5-D04879D0B3A5}" dt="2023-11-03T21:54:41.158" v="1666"/>
        <pc:sldMkLst>
          <pc:docMk/>
          <pc:sldMk cId="1901186860" sldId="263"/>
        </pc:sldMkLst>
        <pc:picChg chg="add mod">
          <ac:chgData name="Jo Prestia" userId="725aace31fa660f5" providerId="LiveId" clId="{78A3A203-FB8A-461F-9EB5-D04879D0B3A5}" dt="2023-10-25T10:20:37.504" v="19"/>
          <ac:picMkLst>
            <pc:docMk/>
            <pc:sldMk cId="1901186860" sldId="263"/>
            <ac:picMk id="6" creationId="{F1601F51-BAAC-F64B-C715-EC33DF93C867}"/>
          </ac:picMkLst>
        </pc:picChg>
      </pc:sldChg>
      <pc:sldChg chg="addSp modSp modAnim">
        <pc:chgData name="Jo Prestia" userId="725aace31fa660f5" providerId="LiveId" clId="{78A3A203-FB8A-461F-9EB5-D04879D0B3A5}" dt="2023-11-03T21:57:21.336" v="1701"/>
        <pc:sldMkLst>
          <pc:docMk/>
          <pc:sldMk cId="658787112" sldId="264"/>
        </pc:sldMkLst>
        <pc:picChg chg="add mod">
          <ac:chgData name="Jo Prestia" userId="725aace31fa660f5" providerId="LiveId" clId="{78A3A203-FB8A-461F-9EB5-D04879D0B3A5}" dt="2023-10-25T10:20:44.879" v="21"/>
          <ac:picMkLst>
            <pc:docMk/>
            <pc:sldMk cId="658787112" sldId="264"/>
            <ac:picMk id="6" creationId="{6BCEB880-D867-91E8-0E6E-71CC0A1CA1C7}"/>
          </ac:picMkLst>
        </pc:picChg>
      </pc:sldChg>
      <pc:sldChg chg="addSp modSp modAnim">
        <pc:chgData name="Jo Prestia" userId="725aace31fa660f5" providerId="LiveId" clId="{78A3A203-FB8A-461F-9EB5-D04879D0B3A5}" dt="2023-11-03T21:55:17.059" v="1673"/>
        <pc:sldMkLst>
          <pc:docMk/>
          <pc:sldMk cId="0" sldId="265"/>
        </pc:sldMkLst>
        <pc:picChg chg="add mod">
          <ac:chgData name="Jo Prestia" userId="725aace31fa660f5" providerId="LiveId" clId="{78A3A203-FB8A-461F-9EB5-D04879D0B3A5}" dt="2023-10-25T10:20:40.637" v="20"/>
          <ac:picMkLst>
            <pc:docMk/>
            <pc:sldMk cId="0" sldId="265"/>
            <ac:picMk id="6" creationId="{2158FD2F-A3D7-6F41-9F35-DEB0EC043294}"/>
          </ac:picMkLst>
        </pc:picChg>
      </pc:sldChg>
      <pc:sldChg chg="modSp del mod">
        <pc:chgData name="Jo Prestia" userId="725aace31fa660f5" providerId="LiveId" clId="{78A3A203-FB8A-461F-9EB5-D04879D0B3A5}" dt="2023-11-03T20:53:24.415" v="905" actId="47"/>
        <pc:sldMkLst>
          <pc:docMk/>
          <pc:sldMk cId="0" sldId="267"/>
        </pc:sldMkLst>
        <pc:picChg chg="mod">
          <ac:chgData name="Jo Prestia" userId="725aace31fa660f5" providerId="LiveId" clId="{78A3A203-FB8A-461F-9EB5-D04879D0B3A5}" dt="2023-10-25T11:33:39.311" v="31" actId="1076"/>
          <ac:picMkLst>
            <pc:docMk/>
            <pc:sldMk cId="0" sldId="267"/>
            <ac:picMk id="7" creationId="{42FE13DA-D06B-9B21-4810-74ACBC81194C}"/>
          </ac:picMkLst>
        </pc:picChg>
      </pc:sldChg>
      <pc:sldChg chg="addSp modSp modAnim">
        <pc:chgData name="Jo Prestia" userId="725aace31fa660f5" providerId="LiveId" clId="{78A3A203-FB8A-461F-9EB5-D04879D0B3A5}" dt="2023-11-03T21:57:50.880" v="1705"/>
        <pc:sldMkLst>
          <pc:docMk/>
          <pc:sldMk cId="3512599814" sldId="268"/>
        </pc:sldMkLst>
        <pc:picChg chg="add mod">
          <ac:chgData name="Jo Prestia" userId="725aace31fa660f5" providerId="LiveId" clId="{78A3A203-FB8A-461F-9EB5-D04879D0B3A5}" dt="2023-10-25T10:20:48.383" v="22"/>
          <ac:picMkLst>
            <pc:docMk/>
            <pc:sldMk cId="3512599814" sldId="268"/>
            <ac:picMk id="6" creationId="{5E811B82-F284-1817-A46C-B4741DACD05C}"/>
          </ac:picMkLst>
        </pc:picChg>
      </pc:sldChg>
      <pc:sldChg chg="addSp modSp mod modAnim">
        <pc:chgData name="Jo Prestia" userId="725aace31fa660f5" providerId="LiveId" clId="{78A3A203-FB8A-461F-9EB5-D04879D0B3A5}" dt="2023-11-03T21:58:16.955" v="1711"/>
        <pc:sldMkLst>
          <pc:docMk/>
          <pc:sldMk cId="1064961590" sldId="270"/>
        </pc:sldMkLst>
        <pc:picChg chg="add mod">
          <ac:chgData name="Jo Prestia" userId="725aace31fa660f5" providerId="LiveId" clId="{78A3A203-FB8A-461F-9EB5-D04879D0B3A5}" dt="2023-10-25T10:20:58.372" v="24" actId="1076"/>
          <ac:picMkLst>
            <pc:docMk/>
            <pc:sldMk cId="1064961590" sldId="270"/>
            <ac:picMk id="3" creationId="{3B2B7A47-4150-3865-3A97-B69E9BBCB573}"/>
          </ac:picMkLst>
        </pc:picChg>
      </pc:sldChg>
      <pc:sldChg chg="addSp modSp modAnim">
        <pc:chgData name="Jo Prestia" userId="725aace31fa660f5" providerId="LiveId" clId="{78A3A203-FB8A-461F-9EB5-D04879D0B3A5}" dt="2023-11-03T21:59:04.942" v="1722"/>
        <pc:sldMkLst>
          <pc:docMk/>
          <pc:sldMk cId="233422780" sldId="271"/>
        </pc:sldMkLst>
        <pc:picChg chg="add mod">
          <ac:chgData name="Jo Prestia" userId="725aace31fa660f5" providerId="LiveId" clId="{78A3A203-FB8A-461F-9EB5-D04879D0B3A5}" dt="2023-10-25T10:21:05.566" v="26"/>
          <ac:picMkLst>
            <pc:docMk/>
            <pc:sldMk cId="233422780" sldId="271"/>
            <ac:picMk id="3" creationId="{C49FA8B1-9592-1E31-AB2E-50D0670EE556}"/>
          </ac:picMkLst>
        </pc:picChg>
      </pc:sldChg>
      <pc:sldChg chg="addSp modSp modAnim">
        <pc:chgData name="Jo Prestia" userId="725aace31fa660f5" providerId="LiveId" clId="{78A3A203-FB8A-461F-9EB5-D04879D0B3A5}" dt="2023-11-03T21:58:52.668" v="1720"/>
        <pc:sldMkLst>
          <pc:docMk/>
          <pc:sldMk cId="720706364" sldId="272"/>
        </pc:sldMkLst>
        <pc:spChg chg="mod">
          <ac:chgData name="Jo Prestia" userId="725aace31fa660f5" providerId="LiveId" clId="{78A3A203-FB8A-461F-9EB5-D04879D0B3A5}" dt="2023-11-03T21:58:49.459" v="1719" actId="20577"/>
          <ac:spMkLst>
            <pc:docMk/>
            <pc:sldMk cId="720706364" sldId="272"/>
            <ac:spMk id="3" creationId="{9774FD6E-DF29-AFAF-6892-A7E9D581807A}"/>
          </ac:spMkLst>
        </pc:spChg>
        <pc:picChg chg="add mod">
          <ac:chgData name="Jo Prestia" userId="725aace31fa660f5" providerId="LiveId" clId="{78A3A203-FB8A-461F-9EB5-D04879D0B3A5}" dt="2023-10-25T10:21:01.268" v="25"/>
          <ac:picMkLst>
            <pc:docMk/>
            <pc:sldMk cId="720706364" sldId="272"/>
            <ac:picMk id="2" creationId="{CEB75DB9-F870-3005-7C03-1B3C9C1DC20F}"/>
          </ac:picMkLst>
        </pc:picChg>
      </pc:sldChg>
      <pc:sldChg chg="addSp modSp mod modAnim">
        <pc:chgData name="Jo Prestia" userId="725aace31fa660f5" providerId="LiveId" clId="{78A3A203-FB8A-461F-9EB5-D04879D0B3A5}" dt="2023-11-03T22:00:15.226" v="1732"/>
        <pc:sldMkLst>
          <pc:docMk/>
          <pc:sldMk cId="2667880175" sldId="273"/>
        </pc:sldMkLst>
        <pc:spChg chg="mod">
          <ac:chgData name="Jo Prestia" userId="725aace31fa660f5" providerId="LiveId" clId="{78A3A203-FB8A-461F-9EB5-D04879D0B3A5}" dt="2023-11-03T21:59:57.345" v="1728" actId="27636"/>
          <ac:spMkLst>
            <pc:docMk/>
            <pc:sldMk cId="2667880175" sldId="273"/>
            <ac:spMk id="3" creationId="{B246F687-D485-7FC0-A199-391F5700107F}"/>
          </ac:spMkLst>
        </pc:spChg>
        <pc:picChg chg="add mod">
          <ac:chgData name="Jo Prestia" userId="725aace31fa660f5" providerId="LiveId" clId="{78A3A203-FB8A-461F-9EB5-D04879D0B3A5}" dt="2023-10-25T10:21:10.820" v="28" actId="14100"/>
          <ac:picMkLst>
            <pc:docMk/>
            <pc:sldMk cId="2667880175" sldId="273"/>
            <ac:picMk id="2" creationId="{E3F3D44A-0548-7924-6C11-5F0D95397191}"/>
          </ac:picMkLst>
        </pc:picChg>
      </pc:sldChg>
      <pc:sldChg chg="addSp modSp mod modAnim">
        <pc:chgData name="Jo Prestia" userId="725aace31fa660f5" providerId="LiveId" clId="{78A3A203-FB8A-461F-9EB5-D04879D0B3A5}" dt="2023-11-03T22:00:42.162" v="1737" actId="20577"/>
        <pc:sldMkLst>
          <pc:docMk/>
          <pc:sldMk cId="4033917652" sldId="274"/>
        </pc:sldMkLst>
        <pc:spChg chg="mod">
          <ac:chgData name="Jo Prestia" userId="725aace31fa660f5" providerId="LiveId" clId="{78A3A203-FB8A-461F-9EB5-D04879D0B3A5}" dt="2023-11-03T22:00:42.162" v="1737" actId="20577"/>
          <ac:spMkLst>
            <pc:docMk/>
            <pc:sldMk cId="4033917652" sldId="274"/>
            <ac:spMk id="3" creationId="{8F925E64-6E71-E892-42D2-428A39CB4BCD}"/>
          </ac:spMkLst>
        </pc:spChg>
        <pc:picChg chg="add mod">
          <ac:chgData name="Jo Prestia" userId="725aace31fa660f5" providerId="LiveId" clId="{78A3A203-FB8A-461F-9EB5-D04879D0B3A5}" dt="2023-10-25T10:21:18.656" v="30" actId="1036"/>
          <ac:picMkLst>
            <pc:docMk/>
            <pc:sldMk cId="4033917652" sldId="274"/>
            <ac:picMk id="2" creationId="{B2716FAA-DCDB-CACC-8E08-634C9D70CFB4}"/>
          </ac:picMkLst>
        </pc:picChg>
      </pc:sldChg>
      <pc:sldChg chg="modSp modAnim">
        <pc:chgData name="Jo Prestia" userId="725aace31fa660f5" providerId="LiveId" clId="{78A3A203-FB8A-461F-9EB5-D04879D0B3A5}" dt="2023-11-03T20:55:37.733" v="928"/>
        <pc:sldMkLst>
          <pc:docMk/>
          <pc:sldMk cId="2223699609" sldId="275"/>
        </pc:sldMkLst>
        <pc:spChg chg="mod">
          <ac:chgData name="Jo Prestia" userId="725aace31fa660f5" providerId="LiveId" clId="{78A3A203-FB8A-461F-9EB5-D04879D0B3A5}" dt="2023-11-03T20:55:05.369" v="921" actId="122"/>
          <ac:spMkLst>
            <pc:docMk/>
            <pc:sldMk cId="2223699609" sldId="275"/>
            <ac:spMk id="2" creationId="{1A476913-EB75-2A5D-0457-08D30F21D5D1}"/>
          </ac:spMkLst>
        </pc:spChg>
        <pc:spChg chg="mod">
          <ac:chgData name="Jo Prestia" userId="725aace31fa660f5" providerId="LiveId" clId="{78A3A203-FB8A-461F-9EB5-D04879D0B3A5}" dt="2023-11-03T20:55:34.323" v="927" actId="20577"/>
          <ac:spMkLst>
            <pc:docMk/>
            <pc:sldMk cId="2223699609" sldId="275"/>
            <ac:spMk id="3" creationId="{960DC05E-7071-BAD2-8B58-362400424976}"/>
          </ac:spMkLst>
        </pc:spChg>
      </pc:sldChg>
      <pc:sldChg chg="addSp modSp mod modAnim">
        <pc:chgData name="Jo Prestia" userId="725aace31fa660f5" providerId="LiveId" clId="{78A3A203-FB8A-461F-9EB5-D04879D0B3A5}" dt="2023-11-03T20:56:47.370" v="943" actId="313"/>
        <pc:sldMkLst>
          <pc:docMk/>
          <pc:sldMk cId="670970602" sldId="276"/>
        </pc:sldMkLst>
        <pc:spChg chg="mod">
          <ac:chgData name="Jo Prestia" userId="725aace31fa660f5" providerId="LiveId" clId="{78A3A203-FB8A-461F-9EB5-D04879D0B3A5}" dt="2023-11-03T20:56:21.210" v="935" actId="122"/>
          <ac:spMkLst>
            <pc:docMk/>
            <pc:sldMk cId="670970602" sldId="276"/>
            <ac:spMk id="2" creationId="{90DF218F-7BFA-31AF-0D22-08B2CB28CF78}"/>
          </ac:spMkLst>
        </pc:spChg>
        <pc:spChg chg="mod">
          <ac:chgData name="Jo Prestia" userId="725aace31fa660f5" providerId="LiveId" clId="{78A3A203-FB8A-461F-9EB5-D04879D0B3A5}" dt="2023-11-03T20:56:47.370" v="943" actId="313"/>
          <ac:spMkLst>
            <pc:docMk/>
            <pc:sldMk cId="670970602" sldId="276"/>
            <ac:spMk id="3" creationId="{55F34519-3E46-5109-6F3F-E0A58977EEEB}"/>
          </ac:spMkLst>
        </pc:spChg>
        <pc:picChg chg="add mod">
          <ac:chgData name="Jo Prestia" userId="725aace31fa660f5" providerId="LiveId" clId="{78A3A203-FB8A-461F-9EB5-D04879D0B3A5}" dt="2023-10-25T10:19:25.822" v="0"/>
          <ac:picMkLst>
            <pc:docMk/>
            <pc:sldMk cId="670970602" sldId="276"/>
            <ac:picMk id="6" creationId="{17B8820A-347F-A981-B193-307FFBE328ED}"/>
          </ac:picMkLst>
        </pc:picChg>
      </pc:sldChg>
      <pc:sldChg chg="addSp modSp mod modAnim">
        <pc:chgData name="Jo Prestia" userId="725aace31fa660f5" providerId="LiveId" clId="{78A3A203-FB8A-461F-9EB5-D04879D0B3A5}" dt="2023-11-03T21:00:20.605" v="972"/>
        <pc:sldMkLst>
          <pc:docMk/>
          <pc:sldMk cId="3854106698" sldId="279"/>
        </pc:sldMkLst>
        <pc:spChg chg="mod">
          <ac:chgData name="Jo Prestia" userId="725aace31fa660f5" providerId="LiveId" clId="{78A3A203-FB8A-461F-9EB5-D04879D0B3A5}" dt="2023-11-03T20:58:07.974" v="961" actId="122"/>
          <ac:spMkLst>
            <pc:docMk/>
            <pc:sldMk cId="3854106698" sldId="279"/>
            <ac:spMk id="2" creationId="{D898A857-27E9-0B29-D717-506436B27351}"/>
          </ac:spMkLst>
        </pc:spChg>
        <pc:picChg chg="add mod">
          <ac:chgData name="Jo Prestia" userId="725aace31fa660f5" providerId="LiveId" clId="{78A3A203-FB8A-461F-9EB5-D04879D0B3A5}" dt="2023-10-25T10:19:32.241" v="2"/>
          <ac:picMkLst>
            <pc:docMk/>
            <pc:sldMk cId="3854106698" sldId="279"/>
            <ac:picMk id="6" creationId="{F7369607-B512-CA74-779D-4EB8276DD4BD}"/>
          </ac:picMkLst>
        </pc:picChg>
      </pc:sldChg>
      <pc:sldChg chg="addSp modSp mod modAnim">
        <pc:chgData name="Jo Prestia" userId="725aace31fa660f5" providerId="LiveId" clId="{78A3A203-FB8A-461F-9EB5-D04879D0B3A5}" dt="2023-11-03T20:58:03.870" v="960"/>
        <pc:sldMkLst>
          <pc:docMk/>
          <pc:sldMk cId="1877419618" sldId="280"/>
        </pc:sldMkLst>
        <pc:spChg chg="mod">
          <ac:chgData name="Jo Prestia" userId="725aace31fa660f5" providerId="LiveId" clId="{78A3A203-FB8A-461F-9EB5-D04879D0B3A5}" dt="2023-11-03T20:57:00.658" v="945" actId="20577"/>
          <ac:spMkLst>
            <pc:docMk/>
            <pc:sldMk cId="1877419618" sldId="280"/>
            <ac:spMk id="2" creationId="{87E76CDB-B971-DD59-2826-5127CDF95B2A}"/>
          </ac:spMkLst>
        </pc:spChg>
        <pc:spChg chg="mod">
          <ac:chgData name="Jo Prestia" userId="725aace31fa660f5" providerId="LiveId" clId="{78A3A203-FB8A-461F-9EB5-D04879D0B3A5}" dt="2023-11-03T20:57:34.281" v="955" actId="20577"/>
          <ac:spMkLst>
            <pc:docMk/>
            <pc:sldMk cId="1877419618" sldId="280"/>
            <ac:spMk id="7" creationId="{0C684E50-4C90-EAD5-E049-AD5AAF004D10}"/>
          </ac:spMkLst>
        </pc:spChg>
        <pc:picChg chg="add mod">
          <ac:chgData name="Jo Prestia" userId="725aace31fa660f5" providerId="LiveId" clId="{78A3A203-FB8A-461F-9EB5-D04879D0B3A5}" dt="2023-10-25T10:19:29.578" v="1"/>
          <ac:picMkLst>
            <pc:docMk/>
            <pc:sldMk cId="1877419618" sldId="280"/>
            <ac:picMk id="3" creationId="{0ABBF40D-D0EE-1AA8-ED26-7E0C6099AEDC}"/>
          </ac:picMkLst>
        </pc:picChg>
      </pc:sldChg>
      <pc:sldChg chg="addSp modSp mod modAnim">
        <pc:chgData name="Jo Prestia" userId="725aace31fa660f5" providerId="LiveId" clId="{78A3A203-FB8A-461F-9EB5-D04879D0B3A5}" dt="2023-11-03T21:49:06.626" v="1623"/>
        <pc:sldMkLst>
          <pc:docMk/>
          <pc:sldMk cId="1496196419" sldId="281"/>
        </pc:sldMkLst>
        <pc:spChg chg="mod">
          <ac:chgData name="Jo Prestia" userId="725aace31fa660f5" providerId="LiveId" clId="{78A3A203-FB8A-461F-9EB5-D04879D0B3A5}" dt="2023-11-03T21:48:50.167" v="1619" actId="122"/>
          <ac:spMkLst>
            <pc:docMk/>
            <pc:sldMk cId="1496196419" sldId="281"/>
            <ac:spMk id="2" creationId="{913211C5-CB77-72A8-83C6-242459056FA1}"/>
          </ac:spMkLst>
        </pc:spChg>
        <pc:picChg chg="add mod">
          <ac:chgData name="Jo Prestia" userId="725aace31fa660f5" providerId="LiveId" clId="{78A3A203-FB8A-461F-9EB5-D04879D0B3A5}" dt="2023-10-25T10:19:41.961" v="6"/>
          <ac:picMkLst>
            <pc:docMk/>
            <pc:sldMk cId="1496196419" sldId="281"/>
            <ac:picMk id="6" creationId="{A6CAA477-118E-90AC-266F-A0327A58BB28}"/>
          </ac:picMkLst>
        </pc:picChg>
      </pc:sldChg>
      <pc:sldChg chg="addSp modSp modAnim">
        <pc:chgData name="Jo Prestia" userId="725aace31fa660f5" providerId="LiveId" clId="{78A3A203-FB8A-461F-9EB5-D04879D0B3A5}" dt="2023-11-03T21:49:57.857" v="1630"/>
        <pc:sldMkLst>
          <pc:docMk/>
          <pc:sldMk cId="1365249015" sldId="283"/>
        </pc:sldMkLst>
        <pc:picChg chg="add mod">
          <ac:chgData name="Jo Prestia" userId="725aace31fa660f5" providerId="LiveId" clId="{78A3A203-FB8A-461F-9EB5-D04879D0B3A5}" dt="2023-10-25T10:19:46.732" v="7"/>
          <ac:picMkLst>
            <pc:docMk/>
            <pc:sldMk cId="1365249015" sldId="283"/>
            <ac:picMk id="2" creationId="{06604EFB-EA1A-B874-4529-E1D309065FE0}"/>
          </ac:picMkLst>
        </pc:picChg>
      </pc:sldChg>
      <pc:sldChg chg="addSp modSp modAnim">
        <pc:chgData name="Jo Prestia" userId="725aace31fa660f5" providerId="LiveId" clId="{78A3A203-FB8A-461F-9EB5-D04879D0B3A5}" dt="2023-11-03T21:50:51.272" v="1639" actId="20577"/>
        <pc:sldMkLst>
          <pc:docMk/>
          <pc:sldMk cId="3107229789" sldId="284"/>
        </pc:sldMkLst>
        <pc:spChg chg="mod">
          <ac:chgData name="Jo Prestia" userId="725aace31fa660f5" providerId="LiveId" clId="{78A3A203-FB8A-461F-9EB5-D04879D0B3A5}" dt="2023-11-03T21:50:07.672" v="1633" actId="122"/>
          <ac:spMkLst>
            <pc:docMk/>
            <pc:sldMk cId="3107229789" sldId="284"/>
            <ac:spMk id="2" creationId="{18D3EEF4-F272-7082-02D2-C1D2B266DC5B}"/>
          </ac:spMkLst>
        </pc:spChg>
        <pc:spChg chg="mod">
          <ac:chgData name="Jo Prestia" userId="725aace31fa660f5" providerId="LiveId" clId="{78A3A203-FB8A-461F-9EB5-D04879D0B3A5}" dt="2023-11-03T21:50:51.272" v="1639" actId="20577"/>
          <ac:spMkLst>
            <pc:docMk/>
            <pc:sldMk cId="3107229789" sldId="284"/>
            <ac:spMk id="3" creationId="{7149EBAB-9321-6078-A537-D74DC0979C26}"/>
          </ac:spMkLst>
        </pc:spChg>
        <pc:picChg chg="add mod">
          <ac:chgData name="Jo Prestia" userId="725aace31fa660f5" providerId="LiveId" clId="{78A3A203-FB8A-461F-9EB5-D04879D0B3A5}" dt="2023-10-25T10:20:04.996" v="12"/>
          <ac:picMkLst>
            <pc:docMk/>
            <pc:sldMk cId="3107229789" sldId="284"/>
            <ac:picMk id="6" creationId="{35127BEA-769B-9AF6-F4C0-8F6B6D515E06}"/>
          </ac:picMkLst>
        </pc:picChg>
      </pc:sldChg>
      <pc:sldChg chg="addSp modSp mod modAnim">
        <pc:chgData name="Jo Prestia" userId="725aace31fa660f5" providerId="LiveId" clId="{78A3A203-FB8A-461F-9EB5-D04879D0B3A5}" dt="2023-11-03T21:53:32.489" v="1655" actId="14734"/>
        <pc:sldMkLst>
          <pc:docMk/>
          <pc:sldMk cId="3412603394" sldId="285"/>
        </pc:sldMkLst>
        <pc:spChg chg="mod">
          <ac:chgData name="Jo Prestia" userId="725aace31fa660f5" providerId="LiveId" clId="{78A3A203-FB8A-461F-9EB5-D04879D0B3A5}" dt="2023-11-03T21:52:19.217" v="1653" actId="122"/>
          <ac:spMkLst>
            <pc:docMk/>
            <pc:sldMk cId="3412603394" sldId="285"/>
            <ac:spMk id="2" creationId="{01A1CD9E-7926-0185-F469-58186BA5E6EE}"/>
          </ac:spMkLst>
        </pc:spChg>
        <pc:graphicFrameChg chg="modGraphic">
          <ac:chgData name="Jo Prestia" userId="725aace31fa660f5" providerId="LiveId" clId="{78A3A203-FB8A-461F-9EB5-D04879D0B3A5}" dt="2023-11-03T21:53:32.489" v="1655" actId="14734"/>
          <ac:graphicFrameMkLst>
            <pc:docMk/>
            <pc:sldMk cId="3412603394" sldId="285"/>
            <ac:graphicFrameMk id="6" creationId="{BFBD1B54-7F66-BFA8-1320-13E294D5ED79}"/>
          </ac:graphicFrameMkLst>
        </pc:graphicFrameChg>
        <pc:picChg chg="add mod">
          <ac:chgData name="Jo Prestia" userId="725aace31fa660f5" providerId="LiveId" clId="{78A3A203-FB8A-461F-9EB5-D04879D0B3A5}" dt="2023-10-25T10:20:32.978" v="18" actId="14100"/>
          <ac:picMkLst>
            <pc:docMk/>
            <pc:sldMk cId="3412603394" sldId="285"/>
            <ac:picMk id="3" creationId="{0F35E560-2EAC-61DC-88D7-D22324525C6E}"/>
          </ac:picMkLst>
        </pc:picChg>
      </pc:sldChg>
      <pc:sldChg chg="addSp modSp modAnim">
        <pc:chgData name="Jo Prestia" userId="725aace31fa660f5" providerId="LiveId" clId="{78A3A203-FB8A-461F-9EB5-D04879D0B3A5}" dt="2023-11-03T21:52:04.169" v="1650"/>
        <pc:sldMkLst>
          <pc:docMk/>
          <pc:sldMk cId="1337161584" sldId="286"/>
        </pc:sldMkLst>
        <pc:spChg chg="mod">
          <ac:chgData name="Jo Prestia" userId="725aace31fa660f5" providerId="LiveId" clId="{78A3A203-FB8A-461F-9EB5-D04879D0B3A5}" dt="2023-11-03T21:51:30.525" v="1646" actId="122"/>
          <ac:spMkLst>
            <pc:docMk/>
            <pc:sldMk cId="1337161584" sldId="286"/>
            <ac:spMk id="2" creationId="{F73F4CD2-755E-D715-0D27-F59A6EB0DC69}"/>
          </ac:spMkLst>
        </pc:spChg>
        <pc:picChg chg="add mod">
          <ac:chgData name="Jo Prestia" userId="725aace31fa660f5" providerId="LiveId" clId="{78A3A203-FB8A-461F-9EB5-D04879D0B3A5}" dt="2023-10-25T10:20:13.614" v="14"/>
          <ac:picMkLst>
            <pc:docMk/>
            <pc:sldMk cId="1337161584" sldId="286"/>
            <ac:picMk id="6" creationId="{DB365180-BB55-D024-4173-E53C213774DC}"/>
          </ac:picMkLst>
        </pc:picChg>
      </pc:sldChg>
      <pc:sldChg chg="addSp modSp modAnim">
        <pc:chgData name="Jo Prestia" userId="725aace31fa660f5" providerId="LiveId" clId="{78A3A203-FB8A-461F-9EB5-D04879D0B3A5}" dt="2023-11-03T21:51:20.813" v="1644"/>
        <pc:sldMkLst>
          <pc:docMk/>
          <pc:sldMk cId="2934943518" sldId="289"/>
        </pc:sldMkLst>
        <pc:picChg chg="add mod">
          <ac:chgData name="Jo Prestia" userId="725aace31fa660f5" providerId="LiveId" clId="{78A3A203-FB8A-461F-9EB5-D04879D0B3A5}" dt="2023-10-25T10:20:09.284" v="13"/>
          <ac:picMkLst>
            <pc:docMk/>
            <pc:sldMk cId="2934943518" sldId="289"/>
            <ac:picMk id="2" creationId="{02BA3DB2-1352-B7B0-DF05-F7BAC1A8D5DF}"/>
          </ac:picMkLst>
        </pc:picChg>
      </pc:sldChg>
      <pc:sldChg chg="modSp add mod modAnim">
        <pc:chgData name="Jo Prestia" userId="725aace31fa660f5" providerId="LiveId" clId="{78A3A203-FB8A-461F-9EB5-D04879D0B3A5}" dt="2023-11-03T21:55:43.465" v="1681"/>
        <pc:sldMkLst>
          <pc:docMk/>
          <pc:sldMk cId="2360919842" sldId="290"/>
        </pc:sldMkLst>
        <pc:spChg chg="mod">
          <ac:chgData name="Jo Prestia" userId="725aace31fa660f5" providerId="LiveId" clId="{78A3A203-FB8A-461F-9EB5-D04879D0B3A5}" dt="2023-11-03T20:43:39.418" v="242" actId="115"/>
          <ac:spMkLst>
            <pc:docMk/>
            <pc:sldMk cId="2360919842" sldId="290"/>
            <ac:spMk id="2" creationId="{00000000-0000-0000-0000-000000000000}"/>
          </ac:spMkLst>
        </pc:spChg>
        <pc:spChg chg="mod">
          <ac:chgData name="Jo Prestia" userId="725aace31fa660f5" providerId="LiveId" clId="{78A3A203-FB8A-461F-9EB5-D04879D0B3A5}" dt="2023-11-03T20:42:56.645" v="195"/>
          <ac:spMkLst>
            <pc:docMk/>
            <pc:sldMk cId="2360919842" sldId="290"/>
            <ac:spMk id="3" creationId="{00000000-0000-0000-0000-000000000000}"/>
          </ac:spMkLst>
        </pc:spChg>
      </pc:sldChg>
      <pc:sldChg chg="addSp delSp modSp add mod modAnim">
        <pc:chgData name="Jo Prestia" userId="725aace31fa660f5" providerId="LiveId" clId="{78A3A203-FB8A-461F-9EB5-D04879D0B3A5}" dt="2023-11-03T20:37:42.389" v="46" actId="14100"/>
        <pc:sldMkLst>
          <pc:docMk/>
          <pc:sldMk cId="4185827409" sldId="291"/>
        </pc:sldMkLst>
        <pc:spChg chg="del mod">
          <ac:chgData name="Jo Prestia" userId="725aace31fa660f5" providerId="LiveId" clId="{78A3A203-FB8A-461F-9EB5-D04879D0B3A5}" dt="2023-11-03T20:37:26.015" v="39" actId="478"/>
          <ac:spMkLst>
            <pc:docMk/>
            <pc:sldMk cId="4185827409" sldId="291"/>
            <ac:spMk id="2" creationId="{00000000-0000-0000-0000-000000000000}"/>
          </ac:spMkLst>
        </pc:spChg>
        <pc:spChg chg="del mod">
          <ac:chgData name="Jo Prestia" userId="725aace31fa660f5" providerId="LiveId" clId="{78A3A203-FB8A-461F-9EB5-D04879D0B3A5}" dt="2023-11-03T20:37:18.738" v="36"/>
          <ac:spMkLst>
            <pc:docMk/>
            <pc:sldMk cId="4185827409" sldId="291"/>
            <ac:spMk id="3" creationId="{00000000-0000-0000-0000-000000000000}"/>
          </ac:spMkLst>
        </pc:spChg>
        <pc:spChg chg="add del mod">
          <ac:chgData name="Jo Prestia" userId="725aace31fa660f5" providerId="LiveId" clId="{78A3A203-FB8A-461F-9EB5-D04879D0B3A5}" dt="2023-11-03T20:37:27.734" v="40" actId="478"/>
          <ac:spMkLst>
            <pc:docMk/>
            <pc:sldMk cId="4185827409" sldId="291"/>
            <ac:spMk id="9" creationId="{0902F0E9-D192-20DB-444E-45D44967010A}"/>
          </ac:spMkLst>
        </pc:spChg>
        <pc:picChg chg="del">
          <ac:chgData name="Jo Prestia" userId="725aace31fa660f5" providerId="LiveId" clId="{78A3A203-FB8A-461F-9EB5-D04879D0B3A5}" dt="2023-11-03T20:37:28.992" v="41" actId="478"/>
          <ac:picMkLst>
            <pc:docMk/>
            <pc:sldMk cId="4185827409" sldId="291"/>
            <ac:picMk id="6" creationId="{2158FD2F-A3D7-6F41-9F35-DEB0EC043294}"/>
          </ac:picMkLst>
        </pc:picChg>
        <pc:picChg chg="add mod">
          <ac:chgData name="Jo Prestia" userId="725aace31fa660f5" providerId="LiveId" clId="{78A3A203-FB8A-461F-9EB5-D04879D0B3A5}" dt="2023-11-03T20:37:42.389" v="46" actId="14100"/>
          <ac:picMkLst>
            <pc:docMk/>
            <pc:sldMk cId="4185827409" sldId="291"/>
            <ac:picMk id="7" creationId="{085AC636-A52C-8E56-9562-586D1B63C9A5}"/>
          </ac:picMkLst>
        </pc:picChg>
      </pc:sldChg>
      <pc:sldChg chg="delSp modSp new mod">
        <pc:chgData name="Jo Prestia" userId="725aace31fa660f5" providerId="LiveId" clId="{78A3A203-FB8A-461F-9EB5-D04879D0B3A5}" dt="2023-11-03T20:40:39.467" v="174" actId="13822"/>
        <pc:sldMkLst>
          <pc:docMk/>
          <pc:sldMk cId="2797493981" sldId="292"/>
        </pc:sldMkLst>
        <pc:spChg chg="del">
          <ac:chgData name="Jo Prestia" userId="725aace31fa660f5" providerId="LiveId" clId="{78A3A203-FB8A-461F-9EB5-D04879D0B3A5}" dt="2023-11-03T20:37:52.942" v="48" actId="478"/>
          <ac:spMkLst>
            <pc:docMk/>
            <pc:sldMk cId="2797493981" sldId="292"/>
            <ac:spMk id="2" creationId="{40153A7F-58E6-2A12-E15C-3A246994A50F}"/>
          </ac:spMkLst>
        </pc:spChg>
        <pc:spChg chg="mod">
          <ac:chgData name="Jo Prestia" userId="725aace31fa660f5" providerId="LiveId" clId="{78A3A203-FB8A-461F-9EB5-D04879D0B3A5}" dt="2023-11-03T20:40:39.467" v="174" actId="13822"/>
          <ac:spMkLst>
            <pc:docMk/>
            <pc:sldMk cId="2797493981" sldId="292"/>
            <ac:spMk id="3" creationId="{6772ACD7-74D1-8598-243D-E6AEB8CCCFAA}"/>
          </ac:spMkLst>
        </pc:spChg>
      </pc:sldChg>
      <pc:sldChg chg="modSp add mod modAnim">
        <pc:chgData name="Jo Prestia" userId="725aace31fa660f5" providerId="LiveId" clId="{78A3A203-FB8A-461F-9EB5-D04879D0B3A5}" dt="2023-11-03T21:56:11.534" v="1689"/>
        <pc:sldMkLst>
          <pc:docMk/>
          <pc:sldMk cId="730982280" sldId="293"/>
        </pc:sldMkLst>
        <pc:spChg chg="mod">
          <ac:chgData name="Jo Prestia" userId="725aace31fa660f5" providerId="LiveId" clId="{78A3A203-FB8A-461F-9EB5-D04879D0B3A5}" dt="2023-11-03T20:44:49.576" v="311" actId="20577"/>
          <ac:spMkLst>
            <pc:docMk/>
            <pc:sldMk cId="730982280" sldId="293"/>
            <ac:spMk id="2" creationId="{00000000-0000-0000-0000-000000000000}"/>
          </ac:spMkLst>
        </pc:spChg>
        <pc:spChg chg="mod">
          <ac:chgData name="Jo Prestia" userId="725aace31fa660f5" providerId="LiveId" clId="{78A3A203-FB8A-461F-9EB5-D04879D0B3A5}" dt="2023-11-03T20:45:16.851" v="313"/>
          <ac:spMkLst>
            <pc:docMk/>
            <pc:sldMk cId="730982280" sldId="293"/>
            <ac:spMk id="3" creationId="{00000000-0000-0000-0000-000000000000}"/>
          </ac:spMkLst>
        </pc:spChg>
      </pc:sldChg>
      <pc:sldChg chg="modSp add mod modAnim">
        <pc:chgData name="Jo Prestia" userId="725aace31fa660f5" providerId="LiveId" clId="{78A3A203-FB8A-461F-9EB5-D04879D0B3A5}" dt="2023-11-03T21:56:36.644" v="1694" actId="255"/>
        <pc:sldMkLst>
          <pc:docMk/>
          <pc:sldMk cId="1002920852" sldId="294"/>
        </pc:sldMkLst>
        <pc:spChg chg="mod">
          <ac:chgData name="Jo Prestia" userId="725aace31fa660f5" providerId="LiveId" clId="{78A3A203-FB8A-461F-9EB5-D04879D0B3A5}" dt="2023-11-03T20:46:04.032" v="357" actId="20577"/>
          <ac:spMkLst>
            <pc:docMk/>
            <pc:sldMk cId="1002920852" sldId="294"/>
            <ac:spMk id="2" creationId="{00000000-0000-0000-0000-000000000000}"/>
          </ac:spMkLst>
        </pc:spChg>
        <pc:spChg chg="mod">
          <ac:chgData name="Jo Prestia" userId="725aace31fa660f5" providerId="LiveId" clId="{78A3A203-FB8A-461F-9EB5-D04879D0B3A5}" dt="2023-11-03T21:56:36.644" v="1694" actId="255"/>
          <ac:spMkLst>
            <pc:docMk/>
            <pc:sldMk cId="1002920852" sldId="294"/>
            <ac:spMk id="3" creationId="{00000000-0000-0000-0000-000000000000}"/>
          </ac:spMkLst>
        </pc:spChg>
      </pc:sldChg>
      <pc:sldChg chg="modSp add mod ord modAnim">
        <pc:chgData name="Jo Prestia" userId="725aace31fa660f5" providerId="LiveId" clId="{78A3A203-FB8A-461F-9EB5-D04879D0B3A5}" dt="2023-11-03T21:18:07.690" v="1082" actId="20577"/>
        <pc:sldMkLst>
          <pc:docMk/>
          <pc:sldMk cId="674299673" sldId="295"/>
        </pc:sldMkLst>
        <pc:spChg chg="mod">
          <ac:chgData name="Jo Prestia" userId="725aace31fa660f5" providerId="LiveId" clId="{78A3A203-FB8A-461F-9EB5-D04879D0B3A5}" dt="2023-11-03T21:18:07.690" v="1082" actId="20577"/>
          <ac:spMkLst>
            <pc:docMk/>
            <pc:sldMk cId="674299673" sldId="295"/>
            <ac:spMk id="3" creationId="{55F34519-3E46-5109-6F3F-E0A58977EEEB}"/>
          </ac:spMkLst>
        </pc:spChg>
      </pc:sldChg>
      <pc:sldChg chg="new del">
        <pc:chgData name="Jo Prestia" userId="725aace31fa660f5" providerId="LiveId" clId="{78A3A203-FB8A-461F-9EB5-D04879D0B3A5}" dt="2023-11-03T21:25:16.314" v="1084" actId="47"/>
        <pc:sldMkLst>
          <pc:docMk/>
          <pc:sldMk cId="3112497270" sldId="296"/>
        </pc:sldMkLst>
      </pc:sldChg>
      <pc:sldChg chg="modSp add modAnim">
        <pc:chgData name="Jo Prestia" userId="725aace31fa660f5" providerId="LiveId" clId="{78A3A203-FB8A-461F-9EB5-D04879D0B3A5}" dt="2023-11-03T21:35:27.621" v="1430" actId="20577"/>
        <pc:sldMkLst>
          <pc:docMk/>
          <pc:sldMk cId="3203333944" sldId="296"/>
        </pc:sldMkLst>
        <pc:spChg chg="mod">
          <ac:chgData name="Jo Prestia" userId="725aace31fa660f5" providerId="LiveId" clId="{78A3A203-FB8A-461F-9EB5-D04879D0B3A5}" dt="2023-11-03T21:35:27.621" v="1430" actId="20577"/>
          <ac:spMkLst>
            <pc:docMk/>
            <pc:sldMk cId="3203333944" sldId="296"/>
            <ac:spMk id="2" creationId="{D898A857-27E9-0B29-D717-506436B27351}"/>
          </ac:spMkLst>
        </pc:spChg>
        <pc:spChg chg="mod">
          <ac:chgData name="Jo Prestia" userId="725aace31fa660f5" providerId="LiveId" clId="{78A3A203-FB8A-461F-9EB5-D04879D0B3A5}" dt="2023-11-03T21:30:45.054" v="1392" actId="20577"/>
          <ac:spMkLst>
            <pc:docMk/>
            <pc:sldMk cId="3203333944" sldId="296"/>
            <ac:spMk id="3" creationId="{9814B47E-FDD1-FAB0-727E-174591A48062}"/>
          </ac:spMkLst>
        </pc:spChg>
      </pc:sldChg>
      <pc:sldChg chg="addSp delSp modSp add mod modAnim">
        <pc:chgData name="Jo Prestia" userId="725aace31fa660f5" providerId="LiveId" clId="{78A3A203-FB8A-461F-9EB5-D04879D0B3A5}" dt="2023-11-03T21:44:04.285" v="1615" actId="20577"/>
        <pc:sldMkLst>
          <pc:docMk/>
          <pc:sldMk cId="3040974508" sldId="297"/>
        </pc:sldMkLst>
        <pc:spChg chg="mod">
          <ac:chgData name="Jo Prestia" userId="725aace31fa660f5" providerId="LiveId" clId="{78A3A203-FB8A-461F-9EB5-D04879D0B3A5}" dt="2023-11-03T21:36:06.222" v="1516" actId="14100"/>
          <ac:spMkLst>
            <pc:docMk/>
            <pc:sldMk cId="3040974508" sldId="297"/>
            <ac:spMk id="2" creationId="{D898A857-27E9-0B29-D717-506436B27351}"/>
          </ac:spMkLst>
        </pc:spChg>
        <pc:spChg chg="mod">
          <ac:chgData name="Jo Prestia" userId="725aace31fa660f5" providerId="LiveId" clId="{78A3A203-FB8A-461F-9EB5-D04879D0B3A5}" dt="2023-11-03T21:44:04.285" v="1615" actId="20577"/>
          <ac:spMkLst>
            <pc:docMk/>
            <pc:sldMk cId="3040974508" sldId="297"/>
            <ac:spMk id="3" creationId="{9814B47E-FDD1-FAB0-727E-174591A48062}"/>
          </ac:spMkLst>
        </pc:spChg>
        <pc:spChg chg="add del">
          <ac:chgData name="Jo Prestia" userId="725aace31fa660f5" providerId="LiveId" clId="{78A3A203-FB8A-461F-9EB5-D04879D0B3A5}" dt="2023-11-03T21:43:54.523" v="1603" actId="478"/>
          <ac:spMkLst>
            <pc:docMk/>
            <pc:sldMk cId="3040974508" sldId="297"/>
            <ac:spMk id="4" creationId="{3ECD5A06-3982-E488-EC4C-75F9F1A8F928}"/>
          </ac:spMkLst>
        </pc:spChg>
        <pc:picChg chg="add mod">
          <ac:chgData name="Jo Prestia" userId="725aace31fa660f5" providerId="LiveId" clId="{78A3A203-FB8A-461F-9EB5-D04879D0B3A5}" dt="2023-11-03T21:42:19.345" v="1585" actId="1076"/>
          <ac:picMkLst>
            <pc:docMk/>
            <pc:sldMk cId="3040974508" sldId="297"/>
            <ac:picMk id="8" creationId="{CF4409C1-9956-69AE-0CCB-D3DAD97F7E97}"/>
          </ac:picMkLst>
        </pc:picChg>
      </pc:sldChg>
      <pc:sldChg chg="modSp add del mod">
        <pc:chgData name="Jo Prestia" userId="725aace31fa660f5" providerId="LiveId" clId="{78A3A203-FB8A-461F-9EB5-D04879D0B3A5}" dt="2023-11-03T21:41:59.759" v="1578" actId="47"/>
        <pc:sldMkLst>
          <pc:docMk/>
          <pc:sldMk cId="1583353964" sldId="298"/>
        </pc:sldMkLst>
        <pc:picChg chg="mod">
          <ac:chgData name="Jo Prestia" userId="725aace31fa660f5" providerId="LiveId" clId="{78A3A203-FB8A-461F-9EB5-D04879D0B3A5}" dt="2023-11-03T21:40:37.787" v="1573" actId="14100"/>
          <ac:picMkLst>
            <pc:docMk/>
            <pc:sldMk cId="1583353964" sldId="298"/>
            <ac:picMk id="8" creationId="{CF4409C1-9956-69AE-0CCB-D3DAD97F7E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EAF09-61F6-4FD4-854C-6B7228AFAD46}" type="datetimeFigureOut">
              <a:rPr lang="fr-FR" smtClean="0"/>
              <a:pPr/>
              <a:t>03/11/2023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D8EE9-0D37-42C4-B944-3E0ED3F962DD}" type="slidenum">
              <a:rPr lang="fr-FR" smtClean="0"/>
              <a:pPr/>
              <a:t>‹N°›</a:t>
            </a:fld>
            <a:endParaRPr lang="fr-FR"/>
          </a:p>
        </p:txBody>
      </p:sp>
    </p:spTree>
    <p:extLst>
      <p:ext uri="{BB962C8B-B14F-4D97-AF65-F5344CB8AC3E}">
        <p14:creationId xmlns:p14="http://schemas.microsoft.com/office/powerpoint/2010/main" val="2479385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52D8EE9-0D37-42C4-B944-3E0ED3F962DD}" type="slidenum">
              <a:rPr lang="fr-FR" smtClean="0"/>
              <a:pPr/>
              <a:t>27</a:t>
            </a:fld>
            <a:endParaRPr lang="fr-FR"/>
          </a:p>
        </p:txBody>
      </p:sp>
    </p:spTree>
    <p:extLst>
      <p:ext uri="{BB962C8B-B14F-4D97-AF65-F5344CB8AC3E}">
        <p14:creationId xmlns:p14="http://schemas.microsoft.com/office/powerpoint/2010/main" val="782431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9B33FB3-2AE6-44F5-A09F-5C7475DB25A7}"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a:t>Carolina PRESTIA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D2C73A05-419C-4535-A4FC-0A5F24B27FD5}"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a:t>Carolina PRESTIA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422BC7C2-6E95-4A5C-8013-EFD6601BB9FA}"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a:t>Carolina PRESTIA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79CCA0A-84F6-4E0B-9AC5-DE7F8CDD01D9}"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a:t>Carolina PRESTIA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F70D18C5-F2E9-4AA4-A40C-39AE5BA7111A}"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a:t>Carolina PRESTIA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EE961AC2-8FC2-4BDE-A10F-A1518C32C4EE}"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a:t>Carolina PRESTIA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7531C88-2C44-4672-90EC-D0CB56808459}"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a:t>Carolina PRESTIA </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240A732-E1CF-4202-8528-85A9A7F4D1DD}"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a:t>Carolina PRESTIA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8943C5C-6611-4AC3-82AF-B014B401039D}"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a:t>Carolina PRESTIA </a:t>
            </a:r>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282C3907-F54E-4B4E-952A-08C646C64455}"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a:t>Carolina PRESTIA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DB1011F-5F2C-43A7-B133-55D5B347639E}"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a:t>Carolina PRESTIA </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A0CB0A0-901E-447E-8B4C-5C2BEE23A7CF}" type="datetime1">
              <a:rPr lang="en-US" smtClean="0"/>
              <a:t>11/3/2023</a:t>
            </a:fld>
            <a:endParaRPr lang="en-US" dirty="0"/>
          </a:p>
        </p:txBody>
      </p:sp>
      <p:sp>
        <p:nvSpPr>
          <p:cNvPr id="8" name="Footer Placeholder 7"/>
          <p:cNvSpPr>
            <a:spLocks noGrp="1"/>
          </p:cNvSpPr>
          <p:nvPr>
            <p:ph type="ftr" sz="quarter" idx="11"/>
          </p:nvPr>
        </p:nvSpPr>
        <p:spPr/>
        <p:txBody>
          <a:bodyPr/>
          <a:lstStyle/>
          <a:p>
            <a:r>
              <a:rPr lang="en-US"/>
              <a:t>Carolina PRESTIA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EF8482C-779F-49D1-95F9-AE9977C34E99}" type="datetime1">
              <a:rPr lang="en-US" smtClean="0"/>
              <a:t>11/3/2023</a:t>
            </a:fld>
            <a:endParaRPr lang="en-US" dirty="0"/>
          </a:p>
        </p:txBody>
      </p:sp>
      <p:sp>
        <p:nvSpPr>
          <p:cNvPr id="4" name="Footer Placeholder 3"/>
          <p:cNvSpPr>
            <a:spLocks noGrp="1"/>
          </p:cNvSpPr>
          <p:nvPr>
            <p:ph type="ftr" sz="quarter" idx="11"/>
          </p:nvPr>
        </p:nvSpPr>
        <p:spPr/>
        <p:txBody>
          <a:bodyPr/>
          <a:lstStyle/>
          <a:p>
            <a:r>
              <a:rPr lang="en-US"/>
              <a:t>Carolina PRESTIA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D2EB5-1136-4EDB-A049-BC69A359D039}" type="datetime1">
              <a:rPr lang="en-US" smtClean="0"/>
              <a:t>11/3/2023</a:t>
            </a:fld>
            <a:endParaRPr lang="en-US" dirty="0"/>
          </a:p>
        </p:txBody>
      </p:sp>
      <p:sp>
        <p:nvSpPr>
          <p:cNvPr id="3" name="Footer Placeholder 2"/>
          <p:cNvSpPr>
            <a:spLocks noGrp="1"/>
          </p:cNvSpPr>
          <p:nvPr>
            <p:ph type="ftr" sz="quarter" idx="11"/>
          </p:nvPr>
        </p:nvSpPr>
        <p:spPr/>
        <p:txBody>
          <a:bodyPr/>
          <a:lstStyle/>
          <a:p>
            <a:r>
              <a:rPr lang="en-US"/>
              <a:t>Carolina PRESTIA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D069A3F-D1FD-4238-AF8D-E0FAFEFE801C}"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a:t>Carolina PRESTIA </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Footer Placeholder 5"/>
          <p:cNvSpPr>
            <a:spLocks noGrp="1"/>
          </p:cNvSpPr>
          <p:nvPr>
            <p:ph type="ftr" sz="quarter" idx="11"/>
          </p:nvPr>
        </p:nvSpPr>
        <p:spPr/>
        <p:txBody>
          <a:bodyPr/>
          <a:lstStyle/>
          <a:p>
            <a:r>
              <a:rPr lang="en-US"/>
              <a:t>Carolina PRESTIA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
        <p:nvSpPr>
          <p:cNvPr id="5" name="Date Placeholder 4"/>
          <p:cNvSpPr>
            <a:spLocks noGrp="1"/>
          </p:cNvSpPr>
          <p:nvPr>
            <p:ph type="dt" sz="half" idx="10"/>
          </p:nvPr>
        </p:nvSpPr>
        <p:spPr/>
        <p:txBody>
          <a:bodyPr/>
          <a:lstStyle/>
          <a:p>
            <a:fld id="{42EE9AA2-11E6-4D03-B7CE-3A5D5BD6B0B2}" type="datetime1">
              <a:rPr lang="en-US" smtClean="0"/>
              <a:t>11/3/2023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D6CCC9-B5B7-4BA6-83CE-D85FD5E4BCB8}" type="datetime1">
              <a:rPr lang="en-US" smtClean="0"/>
              <a:t>11/3/2023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Carolina PRESTIA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9wgm3bPR27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07066" y="421910"/>
            <a:ext cx="7766936" cy="1646302"/>
          </a:xfrm>
        </p:spPr>
        <p:txBody>
          <a:bodyPr/>
          <a:lstStyle/>
          <a:p>
            <a:pPr algn="ctr"/>
            <a:r>
              <a:rPr lang="fr-FR" u="sng" dirty="0"/>
              <a:t>Les caractéristiques des publics </a:t>
            </a:r>
          </a:p>
        </p:txBody>
      </p:sp>
      <p:sp>
        <p:nvSpPr>
          <p:cNvPr id="3" name="Espace réservé du pied de page 2"/>
          <p:cNvSpPr>
            <a:spLocks noGrp="1"/>
          </p:cNvSpPr>
          <p:nvPr>
            <p:ph type="ftr" sz="quarter" idx="11"/>
          </p:nvPr>
        </p:nvSpPr>
        <p:spPr/>
        <p:txBody>
          <a:bodyPr/>
          <a:lstStyle/>
          <a:p>
            <a:r>
              <a:rPr lang="en-US"/>
              <a:t>Carolina PRESTIA </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6" name="Image 29">
            <a:extLst>
              <a:ext uri="{FF2B5EF4-FFF2-40B4-BE49-F238E27FC236}">
                <a16:creationId xmlns:a16="http://schemas.microsoft.com/office/drawing/2014/main" id="{27590DCC-990D-2B13-58A7-5FB4486F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pic>
        <p:nvPicPr>
          <p:cNvPr id="7" name="Image 6" descr="Une image contenant équipement sportif, chaussures, personne, vélo&#10;&#10;Description générée automatiquement">
            <a:extLst>
              <a:ext uri="{FF2B5EF4-FFF2-40B4-BE49-F238E27FC236}">
                <a16:creationId xmlns:a16="http://schemas.microsoft.com/office/drawing/2014/main" id="{502841F7-2D14-5C4B-89DD-96ACE7CECB08}"/>
              </a:ext>
            </a:extLst>
          </p:cNvPr>
          <p:cNvPicPr>
            <a:picLocks noChangeAspect="1"/>
          </p:cNvPicPr>
          <p:nvPr/>
        </p:nvPicPr>
        <p:blipFill>
          <a:blip r:embed="rId3"/>
          <a:stretch>
            <a:fillRect/>
          </a:stretch>
        </p:blipFill>
        <p:spPr>
          <a:xfrm>
            <a:off x="677334" y="2236253"/>
            <a:ext cx="8219440" cy="4199837"/>
          </a:xfrm>
          <a:prstGeom prst="rect">
            <a:avLst/>
          </a:prstGeom>
        </p:spPr>
      </p:pic>
    </p:spTree>
    <p:extLst>
      <p:ext uri="{BB962C8B-B14F-4D97-AF65-F5344CB8AC3E}">
        <p14:creationId xmlns:p14="http://schemas.microsoft.com/office/powerpoint/2010/main" val="283036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dirty="0"/>
              <a:t>Les caractéristiques des publics </a:t>
            </a:r>
            <a:br>
              <a:rPr lang="fr-FR" dirty="0"/>
            </a:b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57" y="1748095"/>
            <a:ext cx="10689822" cy="3367603"/>
          </a:xfrm>
          <a:prstGeom prst="rect">
            <a:avLst/>
          </a:prstGeom>
        </p:spPr>
      </p:pic>
      <p:sp>
        <p:nvSpPr>
          <p:cNvPr id="4" name="Espace réservé du pied de page 3"/>
          <p:cNvSpPr>
            <a:spLocks noGrp="1"/>
          </p:cNvSpPr>
          <p:nvPr>
            <p:ph type="ftr" sz="quarter" idx="11"/>
          </p:nvPr>
        </p:nvSpPr>
        <p:spPr/>
        <p:txBody>
          <a:bodyPr/>
          <a:lstStyle/>
          <a:p>
            <a:r>
              <a:rPr lang="en-US"/>
              <a:t>Carolina PRESTIA </a:t>
            </a:r>
            <a:endParaRPr lang="en-US" dirty="0"/>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10</a:t>
            </a:fld>
            <a:endParaRPr lang="en-US" dirty="0"/>
          </a:p>
        </p:txBody>
      </p:sp>
      <p:pic>
        <p:nvPicPr>
          <p:cNvPr id="3" name="Image 29">
            <a:extLst>
              <a:ext uri="{FF2B5EF4-FFF2-40B4-BE49-F238E27FC236}">
                <a16:creationId xmlns:a16="http://schemas.microsoft.com/office/drawing/2014/main" id="{0BB8B94C-B853-9598-EE81-B16639377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994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052" y="1459664"/>
            <a:ext cx="10492645" cy="3774114"/>
          </a:xfrm>
        </p:spPr>
      </p:pic>
      <p:sp>
        <p:nvSpPr>
          <p:cNvPr id="3" name="Espace réservé du pied de page 2"/>
          <p:cNvSpPr>
            <a:spLocks noGrp="1"/>
          </p:cNvSpPr>
          <p:nvPr>
            <p:ph type="ftr" sz="quarter" idx="11"/>
          </p:nvPr>
        </p:nvSpPr>
        <p:spPr/>
        <p:txBody>
          <a:bodyPr/>
          <a:lstStyle/>
          <a:p>
            <a:r>
              <a:rPr lang="en-US"/>
              <a:t>Carolina PRESTIA </a:t>
            </a:r>
            <a:endParaRPr lang="en-US" dirty="0"/>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11</a:t>
            </a:fld>
            <a:endParaRPr lang="en-US" dirty="0"/>
          </a:p>
        </p:txBody>
      </p:sp>
      <p:pic>
        <p:nvPicPr>
          <p:cNvPr id="2" name="Image 29">
            <a:extLst>
              <a:ext uri="{FF2B5EF4-FFF2-40B4-BE49-F238E27FC236}">
                <a16:creationId xmlns:a16="http://schemas.microsoft.com/office/drawing/2014/main" id="{085D6DB9-15B5-4B8A-7C9E-9F12E15D9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84143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211C5-CB77-72A8-83C6-242459056FA1}"/>
              </a:ext>
            </a:extLst>
          </p:cNvPr>
          <p:cNvSpPr>
            <a:spLocks noGrp="1"/>
          </p:cNvSpPr>
          <p:nvPr>
            <p:ph type="title"/>
          </p:nvPr>
        </p:nvSpPr>
        <p:spPr>
          <a:xfrm>
            <a:off x="677334" y="589280"/>
            <a:ext cx="8596668" cy="1320800"/>
          </a:xfrm>
        </p:spPr>
        <p:txBody>
          <a:bodyPr/>
          <a:lstStyle/>
          <a:p>
            <a:pPr algn="ctr"/>
            <a:r>
              <a:rPr lang="fr-FR" u="sng" dirty="0"/>
              <a:t>la pratique chez l’adolescents </a:t>
            </a:r>
          </a:p>
        </p:txBody>
      </p:sp>
      <p:sp>
        <p:nvSpPr>
          <p:cNvPr id="3" name="Espace réservé du contenu 2">
            <a:extLst>
              <a:ext uri="{FF2B5EF4-FFF2-40B4-BE49-F238E27FC236}">
                <a16:creationId xmlns:a16="http://schemas.microsoft.com/office/drawing/2014/main" id="{669AF0F0-CE78-E6BB-39F9-6152C3213FDB}"/>
              </a:ext>
            </a:extLst>
          </p:cNvPr>
          <p:cNvSpPr>
            <a:spLocks noGrp="1"/>
          </p:cNvSpPr>
          <p:nvPr>
            <p:ph idx="1"/>
          </p:nvPr>
        </p:nvSpPr>
        <p:spPr/>
        <p:txBody>
          <a:bodyPr/>
          <a:lstStyle/>
          <a:p>
            <a:r>
              <a:rPr lang="fr-FR" b="0" i="0" u="none" strike="noStrike" dirty="0">
                <a:solidFill>
                  <a:srgbClr val="353538"/>
                </a:solidFill>
                <a:effectLst/>
                <a:latin typeface="Times New Roman" panose="02020603050405020304" pitchFamily="18" charset="0"/>
              </a:rPr>
              <a:t>L’adolescence est une phase de </a:t>
            </a:r>
            <a:r>
              <a:rPr lang="fr-FR" b="1" i="0" u="none" strike="noStrike" dirty="0">
                <a:solidFill>
                  <a:srgbClr val="353538"/>
                </a:solidFill>
                <a:effectLst/>
                <a:latin typeface="Times New Roman" panose="02020603050405020304" pitchFamily="18" charset="0"/>
              </a:rPr>
              <a:t>maturation</a:t>
            </a:r>
            <a:r>
              <a:rPr lang="fr-FR" dirty="0">
                <a:solidFill>
                  <a:srgbClr val="353538"/>
                </a:solidFill>
                <a:latin typeface="Times New Roman" panose="02020603050405020304" pitchFamily="18" charset="0"/>
              </a:rPr>
              <a:t>, il s’agit d’une période transitoire entre l’enfance et l’âge adulte marquée par des évolutions physique, physiologique et une part psychologique très importante à prendre en compte lors des propositions de séances d’activité physique et sportive. </a:t>
            </a:r>
          </a:p>
          <a:p>
            <a:r>
              <a:rPr lang="fr-FR" b="0" i="0" u="none" strike="noStrike" dirty="0">
                <a:solidFill>
                  <a:srgbClr val="353538"/>
                </a:solidFill>
                <a:effectLst/>
                <a:latin typeface="Times New Roman" panose="02020603050405020304" pitchFamily="18" charset="0"/>
              </a:rPr>
              <a:t>Au début de l’adolescence entre 11-15 ans la modification du schéma corporel entraîne une instabilité motrice vers une hyper-impulsivité et des mouvements parasites.</a:t>
            </a:r>
          </a:p>
          <a:p>
            <a:r>
              <a:rPr lang="fr-FR" dirty="0">
                <a:solidFill>
                  <a:srgbClr val="353538"/>
                </a:solidFill>
                <a:latin typeface="Times New Roman" panose="02020603050405020304" pitchFamily="18" charset="0"/>
              </a:rPr>
              <a:t>Grande fatigabilité les exercices de type aérobie reste à privilégier, le système </a:t>
            </a:r>
            <a:r>
              <a:rPr lang="fr-FR" dirty="0" err="1">
                <a:solidFill>
                  <a:srgbClr val="353538"/>
                </a:solidFill>
                <a:latin typeface="Times New Roman" panose="02020603050405020304" pitchFamily="18" charset="0"/>
              </a:rPr>
              <a:t>anaérobique</a:t>
            </a:r>
            <a:r>
              <a:rPr lang="fr-FR" dirty="0">
                <a:solidFill>
                  <a:srgbClr val="353538"/>
                </a:solidFill>
                <a:latin typeface="Times New Roman" panose="02020603050405020304" pitchFamily="18" charset="0"/>
              </a:rPr>
              <a:t> n’étant réellement efficient qu’avec la maturation complète du système endocrinien (régule hormones de croissance) </a:t>
            </a:r>
            <a:endParaRPr lang="fr-FR" b="0" i="0" u="none" strike="noStrike" dirty="0">
              <a:solidFill>
                <a:srgbClr val="353538"/>
              </a:solidFill>
              <a:effectLst/>
              <a:latin typeface="Times New Roman" panose="02020603050405020304" pitchFamily="18" charset="0"/>
            </a:endParaRPr>
          </a:p>
          <a:p>
            <a:endParaRPr lang="fr-FR" dirty="0">
              <a:solidFill>
                <a:srgbClr val="353538"/>
              </a:solidFill>
              <a:latin typeface="Times New Roman" panose="02020603050405020304" pitchFamily="18" charset="0"/>
            </a:endParaRPr>
          </a:p>
        </p:txBody>
      </p:sp>
      <p:sp>
        <p:nvSpPr>
          <p:cNvPr id="4" name="Espace réservé du pied de page 3">
            <a:extLst>
              <a:ext uri="{FF2B5EF4-FFF2-40B4-BE49-F238E27FC236}">
                <a16:creationId xmlns:a16="http://schemas.microsoft.com/office/drawing/2014/main" id="{0F7132FB-58BA-A237-66D2-57D85DB03B78}"/>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49816B96-B0D5-5F44-CC35-B4E2236488AC}"/>
              </a:ext>
            </a:extLst>
          </p:cNvPr>
          <p:cNvSpPr>
            <a:spLocks noGrp="1"/>
          </p:cNvSpPr>
          <p:nvPr>
            <p:ph type="sldNum" sz="quarter" idx="12"/>
          </p:nvPr>
        </p:nvSpPr>
        <p:spPr/>
        <p:txBody>
          <a:bodyPr/>
          <a:lstStyle/>
          <a:p>
            <a:fld id="{519954A3-9DFD-4C44-94BA-B95130A3BA1C}" type="slidenum">
              <a:rPr lang="en-US" smtClean="0"/>
              <a:pPr/>
              <a:t>12</a:t>
            </a:fld>
            <a:endParaRPr lang="en-US" dirty="0"/>
          </a:p>
        </p:txBody>
      </p:sp>
      <p:pic>
        <p:nvPicPr>
          <p:cNvPr id="6" name="Image 29">
            <a:extLst>
              <a:ext uri="{FF2B5EF4-FFF2-40B4-BE49-F238E27FC236}">
                <a16:creationId xmlns:a16="http://schemas.microsoft.com/office/drawing/2014/main" id="{A6CAA477-118E-90AC-266F-A0327A58B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149619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71CE880-912E-2F79-E4B1-422304096BE6}"/>
              </a:ext>
            </a:extLst>
          </p:cNvPr>
          <p:cNvSpPr>
            <a:spLocks noGrp="1"/>
          </p:cNvSpPr>
          <p:nvPr>
            <p:ph idx="1"/>
          </p:nvPr>
        </p:nvSpPr>
        <p:spPr>
          <a:xfrm>
            <a:off x="984251" y="1488613"/>
            <a:ext cx="8596668" cy="3880773"/>
          </a:xfrm>
        </p:spPr>
        <p:txBody>
          <a:bodyPr/>
          <a:lstStyle/>
          <a:p>
            <a:pPr marL="0" indent="0">
              <a:buNone/>
            </a:pPr>
            <a:r>
              <a:rPr lang="fr-FR" sz="1800" b="1" dirty="0"/>
              <a:t>Les objectifs d’entraînement à privilégier serons donc ;</a:t>
            </a:r>
          </a:p>
          <a:p>
            <a:pPr>
              <a:buFont typeface="Wingdings" pitchFamily="2" charset="2"/>
              <a:buChar char="Ø"/>
            </a:pPr>
            <a:r>
              <a:rPr lang="fr-FR" dirty="0"/>
              <a:t>Coordination motrices pieds poings plus complexe </a:t>
            </a:r>
          </a:p>
          <a:p>
            <a:pPr>
              <a:buFont typeface="Wingdings" pitchFamily="2" charset="2"/>
              <a:buChar char="Ø"/>
            </a:pPr>
            <a:r>
              <a:rPr lang="fr-FR" dirty="0"/>
              <a:t>Entraînement force; effort répété et effort maximaux</a:t>
            </a:r>
          </a:p>
          <a:p>
            <a:pPr>
              <a:buFont typeface="Wingdings" pitchFamily="2" charset="2"/>
              <a:buChar char="Ø"/>
            </a:pPr>
            <a:r>
              <a:rPr lang="fr-FR" dirty="0"/>
              <a:t>Endurance ; entraînement en capacité et en puissances des différentes filières énergétiques </a:t>
            </a:r>
          </a:p>
          <a:p>
            <a:pPr>
              <a:buFont typeface="Wingdings" pitchFamily="2" charset="2"/>
              <a:buChar char="Ø"/>
            </a:pPr>
            <a:r>
              <a:rPr lang="fr-FR" dirty="0"/>
              <a:t>Vitesse de réaction, coordination, exécution.</a:t>
            </a:r>
          </a:p>
          <a:p>
            <a:pPr>
              <a:buFont typeface="Wingdings" pitchFamily="2" charset="2"/>
              <a:buChar char="Ø"/>
            </a:pPr>
            <a:r>
              <a:rPr lang="fr-FR" dirty="0"/>
              <a:t>Continuer travail de la Souplesse qui a tendance à diminuer durant cette période </a:t>
            </a:r>
          </a:p>
          <a:p>
            <a:pPr>
              <a:buFont typeface="Wingdings" pitchFamily="2" charset="2"/>
              <a:buChar char="Ø"/>
            </a:pPr>
            <a:r>
              <a:rPr lang="fr-FR" dirty="0"/>
              <a:t>Travail de plus en plus spécifique </a:t>
            </a:r>
          </a:p>
        </p:txBody>
      </p:sp>
      <p:sp>
        <p:nvSpPr>
          <p:cNvPr id="4" name="Espace réservé du pied de page 3">
            <a:extLst>
              <a:ext uri="{FF2B5EF4-FFF2-40B4-BE49-F238E27FC236}">
                <a16:creationId xmlns:a16="http://schemas.microsoft.com/office/drawing/2014/main" id="{D45F6D73-AFA5-46EE-5815-1064F17E4D87}"/>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1EDEC7A9-6FD1-8A1B-4082-D642EF5D7B41}"/>
              </a:ext>
            </a:extLst>
          </p:cNvPr>
          <p:cNvSpPr>
            <a:spLocks noGrp="1"/>
          </p:cNvSpPr>
          <p:nvPr>
            <p:ph type="sldNum" sz="quarter" idx="12"/>
          </p:nvPr>
        </p:nvSpPr>
        <p:spPr/>
        <p:txBody>
          <a:bodyPr/>
          <a:lstStyle/>
          <a:p>
            <a:fld id="{519954A3-9DFD-4C44-94BA-B95130A3BA1C}" type="slidenum">
              <a:rPr lang="en-US" smtClean="0"/>
              <a:pPr/>
              <a:t>13</a:t>
            </a:fld>
            <a:endParaRPr lang="en-US" dirty="0"/>
          </a:p>
        </p:txBody>
      </p:sp>
      <p:pic>
        <p:nvPicPr>
          <p:cNvPr id="2" name="Image 29">
            <a:extLst>
              <a:ext uri="{FF2B5EF4-FFF2-40B4-BE49-F238E27FC236}">
                <a16:creationId xmlns:a16="http://schemas.microsoft.com/office/drawing/2014/main" id="{06604EFB-EA1A-B874-4529-E1D309065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136524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386" y="0"/>
            <a:ext cx="11242308" cy="5989671"/>
          </a:xfrm>
        </p:spPr>
      </p:pic>
      <p:sp>
        <p:nvSpPr>
          <p:cNvPr id="3" name="Espace réservé du pied de page 2"/>
          <p:cNvSpPr>
            <a:spLocks noGrp="1"/>
          </p:cNvSpPr>
          <p:nvPr>
            <p:ph type="ftr" sz="quarter" idx="11"/>
          </p:nvPr>
        </p:nvSpPr>
        <p:spPr>
          <a:xfrm>
            <a:off x="645529" y="6279901"/>
            <a:ext cx="6297612" cy="365125"/>
          </a:xfrm>
        </p:spPr>
        <p:txBody>
          <a:bodyPr/>
          <a:lstStyle/>
          <a:p>
            <a:r>
              <a:rPr lang="en-US" dirty="0"/>
              <a:t>Carolina PRESTIA </a:t>
            </a:r>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14</a:t>
            </a:fld>
            <a:endParaRPr lang="en-US" dirty="0"/>
          </a:p>
        </p:txBody>
      </p:sp>
      <p:pic>
        <p:nvPicPr>
          <p:cNvPr id="2" name="Image 29">
            <a:extLst>
              <a:ext uri="{FF2B5EF4-FFF2-40B4-BE49-F238E27FC236}">
                <a16:creationId xmlns:a16="http://schemas.microsoft.com/office/drawing/2014/main" id="{05070C73-F81B-FDEB-FC12-60DB812A1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440" y="0"/>
            <a:ext cx="1455560" cy="598738"/>
          </a:xfrm>
          <a:prstGeom prst="rect">
            <a:avLst/>
          </a:prstGeom>
        </p:spPr>
      </p:pic>
    </p:spTree>
    <p:extLst>
      <p:ext uri="{BB962C8B-B14F-4D97-AF65-F5344CB8AC3E}">
        <p14:creationId xmlns:p14="http://schemas.microsoft.com/office/powerpoint/2010/main" val="425941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D3EEF4-F272-7082-02D2-C1D2B266DC5B}"/>
              </a:ext>
            </a:extLst>
          </p:cNvPr>
          <p:cNvSpPr>
            <a:spLocks noGrp="1"/>
          </p:cNvSpPr>
          <p:nvPr>
            <p:ph type="title"/>
          </p:nvPr>
        </p:nvSpPr>
        <p:spPr>
          <a:xfrm>
            <a:off x="677334" y="267044"/>
            <a:ext cx="8596668" cy="1320800"/>
          </a:xfrm>
        </p:spPr>
        <p:txBody>
          <a:bodyPr/>
          <a:lstStyle/>
          <a:p>
            <a:pPr algn="ctr"/>
            <a:r>
              <a:rPr lang="fr-FR" u="sng" dirty="0"/>
              <a:t>La pratique chez les séniors </a:t>
            </a:r>
          </a:p>
        </p:txBody>
      </p:sp>
      <p:sp>
        <p:nvSpPr>
          <p:cNvPr id="3" name="Espace réservé du contenu 2">
            <a:extLst>
              <a:ext uri="{FF2B5EF4-FFF2-40B4-BE49-F238E27FC236}">
                <a16:creationId xmlns:a16="http://schemas.microsoft.com/office/drawing/2014/main" id="{7149EBAB-9321-6078-A537-D74DC0979C26}"/>
              </a:ext>
            </a:extLst>
          </p:cNvPr>
          <p:cNvSpPr>
            <a:spLocks noGrp="1"/>
          </p:cNvSpPr>
          <p:nvPr>
            <p:ph idx="1"/>
          </p:nvPr>
        </p:nvSpPr>
        <p:spPr>
          <a:xfrm>
            <a:off x="677334" y="1785807"/>
            <a:ext cx="9831293" cy="4438117"/>
          </a:xfrm>
        </p:spPr>
        <p:txBody>
          <a:bodyPr anchor="ctr">
            <a:noAutofit/>
          </a:bodyPr>
          <a:lstStyle/>
          <a:p>
            <a:r>
              <a:rPr lang="fr-FR" sz="1700" dirty="0"/>
              <a:t>On considère seniors les personnes âgées de 65 ans et plus </a:t>
            </a:r>
          </a:p>
          <a:p>
            <a:r>
              <a:rPr lang="fr-FR" sz="1700" dirty="0"/>
              <a:t>Les personnes ne souffrant pas de maladie pathologique chronique et sans symptômes évocateurs n’ont pas besoins de consulter un médecin pour une pratiquer une activité physique, même ci cela reste conseillé. </a:t>
            </a:r>
          </a:p>
          <a:p>
            <a:r>
              <a:rPr lang="fr-FR" sz="1700" dirty="0"/>
              <a:t>Séance très progressive, échauffement comportant des exercices dynamiques préférable au statique et exercices d’étirement </a:t>
            </a:r>
          </a:p>
          <a:p>
            <a:r>
              <a:rPr lang="fr-FR" sz="1700" dirty="0"/>
              <a:t>Équilibre et souplesse devront être travaillé régulièrement et lentement surtout après des séances d’endurance </a:t>
            </a:r>
          </a:p>
          <a:p>
            <a:r>
              <a:rPr lang="fr-FR" sz="1700" dirty="0"/>
              <a:t>Les activités d’endurance doivent être réalisées 3 à 5 fois semaines </a:t>
            </a:r>
          </a:p>
          <a:p>
            <a:endParaRPr lang="fr-FR" sz="1700" dirty="0"/>
          </a:p>
          <a:p>
            <a:endParaRPr lang="fr-FR" sz="1700" dirty="0"/>
          </a:p>
        </p:txBody>
      </p:sp>
      <p:sp>
        <p:nvSpPr>
          <p:cNvPr id="4" name="Espace réservé du pied de page 3">
            <a:extLst>
              <a:ext uri="{FF2B5EF4-FFF2-40B4-BE49-F238E27FC236}">
                <a16:creationId xmlns:a16="http://schemas.microsoft.com/office/drawing/2014/main" id="{9DA2EDE2-5826-4FCF-504C-1DB6E01DB5AB}"/>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073717A8-885D-D5C0-AD42-BE69CA0AAFA1}"/>
              </a:ext>
            </a:extLst>
          </p:cNvPr>
          <p:cNvSpPr>
            <a:spLocks noGrp="1"/>
          </p:cNvSpPr>
          <p:nvPr>
            <p:ph type="sldNum" sz="quarter" idx="12"/>
          </p:nvPr>
        </p:nvSpPr>
        <p:spPr/>
        <p:txBody>
          <a:bodyPr/>
          <a:lstStyle/>
          <a:p>
            <a:fld id="{519954A3-9DFD-4C44-94BA-B95130A3BA1C}" type="slidenum">
              <a:rPr lang="en-US" smtClean="0"/>
              <a:pPr/>
              <a:t>15</a:t>
            </a:fld>
            <a:endParaRPr lang="en-US" dirty="0"/>
          </a:p>
        </p:txBody>
      </p:sp>
      <p:pic>
        <p:nvPicPr>
          <p:cNvPr id="6" name="Image 29">
            <a:extLst>
              <a:ext uri="{FF2B5EF4-FFF2-40B4-BE49-F238E27FC236}">
                <a16:creationId xmlns:a16="http://schemas.microsoft.com/office/drawing/2014/main" id="{35127BEA-769B-9AF6-F4C0-8F6B6D515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3107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6301C39-C3BF-8C97-B26C-FD8FA34C5289}"/>
              </a:ext>
            </a:extLst>
          </p:cNvPr>
          <p:cNvSpPr>
            <a:spLocks noGrp="1"/>
          </p:cNvSpPr>
          <p:nvPr>
            <p:ph idx="1"/>
          </p:nvPr>
        </p:nvSpPr>
        <p:spPr>
          <a:xfrm>
            <a:off x="677334" y="1186923"/>
            <a:ext cx="8596668" cy="3880773"/>
          </a:xfrm>
        </p:spPr>
        <p:txBody>
          <a:bodyPr anchor="ctr"/>
          <a:lstStyle/>
          <a:p>
            <a:r>
              <a:rPr lang="fr-FR" sz="1800" dirty="0"/>
              <a:t>Un entraînement de force doit débuter avec des charges correspondent à 30%-50% de 1RM                                                                                               La charge optimale est celle qui peut être soulevé 10 fois si moins, la charge est trop lourde.                                      </a:t>
            </a:r>
          </a:p>
          <a:p>
            <a:r>
              <a:rPr lang="fr-FR" sz="1800" dirty="0"/>
              <a:t>Stimulation </a:t>
            </a:r>
            <a:r>
              <a:rPr lang="fr-FR" sz="1800" dirty="0" err="1"/>
              <a:t>cognifitif</a:t>
            </a:r>
            <a:r>
              <a:rPr lang="fr-FR" sz="1800" dirty="0"/>
              <a:t> et intellectuel </a:t>
            </a:r>
          </a:p>
          <a:p>
            <a:r>
              <a:rPr lang="fr-FR" sz="1800" dirty="0"/>
              <a:t>La boxe doit permettre constamment mettre en jeu les capacités de coordination motrice, choix des réponses motrices adapté</a:t>
            </a:r>
          </a:p>
          <a:p>
            <a:r>
              <a:rPr lang="fr-FR" sz="1800" dirty="0"/>
              <a:t>Mettre en jeu la latéralisation (gauche/droite), perception de l’espace, sens du rythme et tout processus d’adaptation à une situation </a:t>
            </a:r>
          </a:p>
          <a:p>
            <a:r>
              <a:rPr lang="fr-FR" sz="1800" dirty="0"/>
              <a:t>Soyez attentif au écart de niveau entre deux </a:t>
            </a:r>
            <a:r>
              <a:rPr lang="fr-FR" sz="1800" dirty="0" err="1"/>
              <a:t>nak</a:t>
            </a:r>
            <a:r>
              <a:rPr lang="fr-FR" sz="1800" dirty="0"/>
              <a:t> muay, a cette âge l’aspect ludique et pratique en groupe est souvent privilégié </a:t>
            </a:r>
            <a:endParaRPr lang="fr-FR" dirty="0"/>
          </a:p>
        </p:txBody>
      </p:sp>
      <p:sp>
        <p:nvSpPr>
          <p:cNvPr id="4" name="Espace réservé du pied de page 3">
            <a:extLst>
              <a:ext uri="{FF2B5EF4-FFF2-40B4-BE49-F238E27FC236}">
                <a16:creationId xmlns:a16="http://schemas.microsoft.com/office/drawing/2014/main" id="{7731B86A-3479-391F-6ADD-65B9ACBE3BA8}"/>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26FC92C7-A122-0D4F-24B7-5518F563D6B3}"/>
              </a:ext>
            </a:extLst>
          </p:cNvPr>
          <p:cNvSpPr>
            <a:spLocks noGrp="1"/>
          </p:cNvSpPr>
          <p:nvPr>
            <p:ph type="sldNum" sz="quarter" idx="12"/>
          </p:nvPr>
        </p:nvSpPr>
        <p:spPr/>
        <p:txBody>
          <a:bodyPr/>
          <a:lstStyle/>
          <a:p>
            <a:fld id="{519954A3-9DFD-4C44-94BA-B95130A3BA1C}" type="slidenum">
              <a:rPr lang="en-US" smtClean="0"/>
              <a:pPr/>
              <a:t>16</a:t>
            </a:fld>
            <a:endParaRPr lang="en-US" dirty="0"/>
          </a:p>
        </p:txBody>
      </p:sp>
      <p:pic>
        <p:nvPicPr>
          <p:cNvPr id="2" name="Image 29">
            <a:extLst>
              <a:ext uri="{FF2B5EF4-FFF2-40B4-BE49-F238E27FC236}">
                <a16:creationId xmlns:a16="http://schemas.microsoft.com/office/drawing/2014/main" id="{02BA3DB2-1352-B7B0-DF05-F7BAC1A8D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293494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3F4CD2-755E-D715-0D27-F59A6EB0DC69}"/>
              </a:ext>
            </a:extLst>
          </p:cNvPr>
          <p:cNvSpPr>
            <a:spLocks noGrp="1"/>
          </p:cNvSpPr>
          <p:nvPr>
            <p:ph type="title"/>
          </p:nvPr>
        </p:nvSpPr>
        <p:spPr/>
        <p:txBody>
          <a:bodyPr/>
          <a:lstStyle/>
          <a:p>
            <a:pPr algn="ctr"/>
            <a:r>
              <a:rPr lang="fr-FR" u="sng" dirty="0"/>
              <a:t>La réhabilitation cardiaque </a:t>
            </a:r>
          </a:p>
        </p:txBody>
      </p:sp>
      <p:sp>
        <p:nvSpPr>
          <p:cNvPr id="3" name="Espace réservé du contenu 2">
            <a:extLst>
              <a:ext uri="{FF2B5EF4-FFF2-40B4-BE49-F238E27FC236}">
                <a16:creationId xmlns:a16="http://schemas.microsoft.com/office/drawing/2014/main" id="{0E2F765B-9F35-0EF6-6251-4F4D2DAC719C}"/>
              </a:ext>
            </a:extLst>
          </p:cNvPr>
          <p:cNvSpPr>
            <a:spLocks noGrp="1"/>
          </p:cNvSpPr>
          <p:nvPr>
            <p:ph idx="1"/>
          </p:nvPr>
        </p:nvSpPr>
        <p:spPr>
          <a:xfrm>
            <a:off x="590177" y="1724805"/>
            <a:ext cx="8596668" cy="3880773"/>
          </a:xfrm>
        </p:spPr>
        <p:txBody>
          <a:bodyPr/>
          <a:lstStyle/>
          <a:p>
            <a:r>
              <a:rPr lang="fr-FR" dirty="0"/>
              <a:t>La réadaptation cardiaque à plusieurs objectifs spécifiques ayant pour but d’aider les patients cardiaque à retrouver une vie active et sociale sans limites qu’occasionne la pathologie cardiaque; </a:t>
            </a:r>
          </a:p>
          <a:p>
            <a:r>
              <a:rPr lang="fr-FR" dirty="0"/>
              <a:t>Le re entraînement à l’effort est un des éléments de la réhabilitation cardiaque, pour éviter une récidive ou une aggravation.                                   Il doit se composer d’exercice aérobie, endurance et des exercices de renforcement musculaire adapté </a:t>
            </a:r>
          </a:p>
          <a:p>
            <a:r>
              <a:rPr lang="fr-FR" dirty="0"/>
              <a:t>Une alimentation saine est indispensable </a:t>
            </a:r>
          </a:p>
          <a:p>
            <a:r>
              <a:rPr lang="fr-FR" dirty="0"/>
              <a:t>En complément un suivis psychologique peut être envisagé selon les patients </a:t>
            </a:r>
          </a:p>
        </p:txBody>
      </p:sp>
      <p:sp>
        <p:nvSpPr>
          <p:cNvPr id="4" name="Espace réservé du pied de page 3">
            <a:extLst>
              <a:ext uri="{FF2B5EF4-FFF2-40B4-BE49-F238E27FC236}">
                <a16:creationId xmlns:a16="http://schemas.microsoft.com/office/drawing/2014/main" id="{A9B5F6BD-7DFC-A62C-C419-2028AB1DECA3}"/>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0F08F573-B9F7-AE4B-D8EE-330BCCBF39A7}"/>
              </a:ext>
            </a:extLst>
          </p:cNvPr>
          <p:cNvSpPr>
            <a:spLocks noGrp="1"/>
          </p:cNvSpPr>
          <p:nvPr>
            <p:ph type="sldNum" sz="quarter" idx="12"/>
          </p:nvPr>
        </p:nvSpPr>
        <p:spPr/>
        <p:txBody>
          <a:bodyPr/>
          <a:lstStyle/>
          <a:p>
            <a:fld id="{519954A3-9DFD-4C44-94BA-B95130A3BA1C}" type="slidenum">
              <a:rPr lang="en-US" smtClean="0"/>
              <a:pPr/>
              <a:t>17</a:t>
            </a:fld>
            <a:endParaRPr lang="en-US" dirty="0"/>
          </a:p>
        </p:txBody>
      </p:sp>
      <p:pic>
        <p:nvPicPr>
          <p:cNvPr id="6" name="Image 29">
            <a:extLst>
              <a:ext uri="{FF2B5EF4-FFF2-40B4-BE49-F238E27FC236}">
                <a16:creationId xmlns:a16="http://schemas.microsoft.com/office/drawing/2014/main" id="{DB365180-BB55-D024-4173-E53C21377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133716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959" y="164870"/>
            <a:ext cx="10437341" cy="6277740"/>
          </a:xfrm>
        </p:spPr>
      </p:pic>
      <p:sp>
        <p:nvSpPr>
          <p:cNvPr id="3" name="Espace réservé du pied de page 2"/>
          <p:cNvSpPr>
            <a:spLocks noGrp="1"/>
          </p:cNvSpPr>
          <p:nvPr>
            <p:ph type="ftr" sz="quarter" idx="11"/>
          </p:nvPr>
        </p:nvSpPr>
        <p:spPr>
          <a:xfrm>
            <a:off x="208207" y="6271950"/>
            <a:ext cx="6297612" cy="365125"/>
          </a:xfrm>
        </p:spPr>
        <p:txBody>
          <a:bodyPr/>
          <a:lstStyle/>
          <a:p>
            <a:r>
              <a:rPr lang="en-US" dirty="0"/>
              <a:t>Carolina PRESTIA </a:t>
            </a:r>
          </a:p>
        </p:txBody>
      </p:sp>
      <p:sp>
        <p:nvSpPr>
          <p:cNvPr id="5" name="Espace réservé du numéro de diapositive 4"/>
          <p:cNvSpPr>
            <a:spLocks noGrp="1"/>
          </p:cNvSpPr>
          <p:nvPr>
            <p:ph type="sldNum" sz="quarter" idx="12"/>
          </p:nvPr>
        </p:nvSpPr>
        <p:spPr>
          <a:xfrm>
            <a:off x="8101318" y="6492875"/>
            <a:ext cx="683339" cy="365125"/>
          </a:xfrm>
        </p:spPr>
        <p:txBody>
          <a:bodyPr/>
          <a:lstStyle/>
          <a:p>
            <a:fld id="{519954A3-9DFD-4C44-94BA-B95130A3BA1C}" type="slidenum">
              <a:rPr lang="en-US" smtClean="0"/>
              <a:pPr/>
              <a:t>18</a:t>
            </a:fld>
            <a:endParaRPr lang="en-US" dirty="0"/>
          </a:p>
        </p:txBody>
      </p:sp>
      <p:pic>
        <p:nvPicPr>
          <p:cNvPr id="2" name="Image 29">
            <a:extLst>
              <a:ext uri="{FF2B5EF4-FFF2-40B4-BE49-F238E27FC236}">
                <a16:creationId xmlns:a16="http://schemas.microsoft.com/office/drawing/2014/main" id="{77298A25-09AD-C82D-E101-E4392EFAD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4320" y="1"/>
            <a:ext cx="1757680" cy="723014"/>
          </a:xfrm>
          <a:prstGeom prst="rect">
            <a:avLst/>
          </a:prstGeom>
        </p:spPr>
      </p:pic>
    </p:spTree>
    <p:extLst>
      <p:ext uri="{BB962C8B-B14F-4D97-AF65-F5344CB8AC3E}">
        <p14:creationId xmlns:p14="http://schemas.microsoft.com/office/powerpoint/2010/main" val="53659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A1CD9E-7926-0185-F469-58186BA5E6EE}"/>
              </a:ext>
            </a:extLst>
          </p:cNvPr>
          <p:cNvSpPr>
            <a:spLocks noGrp="1"/>
          </p:cNvSpPr>
          <p:nvPr>
            <p:ph type="title"/>
          </p:nvPr>
        </p:nvSpPr>
        <p:spPr>
          <a:xfrm>
            <a:off x="582084" y="124883"/>
            <a:ext cx="8596668" cy="1320800"/>
          </a:xfrm>
        </p:spPr>
        <p:txBody>
          <a:bodyPr/>
          <a:lstStyle/>
          <a:p>
            <a:pPr algn="ctr"/>
            <a:r>
              <a:rPr lang="fr-FR" u="sng" dirty="0"/>
              <a:t>La pratique chez les féminines </a:t>
            </a:r>
          </a:p>
        </p:txBody>
      </p:sp>
      <p:sp>
        <p:nvSpPr>
          <p:cNvPr id="4" name="Espace réservé du pied de page 3">
            <a:extLst>
              <a:ext uri="{FF2B5EF4-FFF2-40B4-BE49-F238E27FC236}">
                <a16:creationId xmlns:a16="http://schemas.microsoft.com/office/drawing/2014/main" id="{6F23F4B7-F8D7-A1AC-B27A-92A34A73899B}"/>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11AF2748-9F81-DBC0-11F5-723C4377673B}"/>
              </a:ext>
            </a:extLst>
          </p:cNvPr>
          <p:cNvSpPr>
            <a:spLocks noGrp="1"/>
          </p:cNvSpPr>
          <p:nvPr>
            <p:ph type="sldNum" sz="quarter" idx="12"/>
          </p:nvPr>
        </p:nvSpPr>
        <p:spPr/>
        <p:txBody>
          <a:bodyPr/>
          <a:lstStyle/>
          <a:p>
            <a:fld id="{519954A3-9DFD-4C44-94BA-B95130A3BA1C}" type="slidenum">
              <a:rPr lang="en-US" smtClean="0"/>
              <a:pPr/>
              <a:t>19</a:t>
            </a:fld>
            <a:endParaRPr lang="en-US" dirty="0"/>
          </a:p>
        </p:txBody>
      </p:sp>
      <p:graphicFrame>
        <p:nvGraphicFramePr>
          <p:cNvPr id="6" name="Tableau 6">
            <a:extLst>
              <a:ext uri="{FF2B5EF4-FFF2-40B4-BE49-F238E27FC236}">
                <a16:creationId xmlns:a16="http://schemas.microsoft.com/office/drawing/2014/main" id="{BFBD1B54-7F66-BFA8-1320-13E294D5ED79}"/>
              </a:ext>
            </a:extLst>
          </p:cNvPr>
          <p:cNvGraphicFramePr>
            <a:graphicFrameLocks noGrp="1"/>
          </p:cNvGraphicFramePr>
          <p:nvPr>
            <p:extLst>
              <p:ext uri="{D42A27DB-BD31-4B8C-83A1-F6EECF244321}">
                <p14:modId xmlns:p14="http://schemas.microsoft.com/office/powerpoint/2010/main" val="2584557504"/>
              </p:ext>
            </p:extLst>
          </p:nvPr>
        </p:nvGraphicFramePr>
        <p:xfrm>
          <a:off x="317500" y="873760"/>
          <a:ext cx="11705166" cy="5120640"/>
        </p:xfrm>
        <a:graphic>
          <a:graphicData uri="http://schemas.openxmlformats.org/drawingml/2006/table">
            <a:tbl>
              <a:tblPr firstRow="1" bandRow="1">
                <a:tableStyleId>{5C22544A-7EE6-4342-B048-85BDC9FD1C3A}</a:tableStyleId>
              </a:tblPr>
              <a:tblGrid>
                <a:gridCol w="3901722">
                  <a:extLst>
                    <a:ext uri="{9D8B030D-6E8A-4147-A177-3AD203B41FA5}">
                      <a16:colId xmlns:a16="http://schemas.microsoft.com/office/drawing/2014/main" val="3671544316"/>
                    </a:ext>
                  </a:extLst>
                </a:gridCol>
                <a:gridCol w="3901722">
                  <a:extLst>
                    <a:ext uri="{9D8B030D-6E8A-4147-A177-3AD203B41FA5}">
                      <a16:colId xmlns:a16="http://schemas.microsoft.com/office/drawing/2014/main" val="3929770416"/>
                    </a:ext>
                  </a:extLst>
                </a:gridCol>
                <a:gridCol w="3901722">
                  <a:extLst>
                    <a:ext uri="{9D8B030D-6E8A-4147-A177-3AD203B41FA5}">
                      <a16:colId xmlns:a16="http://schemas.microsoft.com/office/drawing/2014/main" val="821773368"/>
                    </a:ext>
                  </a:extLst>
                </a:gridCol>
              </a:tblGrid>
              <a:tr h="635648">
                <a:tc>
                  <a:txBody>
                    <a:bodyPr/>
                    <a:lstStyle/>
                    <a:p>
                      <a:r>
                        <a:rPr lang="fr-FR" dirty="0"/>
                        <a:t>Caractéristique morphologique </a:t>
                      </a:r>
                    </a:p>
                  </a:txBody>
                  <a:tcPr/>
                </a:tc>
                <a:tc>
                  <a:txBody>
                    <a:bodyPr/>
                    <a:lstStyle/>
                    <a:p>
                      <a:r>
                        <a:rPr lang="fr-FR" dirty="0"/>
                        <a:t>Caractéristique psychologique </a:t>
                      </a:r>
                    </a:p>
                  </a:txBody>
                  <a:tcPr/>
                </a:tc>
                <a:tc>
                  <a:txBody>
                    <a:bodyPr/>
                    <a:lstStyle/>
                    <a:p>
                      <a:r>
                        <a:rPr lang="fr-FR" dirty="0"/>
                        <a:t>Conséquences au niveau de la pratique </a:t>
                      </a:r>
                    </a:p>
                  </a:txBody>
                  <a:tcPr/>
                </a:tc>
                <a:extLst>
                  <a:ext uri="{0D108BD9-81ED-4DB2-BD59-A6C34878D82A}">
                    <a16:rowId xmlns:a16="http://schemas.microsoft.com/office/drawing/2014/main" val="2763083097"/>
                  </a:ext>
                </a:extLst>
              </a:tr>
              <a:tr h="4137859">
                <a:tc>
                  <a:txBody>
                    <a:bodyPr/>
                    <a:lstStyle/>
                    <a:p>
                      <a:pPr marL="285750" indent="-285750">
                        <a:buFontTx/>
                        <a:buChar char="-"/>
                      </a:pPr>
                      <a:r>
                        <a:rPr lang="fr-FR" dirty="0"/>
                        <a:t>Croissance, Maturation plus précoces (os plus petit, cartilage articulaire moins épais) </a:t>
                      </a:r>
                    </a:p>
                    <a:p>
                      <a:pPr marL="285750" indent="-285750">
                        <a:buFontTx/>
                        <a:buChar char="-"/>
                      </a:pPr>
                      <a:r>
                        <a:rPr lang="fr-FR" dirty="0"/>
                        <a:t>Centre de gravité généralement plus bas que les hommes </a:t>
                      </a:r>
                    </a:p>
                    <a:p>
                      <a:pPr marL="285750" indent="-285750">
                        <a:buFontTx/>
                        <a:buChar char="-"/>
                      </a:pPr>
                      <a:r>
                        <a:rPr lang="fr-FR" dirty="0"/>
                        <a:t>Généralement plus grande laxité ligamentaire </a:t>
                      </a:r>
                    </a:p>
                    <a:p>
                      <a:pPr marL="285750" indent="-285750">
                        <a:buFontTx/>
                        <a:buChar char="-"/>
                      </a:pPr>
                      <a:r>
                        <a:rPr lang="fr-FR" dirty="0"/>
                        <a:t>À poids égale les femmes on plus de masse grasse et moins de masse musculaire, généralement force musculaire moindre du masse musculaire plus petite, sauf à la puberté </a:t>
                      </a:r>
                    </a:p>
                    <a:p>
                      <a:pPr marL="285750" indent="-285750">
                        <a:buFontTx/>
                        <a:buChar char="-"/>
                      </a:pPr>
                      <a:r>
                        <a:rPr lang="fr-FR" dirty="0"/>
                        <a:t>Cœur plus petit, débit cardiaque plus faible FC max moins élevé que les hommes</a:t>
                      </a:r>
                    </a:p>
                  </a:txBody>
                  <a:tcPr/>
                </a:tc>
                <a:tc>
                  <a:txBody>
                    <a:bodyPr/>
                    <a:lstStyle/>
                    <a:p>
                      <a:pPr marL="285750" indent="-285750">
                        <a:buFontTx/>
                        <a:buChar char="-"/>
                      </a:pPr>
                      <a:r>
                        <a:rPr lang="fr-FR" dirty="0"/>
                        <a:t>généralement moins attiré par la compétition, mais plus pour une pratique dite « esthétique «  </a:t>
                      </a:r>
                    </a:p>
                    <a:p>
                      <a:pPr marL="285750" indent="-285750">
                        <a:buFontTx/>
                        <a:buChar char="-"/>
                      </a:pPr>
                      <a:r>
                        <a:rPr lang="fr-FR" dirty="0"/>
                        <a:t>Recherche confiance en sois </a:t>
                      </a:r>
                    </a:p>
                    <a:p>
                      <a:pPr marL="285750" indent="-285750">
                        <a:buFontTx/>
                        <a:buChar char="-"/>
                      </a:pPr>
                      <a:r>
                        <a:rPr lang="fr-FR" dirty="0"/>
                        <a:t>Les femmes souvent sujet à la « charge mental » le sport un moyens pour se retrouver </a:t>
                      </a:r>
                    </a:p>
                    <a:p>
                      <a:pPr marL="285750" indent="-285750">
                        <a:buFontTx/>
                        <a:buChar char="-"/>
                      </a:pPr>
                      <a:r>
                        <a:rPr lang="fr-FR" dirty="0"/>
                        <a:t>Souvent les femmes cherche à apprendre les bases de sport de contact pour avoir des notions de défense </a:t>
                      </a:r>
                    </a:p>
                  </a:txBody>
                  <a:tcPr/>
                </a:tc>
                <a:tc>
                  <a:txBody>
                    <a:bodyPr/>
                    <a:lstStyle/>
                    <a:p>
                      <a:pPr marL="285750" indent="-285750">
                        <a:buFontTx/>
                        <a:buChar char="-"/>
                      </a:pPr>
                      <a:r>
                        <a:rPr lang="fr-FR" dirty="0"/>
                        <a:t>Encourager mais ne pas forcer la mixité lors des cours </a:t>
                      </a:r>
                    </a:p>
                    <a:p>
                      <a:pPr marL="285750" indent="-285750">
                        <a:buFontTx/>
                        <a:buChar char="-"/>
                      </a:pPr>
                      <a:r>
                        <a:rPr lang="fr-FR" dirty="0"/>
                        <a:t>Travaille augmentation VO2 max </a:t>
                      </a:r>
                    </a:p>
                    <a:p>
                      <a:pPr marL="285750" indent="-285750">
                        <a:buFontTx/>
                        <a:buChar char="-"/>
                      </a:pPr>
                      <a:r>
                        <a:rPr lang="fr-FR" dirty="0"/>
                        <a:t>Généralement les femmes on plus de force dans les membres inférieur, insisté donc sur </a:t>
                      </a:r>
                      <a:r>
                        <a:rPr lang="fr-FR" dirty="0" err="1"/>
                        <a:t>dev</a:t>
                      </a:r>
                      <a:r>
                        <a:rPr lang="fr-FR" dirty="0"/>
                        <a:t> force membres supérieur </a:t>
                      </a:r>
                    </a:p>
                    <a:p>
                      <a:pPr marL="285750" indent="-285750">
                        <a:buFontTx/>
                        <a:buChar char="-"/>
                      </a:pPr>
                      <a:r>
                        <a:rPr lang="fr-FR" dirty="0"/>
                        <a:t>Suivie nutritionnelle important les femmes étant plus souvent sujet au bouleversement hormonal et prise de poids (pilule, ménopause…)</a:t>
                      </a:r>
                    </a:p>
                    <a:p>
                      <a:pPr marL="285750" indent="-285750">
                        <a:buFontTx/>
                        <a:buChar char="-"/>
                      </a:pPr>
                      <a:r>
                        <a:rPr lang="fr-FR" dirty="0"/>
                        <a:t>Ne pas tomber dans les clicher et cibler les besoins de votre clientèle </a:t>
                      </a:r>
                    </a:p>
                  </a:txBody>
                  <a:tcPr/>
                </a:tc>
                <a:extLst>
                  <a:ext uri="{0D108BD9-81ED-4DB2-BD59-A6C34878D82A}">
                    <a16:rowId xmlns:a16="http://schemas.microsoft.com/office/drawing/2014/main" val="2146762558"/>
                  </a:ext>
                </a:extLst>
              </a:tr>
            </a:tbl>
          </a:graphicData>
        </a:graphic>
      </p:graphicFrame>
      <p:pic>
        <p:nvPicPr>
          <p:cNvPr id="3" name="Image 29">
            <a:extLst>
              <a:ext uri="{FF2B5EF4-FFF2-40B4-BE49-F238E27FC236}">
                <a16:creationId xmlns:a16="http://schemas.microsoft.com/office/drawing/2014/main" id="{0F35E560-2EAC-61DC-88D7-D22324525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2940" y="0"/>
            <a:ext cx="1909059" cy="785283"/>
          </a:xfrm>
          <a:prstGeom prst="rect">
            <a:avLst/>
          </a:prstGeom>
        </p:spPr>
      </p:pic>
    </p:spTree>
    <p:extLst>
      <p:ext uri="{BB962C8B-B14F-4D97-AF65-F5344CB8AC3E}">
        <p14:creationId xmlns:p14="http://schemas.microsoft.com/office/powerpoint/2010/main" val="341260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76913-EB75-2A5D-0457-08D30F21D5D1}"/>
              </a:ext>
            </a:extLst>
          </p:cNvPr>
          <p:cNvSpPr>
            <a:spLocks noGrp="1"/>
          </p:cNvSpPr>
          <p:nvPr>
            <p:ph type="title"/>
          </p:nvPr>
        </p:nvSpPr>
        <p:spPr/>
        <p:txBody>
          <a:bodyPr/>
          <a:lstStyle/>
          <a:p>
            <a:pPr algn="ctr"/>
            <a:r>
              <a:rPr lang="fr-FR" u="sng" dirty="0"/>
              <a:t>Croissance, développement et maturation </a:t>
            </a:r>
          </a:p>
        </p:txBody>
      </p:sp>
      <p:sp>
        <p:nvSpPr>
          <p:cNvPr id="3" name="Espace réservé du contenu 2">
            <a:extLst>
              <a:ext uri="{FF2B5EF4-FFF2-40B4-BE49-F238E27FC236}">
                <a16:creationId xmlns:a16="http://schemas.microsoft.com/office/drawing/2014/main" id="{960DC05E-7071-BAD2-8B58-362400424976}"/>
              </a:ext>
            </a:extLst>
          </p:cNvPr>
          <p:cNvSpPr>
            <a:spLocks noGrp="1"/>
          </p:cNvSpPr>
          <p:nvPr>
            <p:ph idx="1"/>
          </p:nvPr>
        </p:nvSpPr>
        <p:spPr/>
        <p:txBody>
          <a:bodyPr/>
          <a:lstStyle/>
          <a:p>
            <a:r>
              <a:rPr lang="fr-FR" dirty="0"/>
              <a:t>Croissance, développement et maturation sont des termes utilisés pour décrire les modifications qui surviennent dans le corps humain de la naissance à l’âge adulte. </a:t>
            </a:r>
          </a:p>
          <a:p>
            <a:r>
              <a:rPr lang="fr-FR" dirty="0"/>
              <a:t>Nous chercherons ici à expliciter les spécificités de chaque période de grands développements que connais notre corps. </a:t>
            </a:r>
          </a:p>
          <a:p>
            <a:r>
              <a:rPr lang="fr-FR" dirty="0"/>
              <a:t>Mais également connaître en tant que coach les adaptations nécessaires à effectuer face aux différents publiques que vous serais susceptible de rencontré. </a:t>
            </a:r>
          </a:p>
        </p:txBody>
      </p:sp>
      <p:sp>
        <p:nvSpPr>
          <p:cNvPr id="4" name="Espace réservé du pied de page 3">
            <a:extLst>
              <a:ext uri="{FF2B5EF4-FFF2-40B4-BE49-F238E27FC236}">
                <a16:creationId xmlns:a16="http://schemas.microsoft.com/office/drawing/2014/main" id="{C3E9853F-2F5B-2A41-8A56-3301C84F8DA8}"/>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B345D063-E554-EF3E-4FCC-2CD46E1B1987}"/>
              </a:ext>
            </a:extLst>
          </p:cNvPr>
          <p:cNvSpPr>
            <a:spLocks noGrp="1"/>
          </p:cNvSpPr>
          <p:nvPr>
            <p:ph type="sldNum" sz="quarter" idx="12"/>
          </p:nvPr>
        </p:nvSpPr>
        <p:spPr/>
        <p:txBody>
          <a:bodyPr/>
          <a:lstStyle/>
          <a:p>
            <a:fld id="{519954A3-9DFD-4C44-94BA-B95130A3BA1C}" type="slidenum">
              <a:rPr lang="en-US" smtClean="0"/>
              <a:pPr/>
              <a:t>2</a:t>
            </a:fld>
            <a:endParaRPr lang="en-US" dirty="0"/>
          </a:p>
        </p:txBody>
      </p:sp>
      <p:pic>
        <p:nvPicPr>
          <p:cNvPr id="7" name="Image 29">
            <a:extLst>
              <a:ext uri="{FF2B5EF4-FFF2-40B4-BE49-F238E27FC236}">
                <a16:creationId xmlns:a16="http://schemas.microsoft.com/office/drawing/2014/main" id="{4C335B52-75CB-3C57-6F0A-329DBAA4A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222369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dirty="0"/>
              <a:t>La motivation des publics </a:t>
            </a:r>
          </a:p>
        </p:txBody>
      </p:sp>
      <p:sp>
        <p:nvSpPr>
          <p:cNvPr id="3" name="Espace réservé du contenu 2"/>
          <p:cNvSpPr>
            <a:spLocks noGrp="1"/>
          </p:cNvSpPr>
          <p:nvPr>
            <p:ph idx="1"/>
          </p:nvPr>
        </p:nvSpPr>
        <p:spPr>
          <a:xfrm>
            <a:off x="677334" y="1589903"/>
            <a:ext cx="8895034" cy="4451459"/>
          </a:xfrm>
        </p:spPr>
        <p:txBody>
          <a:bodyPr>
            <a:normAutofit fontScale="92500" lnSpcReduction="20000"/>
          </a:bodyPr>
          <a:lstStyle/>
          <a:p>
            <a:pPr marL="0" indent="0">
              <a:buNone/>
            </a:pPr>
            <a:r>
              <a:rPr lang="fr-FR" dirty="0"/>
              <a:t>On peut distinguer deux types de motivation : </a:t>
            </a:r>
          </a:p>
          <a:p>
            <a:pPr marL="0" indent="0">
              <a:buNone/>
            </a:pPr>
            <a:endParaRPr lang="fr-FR" dirty="0"/>
          </a:p>
          <a:p>
            <a:pPr marL="0" indent="0">
              <a:buNone/>
            </a:pPr>
            <a:r>
              <a:rPr lang="fr-FR" b="1" u="sng" dirty="0">
                <a:solidFill>
                  <a:schemeClr val="tx1"/>
                </a:solidFill>
              </a:rPr>
              <a:t>Motivation Intrinsèque </a:t>
            </a:r>
            <a:r>
              <a:rPr lang="fr-FR" b="1" dirty="0">
                <a:solidFill>
                  <a:schemeClr val="tx1"/>
                </a:solidFill>
              </a:rPr>
              <a:t>; </a:t>
            </a:r>
            <a:r>
              <a:rPr lang="fr-FR" dirty="0"/>
              <a:t>bénéfice direct que peut tirer le pratiquant de son activité </a:t>
            </a:r>
          </a:p>
          <a:p>
            <a:pPr marL="0" indent="0">
              <a:buNone/>
            </a:pPr>
            <a:r>
              <a:rPr lang="fr-FR" dirty="0"/>
              <a:t>- Les sensations éprouvées lors de la pratique, le plaisir. </a:t>
            </a:r>
          </a:p>
          <a:p>
            <a:pPr marL="0" indent="0">
              <a:buNone/>
            </a:pPr>
            <a:r>
              <a:rPr lang="fr-FR" dirty="0"/>
              <a:t>- La connaissance, apprendre de nouvelles techniques, progresser. </a:t>
            </a:r>
          </a:p>
          <a:p>
            <a:pPr marL="0" indent="0">
              <a:buNone/>
            </a:pPr>
            <a:r>
              <a:rPr lang="fr-FR" dirty="0"/>
              <a:t>- La réalisation et la satisfaction de repousser ses limites. </a:t>
            </a:r>
          </a:p>
          <a:p>
            <a:pPr marL="0" indent="0">
              <a:buNone/>
            </a:pPr>
            <a:endParaRPr lang="fr-FR" dirty="0"/>
          </a:p>
          <a:p>
            <a:pPr marL="0" indent="0">
              <a:buNone/>
            </a:pPr>
            <a:r>
              <a:rPr lang="fr-FR" b="1" i="1" u="sng" dirty="0">
                <a:solidFill>
                  <a:schemeClr val="tx1"/>
                </a:solidFill>
              </a:rPr>
              <a:t>Motivation Extrinsèque </a:t>
            </a:r>
            <a:r>
              <a:rPr lang="fr-FR" dirty="0"/>
              <a:t>; Bénéfice global de la pratique sportive avec des motivations parfois inconscientes </a:t>
            </a:r>
          </a:p>
          <a:p>
            <a:pPr>
              <a:buFontTx/>
              <a:buChar char="-"/>
            </a:pPr>
            <a:r>
              <a:rPr lang="fr-FR" dirty="0"/>
              <a:t>La socialisation, appartenance à un groupe </a:t>
            </a:r>
          </a:p>
          <a:p>
            <a:pPr>
              <a:buFontTx/>
              <a:buChar char="-"/>
            </a:pPr>
            <a:r>
              <a:rPr lang="fr-FR" dirty="0"/>
              <a:t>La compétition, comparaison social </a:t>
            </a:r>
          </a:p>
          <a:p>
            <a:pPr>
              <a:buFontTx/>
              <a:buChar char="-"/>
            </a:pPr>
            <a:r>
              <a:rPr lang="fr-FR" dirty="0"/>
              <a:t>Reconnaissance, obtenir l’admiration d’autre personne </a:t>
            </a:r>
          </a:p>
          <a:p>
            <a:pPr>
              <a:buFontTx/>
              <a:buChar char="-"/>
            </a:pPr>
            <a:r>
              <a:rPr lang="fr-FR" dirty="0"/>
              <a:t>Les récompenses </a:t>
            </a:r>
          </a:p>
          <a:p>
            <a:pPr>
              <a:buFontTx/>
              <a:buChar char="-"/>
            </a:pPr>
            <a:endParaRPr lang="fr-FR" dirty="0"/>
          </a:p>
          <a:p>
            <a:pPr marL="0" indent="0">
              <a:buNone/>
            </a:pPr>
            <a:endParaRPr lang="fr-FR" dirty="0"/>
          </a:p>
        </p:txBody>
      </p:sp>
      <p:sp>
        <p:nvSpPr>
          <p:cNvPr id="4" name="Espace réservé du pied de page 3"/>
          <p:cNvSpPr>
            <a:spLocks noGrp="1"/>
          </p:cNvSpPr>
          <p:nvPr>
            <p:ph type="ftr" sz="quarter" idx="11"/>
          </p:nvPr>
        </p:nvSpPr>
        <p:spPr/>
        <p:txBody>
          <a:bodyPr/>
          <a:lstStyle/>
          <a:p>
            <a:r>
              <a:rPr lang="en-US"/>
              <a:t>Carolina PRESTIA </a:t>
            </a:r>
            <a:endParaRPr lang="en-US" dirty="0"/>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20</a:t>
            </a:fld>
            <a:endParaRPr lang="en-US" dirty="0"/>
          </a:p>
        </p:txBody>
      </p:sp>
      <p:pic>
        <p:nvPicPr>
          <p:cNvPr id="6" name="Image 29">
            <a:extLst>
              <a:ext uri="{FF2B5EF4-FFF2-40B4-BE49-F238E27FC236}">
                <a16:creationId xmlns:a16="http://schemas.microsoft.com/office/drawing/2014/main" id="{F1601F51-BAAC-F64B-C715-EC33DF93C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190118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fade">
                                      <p:cBhvr>
                                        <p:cTn id="5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dirty="0"/>
              <a:t>Les personnes en situation de handicap </a:t>
            </a:r>
            <a:r>
              <a:rPr lang="fr-FR" dirty="0"/>
              <a:t> </a:t>
            </a:r>
          </a:p>
        </p:txBody>
      </p:sp>
      <p:sp>
        <p:nvSpPr>
          <p:cNvPr id="3" name="Espace réservé du contenu 2"/>
          <p:cNvSpPr>
            <a:spLocks noGrp="1"/>
          </p:cNvSpPr>
          <p:nvPr>
            <p:ph idx="1"/>
          </p:nvPr>
        </p:nvSpPr>
        <p:spPr>
          <a:xfrm>
            <a:off x="474828" y="1418167"/>
            <a:ext cx="9001680" cy="4466167"/>
          </a:xfrm>
        </p:spPr>
        <p:txBody>
          <a:bodyPr>
            <a:normAutofit lnSpcReduction="10000"/>
          </a:bodyPr>
          <a:lstStyle/>
          <a:p>
            <a:pPr>
              <a:buFont typeface="Wingdings" pitchFamily="2" charset="2"/>
              <a:buChar char="Ø"/>
            </a:pPr>
            <a:r>
              <a:rPr lang="fr-FR" dirty="0"/>
              <a:t>En France </a:t>
            </a:r>
            <a:r>
              <a:rPr lang="fr-FR" dirty="0" err="1"/>
              <a:t>6,5milions</a:t>
            </a:r>
            <a:r>
              <a:rPr lang="fr-FR" dirty="0"/>
              <a:t> de personnes vivent avec un handicap « majeur » on peut classer ces handicaps en différentes familles. Pour chacun d’elles il existe des pratiques sportives adapté. </a:t>
            </a:r>
          </a:p>
          <a:p>
            <a:pPr>
              <a:buFont typeface="Wingdings" pitchFamily="2" charset="2"/>
              <a:buChar char="Ø"/>
            </a:pPr>
            <a:r>
              <a:rPr lang="fr-FR" dirty="0"/>
              <a:t>Handicaps moteurs , sensoriels, auditif, intellectuel, psychique </a:t>
            </a:r>
          </a:p>
          <a:p>
            <a:pPr>
              <a:buFont typeface="Wingdings" pitchFamily="2" charset="2"/>
              <a:buChar char="Ø"/>
            </a:pPr>
            <a:r>
              <a:rPr lang="fr-FR" dirty="0"/>
              <a:t>Il faut d’abord préciser que tous les éducateurs sportif peuvent prendre en charge des personnes en situation de handicap dans leurs enceinte sportive, sans avoir préalablement passer des diplômes spécifiques ; il est cependant conseillé. </a:t>
            </a:r>
          </a:p>
          <a:p>
            <a:pPr>
              <a:buFont typeface="Wingdings" pitchFamily="2" charset="2"/>
              <a:buChar char="Ø"/>
            </a:pPr>
            <a:r>
              <a:rPr lang="fr-FR" dirty="0"/>
              <a:t>Il est de notre devoir d’accompagner au mieux tous nos adhérents. </a:t>
            </a:r>
          </a:p>
          <a:p>
            <a:pPr>
              <a:buFont typeface="Wingdings" pitchFamily="2" charset="2"/>
              <a:buChar char="Ø"/>
            </a:pPr>
            <a:r>
              <a:rPr lang="fr-FR" dirty="0"/>
              <a:t>À savoir; Vous pouvez participer à des formation organiser par </a:t>
            </a:r>
            <a:r>
              <a:rPr lang="fr-FR" b="1" dirty="0"/>
              <a:t>la fédération Handisport</a:t>
            </a:r>
            <a:r>
              <a:rPr lang="fr-FR" dirty="0"/>
              <a:t> afin d’être former et apte à créer des contenue de séances plus adapté aux public en situation de handicap en toute sécurité.</a:t>
            </a:r>
          </a:p>
          <a:p>
            <a:pPr>
              <a:buFont typeface="Wingdings" pitchFamily="2" charset="2"/>
              <a:buChar char="Ø"/>
            </a:pPr>
            <a:r>
              <a:rPr lang="fr-FR" dirty="0"/>
              <a:t>Chaque handicap et différents et comporte des spécificités que l’enseignant se doit de prendre en compte dans sa création de séance pour avoir des objectifs cohérent. </a:t>
            </a:r>
          </a:p>
        </p:txBody>
      </p:sp>
      <p:sp>
        <p:nvSpPr>
          <p:cNvPr id="4" name="Espace réservé du pied de page 3"/>
          <p:cNvSpPr>
            <a:spLocks noGrp="1"/>
          </p:cNvSpPr>
          <p:nvPr>
            <p:ph type="ftr" sz="quarter" idx="11"/>
          </p:nvPr>
        </p:nvSpPr>
        <p:spPr/>
        <p:txBody>
          <a:bodyPr/>
          <a:lstStyle/>
          <a:p>
            <a:r>
              <a:rPr lang="en-US"/>
              <a:t>Carolina PRESTIA </a:t>
            </a:r>
            <a:endParaRPr lang="en-US" dirty="0"/>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21</a:t>
            </a:fld>
            <a:endParaRPr lang="en-US" dirty="0"/>
          </a:p>
        </p:txBody>
      </p:sp>
      <p:pic>
        <p:nvPicPr>
          <p:cNvPr id="6" name="Image 29">
            <a:extLst>
              <a:ext uri="{FF2B5EF4-FFF2-40B4-BE49-F238E27FC236}">
                <a16:creationId xmlns:a16="http://schemas.microsoft.com/office/drawing/2014/main" id="{2158FD2F-A3D7-6F41-9F35-DEB0EC043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192282"/>
            <a:ext cx="8596668" cy="651539"/>
          </a:xfrm>
        </p:spPr>
        <p:txBody>
          <a:bodyPr>
            <a:normAutofit fontScale="90000"/>
          </a:bodyPr>
          <a:lstStyle/>
          <a:p>
            <a:pPr algn="ctr"/>
            <a:r>
              <a:rPr lang="fr-FR" u="sng" dirty="0"/>
              <a:t>Sport et Autisme</a:t>
            </a:r>
            <a:br>
              <a:rPr lang="fr-FR" u="sng" dirty="0"/>
            </a:br>
            <a:r>
              <a:rPr lang="fr-FR" sz="2800" u="sng" dirty="0"/>
              <a:t>Les possibles difficultés rencontrées </a:t>
            </a:r>
            <a:r>
              <a:rPr lang="fr-FR" u="sng" dirty="0"/>
              <a:t> </a:t>
            </a:r>
          </a:p>
        </p:txBody>
      </p:sp>
      <p:sp>
        <p:nvSpPr>
          <p:cNvPr id="3" name="Espace réservé du contenu 2"/>
          <p:cNvSpPr>
            <a:spLocks noGrp="1"/>
          </p:cNvSpPr>
          <p:nvPr>
            <p:ph idx="1"/>
          </p:nvPr>
        </p:nvSpPr>
        <p:spPr>
          <a:xfrm>
            <a:off x="474828" y="1418167"/>
            <a:ext cx="9001680" cy="4466167"/>
          </a:xfrm>
        </p:spPr>
        <p:txBody>
          <a:bodyPr>
            <a:normAutofit/>
          </a:bodyPr>
          <a:lstStyle/>
          <a:p>
            <a:pPr algn="l"/>
            <a:r>
              <a:rPr lang="fr-FR" b="0" i="0" dirty="0">
                <a:solidFill>
                  <a:srgbClr val="505D68"/>
                </a:solidFill>
                <a:effectLst/>
                <a:latin typeface="Montserrat" panose="00000500000000000000" pitchFamily="2" charset="0"/>
              </a:rPr>
              <a:t>L'autisme se caractérise par des symptômes susceptibles d'entraver l'apprentissage et la pratique d'un sport ou d'un loisir. En effet, une personne autiste peut développer :</a:t>
            </a:r>
          </a:p>
          <a:p>
            <a:pPr algn="l">
              <a:buFont typeface="Arial" panose="020B0604020202020204" pitchFamily="34" charset="0"/>
              <a:buChar char="•"/>
            </a:pPr>
            <a:r>
              <a:rPr lang="fr-FR" b="0" i="0" dirty="0">
                <a:solidFill>
                  <a:srgbClr val="505D68"/>
                </a:solidFill>
                <a:effectLst/>
                <a:latin typeface="Montserrat" panose="00000500000000000000" pitchFamily="2" charset="0"/>
              </a:rPr>
              <a:t>des troubles de la </a:t>
            </a:r>
            <a:r>
              <a:rPr lang="fr-FR" b="1" i="0" dirty="0">
                <a:solidFill>
                  <a:srgbClr val="505D68"/>
                </a:solidFill>
                <a:effectLst/>
                <a:latin typeface="Montserrat" panose="00000500000000000000" pitchFamily="2" charset="0"/>
              </a:rPr>
              <a:t>perception</a:t>
            </a:r>
            <a:r>
              <a:rPr lang="fr-FR" b="0" i="0" dirty="0">
                <a:solidFill>
                  <a:srgbClr val="505D68"/>
                </a:solidFill>
                <a:effectLst/>
                <a:latin typeface="Montserrat" panose="00000500000000000000" pitchFamily="2" charset="0"/>
              </a:rPr>
              <a:t> (difficultés d'anticipation et d'attention, difficultés à réaliser des gestes rapides et coordonnés…) ;</a:t>
            </a:r>
          </a:p>
          <a:p>
            <a:pPr algn="l">
              <a:buFont typeface="Arial" panose="020B0604020202020204" pitchFamily="34" charset="0"/>
              <a:buChar char="•"/>
            </a:pPr>
            <a:r>
              <a:rPr lang="fr-FR" b="0" i="0" dirty="0">
                <a:solidFill>
                  <a:srgbClr val="505D68"/>
                </a:solidFill>
                <a:effectLst/>
                <a:latin typeface="Montserrat" panose="00000500000000000000" pitchFamily="2" charset="0"/>
              </a:rPr>
              <a:t>des troubles au niveau </a:t>
            </a:r>
            <a:r>
              <a:rPr lang="fr-FR" b="1" i="0" dirty="0">
                <a:solidFill>
                  <a:srgbClr val="505D68"/>
                </a:solidFill>
                <a:effectLst/>
                <a:latin typeface="Montserrat" panose="00000500000000000000" pitchFamily="2" charset="0"/>
              </a:rPr>
              <a:t>sensoriel</a:t>
            </a:r>
            <a:r>
              <a:rPr lang="fr-FR" b="0" i="0" dirty="0">
                <a:solidFill>
                  <a:srgbClr val="505D68"/>
                </a:solidFill>
                <a:effectLst/>
                <a:latin typeface="Montserrat" panose="00000500000000000000" pitchFamily="2" charset="0"/>
              </a:rPr>
              <a:t> (réaction aux stimuli, sensibilité réduite…) ;</a:t>
            </a:r>
          </a:p>
          <a:p>
            <a:pPr algn="l">
              <a:buFont typeface="Arial" panose="020B0604020202020204" pitchFamily="34" charset="0"/>
              <a:buChar char="•"/>
            </a:pPr>
            <a:r>
              <a:rPr lang="fr-FR" b="0" i="0" dirty="0">
                <a:solidFill>
                  <a:srgbClr val="505D68"/>
                </a:solidFill>
                <a:effectLst/>
                <a:latin typeface="Montserrat" panose="00000500000000000000" pitchFamily="2" charset="0"/>
              </a:rPr>
              <a:t>des difficultés </a:t>
            </a:r>
            <a:r>
              <a:rPr lang="fr-FR" b="1" i="0" dirty="0">
                <a:solidFill>
                  <a:srgbClr val="505D68"/>
                </a:solidFill>
                <a:effectLst/>
                <a:latin typeface="Montserrat" panose="00000500000000000000" pitchFamily="2" charset="0"/>
              </a:rPr>
              <a:t>sociales</a:t>
            </a:r>
            <a:r>
              <a:rPr lang="fr-FR" b="0" i="0" dirty="0">
                <a:solidFill>
                  <a:srgbClr val="505D68"/>
                </a:solidFill>
                <a:effectLst/>
                <a:latin typeface="Montserrat" panose="00000500000000000000" pitchFamily="2" charset="0"/>
              </a:rPr>
              <a:t> et de </a:t>
            </a:r>
            <a:r>
              <a:rPr lang="fr-FR" b="1" i="0" dirty="0">
                <a:solidFill>
                  <a:srgbClr val="505D68"/>
                </a:solidFill>
                <a:effectLst/>
                <a:latin typeface="Montserrat" panose="00000500000000000000" pitchFamily="2" charset="0"/>
              </a:rPr>
              <a:t>communication</a:t>
            </a:r>
            <a:r>
              <a:rPr lang="fr-FR" b="0" i="0" dirty="0">
                <a:solidFill>
                  <a:srgbClr val="505D68"/>
                </a:solidFill>
                <a:effectLst/>
                <a:latin typeface="Montserrat" panose="00000500000000000000" pitchFamily="2" charset="0"/>
              </a:rPr>
              <a:t> ;</a:t>
            </a:r>
          </a:p>
          <a:p>
            <a:pPr algn="l">
              <a:buFont typeface="Arial" panose="020B0604020202020204" pitchFamily="34" charset="0"/>
              <a:buChar char="•"/>
            </a:pPr>
            <a:r>
              <a:rPr lang="fr-FR" b="0" i="0" dirty="0">
                <a:solidFill>
                  <a:srgbClr val="505D68"/>
                </a:solidFill>
                <a:effectLst/>
                <a:latin typeface="Montserrat" panose="00000500000000000000" pitchFamily="2" charset="0"/>
              </a:rPr>
              <a:t>une </a:t>
            </a:r>
            <a:r>
              <a:rPr lang="fr-FR" b="1" i="0" dirty="0">
                <a:solidFill>
                  <a:srgbClr val="505D68"/>
                </a:solidFill>
                <a:effectLst/>
                <a:latin typeface="Montserrat" panose="00000500000000000000" pitchFamily="2" charset="0"/>
              </a:rPr>
              <a:t>résistance au changement </a:t>
            </a:r>
            <a:r>
              <a:rPr lang="fr-FR" b="0" i="0" dirty="0">
                <a:solidFill>
                  <a:srgbClr val="505D68"/>
                </a:solidFill>
                <a:effectLst/>
                <a:latin typeface="Montserrat" panose="00000500000000000000" pitchFamily="2" charset="0"/>
              </a:rPr>
              <a:t>;</a:t>
            </a:r>
          </a:p>
          <a:p>
            <a:pPr algn="l">
              <a:buFont typeface="Arial" panose="020B0604020202020204" pitchFamily="34" charset="0"/>
              <a:buChar char="•"/>
            </a:pPr>
            <a:r>
              <a:rPr lang="fr-FR" b="0" i="0" dirty="0">
                <a:solidFill>
                  <a:srgbClr val="505D68"/>
                </a:solidFill>
                <a:effectLst/>
                <a:latin typeface="Montserrat" panose="00000500000000000000" pitchFamily="2" charset="0"/>
              </a:rPr>
              <a:t>des </a:t>
            </a:r>
            <a:r>
              <a:rPr lang="fr-FR" b="1" i="0" dirty="0">
                <a:solidFill>
                  <a:srgbClr val="505D68"/>
                </a:solidFill>
                <a:effectLst/>
                <a:latin typeface="Montserrat" panose="00000500000000000000" pitchFamily="2" charset="0"/>
              </a:rPr>
              <a:t>comportements stéréotypés</a:t>
            </a:r>
            <a:r>
              <a:rPr lang="fr-FR" b="0" i="0" dirty="0">
                <a:solidFill>
                  <a:srgbClr val="505D68"/>
                </a:solidFill>
                <a:effectLst/>
                <a:latin typeface="Montserrat" panose="00000500000000000000" pitchFamily="2" charset="0"/>
              </a:rPr>
              <a:t> ;</a:t>
            </a:r>
          </a:p>
          <a:p>
            <a:pPr algn="l">
              <a:buFont typeface="Arial" panose="020B0604020202020204" pitchFamily="34" charset="0"/>
              <a:buChar char="•"/>
            </a:pPr>
            <a:r>
              <a:rPr lang="fr-FR" b="0" i="0" dirty="0">
                <a:solidFill>
                  <a:srgbClr val="505D68"/>
                </a:solidFill>
                <a:effectLst/>
                <a:latin typeface="Montserrat" panose="00000500000000000000" pitchFamily="2" charset="0"/>
              </a:rPr>
              <a:t>des </a:t>
            </a:r>
            <a:r>
              <a:rPr lang="fr-FR" b="1" i="0" dirty="0">
                <a:solidFill>
                  <a:srgbClr val="505D68"/>
                </a:solidFill>
                <a:effectLst/>
                <a:latin typeface="Montserrat" panose="00000500000000000000" pitchFamily="2" charset="0"/>
              </a:rPr>
              <a:t>centres d'intérêt spécifiques</a:t>
            </a:r>
            <a:r>
              <a:rPr lang="fr-FR" b="0" i="0" dirty="0">
                <a:solidFill>
                  <a:srgbClr val="505D68"/>
                </a:solidFill>
                <a:effectLst/>
                <a:latin typeface="Montserrat" panose="00000500000000000000" pitchFamily="2" charset="0"/>
              </a:rPr>
              <a:t>.</a:t>
            </a:r>
          </a:p>
          <a:p>
            <a:pPr>
              <a:buFont typeface="Wingdings" pitchFamily="2" charset="2"/>
              <a:buChar char="Ø"/>
            </a:pPr>
            <a:endParaRPr lang="fr-FR" dirty="0"/>
          </a:p>
        </p:txBody>
      </p:sp>
      <p:sp>
        <p:nvSpPr>
          <p:cNvPr id="4" name="Espace réservé du pied de page 3"/>
          <p:cNvSpPr>
            <a:spLocks noGrp="1"/>
          </p:cNvSpPr>
          <p:nvPr>
            <p:ph type="ftr" sz="quarter" idx="11"/>
          </p:nvPr>
        </p:nvSpPr>
        <p:spPr/>
        <p:txBody>
          <a:bodyPr/>
          <a:lstStyle/>
          <a:p>
            <a:r>
              <a:rPr lang="en-US"/>
              <a:t>Carolina PRESTIA </a:t>
            </a:r>
            <a:endParaRPr lang="en-US" dirty="0"/>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22</a:t>
            </a:fld>
            <a:endParaRPr lang="en-US" dirty="0"/>
          </a:p>
        </p:txBody>
      </p:sp>
      <p:pic>
        <p:nvPicPr>
          <p:cNvPr id="6" name="Image 29">
            <a:extLst>
              <a:ext uri="{FF2B5EF4-FFF2-40B4-BE49-F238E27FC236}">
                <a16:creationId xmlns:a16="http://schemas.microsoft.com/office/drawing/2014/main" id="{2158FD2F-A3D7-6F41-9F35-DEB0EC043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236091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192282"/>
            <a:ext cx="8596668" cy="651539"/>
          </a:xfrm>
        </p:spPr>
        <p:txBody>
          <a:bodyPr>
            <a:normAutofit fontScale="90000"/>
          </a:bodyPr>
          <a:lstStyle/>
          <a:p>
            <a:pPr algn="ctr"/>
            <a:r>
              <a:rPr lang="fr-FR" u="sng" dirty="0"/>
              <a:t>Sport et Autisme</a:t>
            </a:r>
            <a:br>
              <a:rPr lang="fr-FR" u="sng" dirty="0"/>
            </a:br>
            <a:r>
              <a:rPr lang="fr-FR" sz="2800" u="sng" dirty="0"/>
              <a:t>Les avantages du sport  </a:t>
            </a:r>
            <a:r>
              <a:rPr lang="fr-FR" u="sng" dirty="0"/>
              <a:t> </a:t>
            </a:r>
          </a:p>
        </p:txBody>
      </p:sp>
      <p:sp>
        <p:nvSpPr>
          <p:cNvPr id="3" name="Espace réservé du contenu 2"/>
          <p:cNvSpPr>
            <a:spLocks noGrp="1"/>
          </p:cNvSpPr>
          <p:nvPr>
            <p:ph idx="1"/>
          </p:nvPr>
        </p:nvSpPr>
        <p:spPr>
          <a:xfrm>
            <a:off x="474828" y="1418167"/>
            <a:ext cx="9001680" cy="4466167"/>
          </a:xfrm>
        </p:spPr>
        <p:txBody>
          <a:bodyPr>
            <a:normAutofit/>
          </a:bodyPr>
          <a:lstStyle/>
          <a:p>
            <a:pPr algn="l"/>
            <a:r>
              <a:rPr lang="fr-FR" b="0" i="0" dirty="0">
                <a:solidFill>
                  <a:srgbClr val="505D68"/>
                </a:solidFill>
                <a:effectLst/>
                <a:latin typeface="Montserrat" panose="00000500000000000000" pitchFamily="2" charset="0"/>
              </a:rPr>
              <a:t>Pour les enfants, adolescents et jeunes adultes avec TSA, le sport présente des </a:t>
            </a:r>
            <a:r>
              <a:rPr lang="fr-FR" b="1" i="0" dirty="0">
                <a:solidFill>
                  <a:srgbClr val="505D68"/>
                </a:solidFill>
                <a:effectLst/>
                <a:latin typeface="Montserrat" panose="00000500000000000000" pitchFamily="2" charset="0"/>
              </a:rPr>
              <a:t>vertus éducatives et thérapeutiques</a:t>
            </a:r>
            <a:r>
              <a:rPr lang="fr-FR" b="0" i="0" dirty="0">
                <a:solidFill>
                  <a:srgbClr val="505D68"/>
                </a:solidFill>
                <a:effectLst/>
                <a:latin typeface="Montserrat" panose="00000500000000000000" pitchFamily="2" charset="0"/>
              </a:rPr>
              <a:t> non négligeables. Sur le </a:t>
            </a:r>
            <a:r>
              <a:rPr lang="fr-FR" b="1" i="0" dirty="0">
                <a:solidFill>
                  <a:srgbClr val="505D68"/>
                </a:solidFill>
                <a:effectLst/>
                <a:latin typeface="Montserrat" panose="00000500000000000000" pitchFamily="2" charset="0"/>
              </a:rPr>
              <a:t>plan physique, sensori-moteur et social</a:t>
            </a:r>
            <a:r>
              <a:rPr lang="fr-FR" b="0" i="0" dirty="0">
                <a:solidFill>
                  <a:srgbClr val="505D68"/>
                </a:solidFill>
                <a:effectLst/>
                <a:latin typeface="Montserrat" panose="00000500000000000000" pitchFamily="2" charset="0"/>
              </a:rPr>
              <a:t>, la pratique d'une activité sportive leur permet notamment de :</a:t>
            </a:r>
          </a:p>
          <a:p>
            <a:pPr algn="l">
              <a:buFont typeface="Arial" panose="020B0604020202020204" pitchFamily="34" charset="0"/>
              <a:buChar char="•"/>
            </a:pPr>
            <a:r>
              <a:rPr lang="fr-FR" b="0" i="0" dirty="0">
                <a:solidFill>
                  <a:srgbClr val="505D68"/>
                </a:solidFill>
                <a:effectLst/>
                <a:latin typeface="Montserrat" panose="00000500000000000000" pitchFamily="2" charset="0"/>
              </a:rPr>
              <a:t>développer leurs capacités motrices (endurance, équilibre, force musculaire, coordination…) ;</a:t>
            </a:r>
          </a:p>
          <a:p>
            <a:pPr algn="l">
              <a:buFont typeface="Arial" panose="020B0604020202020204" pitchFamily="34" charset="0"/>
              <a:buChar char="•"/>
            </a:pPr>
            <a:r>
              <a:rPr lang="fr-FR" b="0" i="0" dirty="0">
                <a:solidFill>
                  <a:srgbClr val="505D68"/>
                </a:solidFill>
                <a:effectLst/>
                <a:latin typeface="Montserrat" panose="00000500000000000000" pitchFamily="2" charset="0"/>
              </a:rPr>
              <a:t>mieux traiter l'information sensorielle ;</a:t>
            </a:r>
          </a:p>
          <a:p>
            <a:pPr algn="l">
              <a:buFont typeface="Arial" panose="020B0604020202020204" pitchFamily="34" charset="0"/>
              <a:buChar char="•"/>
            </a:pPr>
            <a:r>
              <a:rPr lang="fr-FR" b="0" i="0" dirty="0">
                <a:solidFill>
                  <a:srgbClr val="505D68"/>
                </a:solidFill>
                <a:effectLst/>
                <a:latin typeface="Montserrat" panose="00000500000000000000" pitchFamily="2" charset="0"/>
              </a:rPr>
              <a:t>mieux connaître le schéma corporel ;</a:t>
            </a:r>
          </a:p>
          <a:p>
            <a:pPr algn="l">
              <a:buFont typeface="Arial" panose="020B0604020202020204" pitchFamily="34" charset="0"/>
              <a:buChar char="•"/>
            </a:pPr>
            <a:r>
              <a:rPr lang="fr-FR" b="0" i="0" dirty="0">
                <a:solidFill>
                  <a:srgbClr val="505D68"/>
                </a:solidFill>
                <a:effectLst/>
                <a:latin typeface="Montserrat" panose="00000500000000000000" pitchFamily="2" charset="0"/>
              </a:rPr>
              <a:t>améliorer l'attention et la concentration ;</a:t>
            </a:r>
          </a:p>
          <a:p>
            <a:pPr algn="l">
              <a:buFont typeface="Arial" panose="020B0604020202020204" pitchFamily="34" charset="0"/>
              <a:buChar char="•"/>
            </a:pPr>
            <a:r>
              <a:rPr lang="fr-FR" b="0" i="0" dirty="0">
                <a:solidFill>
                  <a:srgbClr val="505D68"/>
                </a:solidFill>
                <a:effectLst/>
                <a:latin typeface="Montserrat" panose="00000500000000000000" pitchFamily="2" charset="0"/>
              </a:rPr>
              <a:t>développer leur communication verbale et non verbale ainsi que leurs interactions relationnelles au sein d'un groupe ;</a:t>
            </a:r>
          </a:p>
          <a:p>
            <a:pPr algn="l">
              <a:buFont typeface="Arial" panose="020B0604020202020204" pitchFamily="34" charset="0"/>
              <a:buChar char="•"/>
            </a:pPr>
            <a:r>
              <a:rPr lang="fr-FR" b="0" i="0" dirty="0">
                <a:solidFill>
                  <a:srgbClr val="505D68"/>
                </a:solidFill>
                <a:effectLst/>
                <a:latin typeface="Montserrat" panose="00000500000000000000" pitchFamily="2" charset="0"/>
              </a:rPr>
              <a:t>réduire les troubles anxieux et les comportements inadaptés (agressivité, autostimulation, tocs…).</a:t>
            </a:r>
          </a:p>
          <a:p>
            <a:pPr>
              <a:buFont typeface="Wingdings" pitchFamily="2" charset="2"/>
              <a:buChar char="Ø"/>
            </a:pPr>
            <a:endParaRPr lang="fr-FR" dirty="0"/>
          </a:p>
        </p:txBody>
      </p:sp>
      <p:sp>
        <p:nvSpPr>
          <p:cNvPr id="4" name="Espace réservé du pied de page 3"/>
          <p:cNvSpPr>
            <a:spLocks noGrp="1"/>
          </p:cNvSpPr>
          <p:nvPr>
            <p:ph type="ftr" sz="quarter" idx="11"/>
          </p:nvPr>
        </p:nvSpPr>
        <p:spPr/>
        <p:txBody>
          <a:bodyPr/>
          <a:lstStyle/>
          <a:p>
            <a:r>
              <a:rPr lang="en-US"/>
              <a:t>Carolina PRESTIA </a:t>
            </a:r>
            <a:endParaRPr lang="en-US" dirty="0"/>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23</a:t>
            </a:fld>
            <a:endParaRPr lang="en-US" dirty="0"/>
          </a:p>
        </p:txBody>
      </p:sp>
      <p:pic>
        <p:nvPicPr>
          <p:cNvPr id="6" name="Image 29">
            <a:extLst>
              <a:ext uri="{FF2B5EF4-FFF2-40B4-BE49-F238E27FC236}">
                <a16:creationId xmlns:a16="http://schemas.microsoft.com/office/drawing/2014/main" id="{2158FD2F-A3D7-6F41-9F35-DEB0EC043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73098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192282"/>
            <a:ext cx="8596668" cy="651539"/>
          </a:xfrm>
        </p:spPr>
        <p:txBody>
          <a:bodyPr>
            <a:normAutofit fontScale="90000"/>
          </a:bodyPr>
          <a:lstStyle/>
          <a:p>
            <a:pPr algn="ctr"/>
            <a:r>
              <a:rPr lang="fr-FR" u="sng" dirty="0"/>
              <a:t>Sport et Autisme</a:t>
            </a:r>
            <a:br>
              <a:rPr lang="fr-FR" u="sng" dirty="0"/>
            </a:br>
            <a:r>
              <a:rPr lang="fr-FR" sz="2800" u="sng" dirty="0"/>
              <a:t>Quels sport ?  </a:t>
            </a:r>
            <a:r>
              <a:rPr lang="fr-FR" u="sng" dirty="0"/>
              <a:t> </a:t>
            </a:r>
          </a:p>
        </p:txBody>
      </p:sp>
      <p:sp>
        <p:nvSpPr>
          <p:cNvPr id="3" name="Espace réservé du contenu 2"/>
          <p:cNvSpPr>
            <a:spLocks noGrp="1"/>
          </p:cNvSpPr>
          <p:nvPr>
            <p:ph idx="1"/>
          </p:nvPr>
        </p:nvSpPr>
        <p:spPr>
          <a:xfrm>
            <a:off x="196774" y="1209508"/>
            <a:ext cx="11798452" cy="4466167"/>
          </a:xfrm>
        </p:spPr>
        <p:txBody>
          <a:bodyPr>
            <a:noAutofit/>
          </a:bodyPr>
          <a:lstStyle/>
          <a:p>
            <a:pPr marL="0" indent="0">
              <a:buNone/>
            </a:pPr>
            <a:r>
              <a:rPr lang="fr-FR" dirty="0">
                <a:solidFill>
                  <a:srgbClr val="505D68"/>
                </a:solidFill>
                <a:latin typeface="Montserrat" panose="00000500000000000000" pitchFamily="2" charset="0"/>
              </a:rPr>
              <a:t>essayer</a:t>
            </a:r>
            <a:r>
              <a:rPr lang="fr-FR" b="0" i="0" dirty="0">
                <a:solidFill>
                  <a:srgbClr val="505D68"/>
                </a:solidFill>
                <a:effectLst/>
                <a:latin typeface="Montserrat" panose="00000500000000000000" pitchFamily="2" charset="0"/>
              </a:rPr>
              <a:t> d'abord par proposer aux enfants autistes une </a:t>
            </a:r>
            <a:r>
              <a:rPr lang="fr-FR" b="1" i="0" dirty="0">
                <a:solidFill>
                  <a:srgbClr val="505D68"/>
                </a:solidFill>
                <a:effectLst/>
                <a:latin typeface="Montserrat" panose="00000500000000000000" pitchFamily="2" charset="0"/>
              </a:rPr>
              <a:t>activité physique individuelle</a:t>
            </a:r>
            <a:r>
              <a:rPr lang="fr-FR" b="0" i="0" dirty="0">
                <a:solidFill>
                  <a:srgbClr val="505D68"/>
                </a:solidFill>
                <a:effectLst/>
                <a:latin typeface="Montserrat" panose="00000500000000000000" pitchFamily="2" charset="0"/>
              </a:rPr>
              <a:t>. Ensuite, au fur et à mesure de leur progression, vous pourrez leur faire pratiquer un sport de plus en plus collectif.</a:t>
            </a:r>
          </a:p>
          <a:p>
            <a:r>
              <a:rPr lang="fr-FR" b="0" i="0" dirty="0">
                <a:solidFill>
                  <a:srgbClr val="505D68"/>
                </a:solidFill>
                <a:effectLst/>
                <a:latin typeface="Montserrat" panose="00000500000000000000" pitchFamily="2" charset="0"/>
              </a:rPr>
              <a:t>La natation pour le développement psychomoteur et la sécurité.</a:t>
            </a:r>
          </a:p>
          <a:p>
            <a:r>
              <a:rPr lang="fr-FR" b="0" i="0" dirty="0">
                <a:solidFill>
                  <a:srgbClr val="505D68"/>
                </a:solidFill>
                <a:effectLst/>
                <a:latin typeface="Montserrat" panose="00000500000000000000" pitchFamily="2" charset="0"/>
              </a:rPr>
              <a:t>L'équitation pour le contact avec l'animal.</a:t>
            </a:r>
          </a:p>
          <a:p>
            <a:pPr marL="0" indent="0">
              <a:buNone/>
            </a:pPr>
            <a:endParaRPr lang="fr-FR" b="0" i="0" dirty="0">
              <a:solidFill>
                <a:srgbClr val="505D68"/>
              </a:solidFill>
              <a:effectLst/>
              <a:latin typeface="Montserrat" panose="00000500000000000000" pitchFamily="2" charset="0"/>
            </a:endParaRPr>
          </a:p>
          <a:p>
            <a:pPr marL="0" indent="0">
              <a:buNone/>
            </a:pPr>
            <a:r>
              <a:rPr lang="fr-FR" b="0" i="0" dirty="0">
                <a:solidFill>
                  <a:srgbClr val="505D68"/>
                </a:solidFill>
                <a:effectLst/>
                <a:latin typeface="Montserrat" panose="00000500000000000000" pitchFamily="2" charset="0"/>
              </a:rPr>
              <a:t>Les personnes  atteinte</a:t>
            </a:r>
            <a:r>
              <a:rPr lang="fr-FR" dirty="0">
                <a:solidFill>
                  <a:srgbClr val="505D68"/>
                </a:solidFill>
                <a:latin typeface="Montserrat" panose="00000500000000000000" pitchFamily="2" charset="0"/>
              </a:rPr>
              <a:t>s </a:t>
            </a:r>
            <a:r>
              <a:rPr lang="fr-FR" b="0" i="0" dirty="0">
                <a:solidFill>
                  <a:srgbClr val="505D68"/>
                </a:solidFill>
                <a:effectLst/>
                <a:latin typeface="Montserrat" panose="00000500000000000000" pitchFamily="2" charset="0"/>
              </a:rPr>
              <a:t>de trouble autistique peuvent également pratiquer un </a:t>
            </a:r>
            <a:r>
              <a:rPr lang="fr-FR" b="1" i="0" dirty="0">
                <a:solidFill>
                  <a:srgbClr val="505D68"/>
                </a:solidFill>
                <a:effectLst/>
                <a:latin typeface="Montserrat" panose="00000500000000000000" pitchFamily="2" charset="0"/>
              </a:rPr>
              <a:t>sport de duel</a:t>
            </a:r>
            <a:r>
              <a:rPr lang="fr-FR" b="0" i="0" dirty="0">
                <a:solidFill>
                  <a:srgbClr val="505D68"/>
                </a:solidFill>
                <a:effectLst/>
                <a:latin typeface="Montserrat" panose="00000500000000000000" pitchFamily="2" charset="0"/>
              </a:rPr>
              <a:t>, comme le </a:t>
            </a:r>
            <a:r>
              <a:rPr lang="fr-FR" b="1" i="0" dirty="0">
                <a:solidFill>
                  <a:srgbClr val="505D68"/>
                </a:solidFill>
                <a:effectLst/>
                <a:latin typeface="Montserrat" panose="00000500000000000000" pitchFamily="2" charset="0"/>
              </a:rPr>
              <a:t>judo</a:t>
            </a:r>
            <a:r>
              <a:rPr lang="fr-FR" b="0" i="0" dirty="0">
                <a:solidFill>
                  <a:srgbClr val="505D68"/>
                </a:solidFill>
                <a:effectLst/>
                <a:latin typeface="Montserrat" panose="00000500000000000000" pitchFamily="2" charset="0"/>
              </a:rPr>
              <a:t>, l'</a:t>
            </a:r>
            <a:r>
              <a:rPr lang="fr-FR" b="1" i="0" dirty="0">
                <a:solidFill>
                  <a:srgbClr val="505D68"/>
                </a:solidFill>
                <a:effectLst/>
                <a:latin typeface="Montserrat" panose="00000500000000000000" pitchFamily="2" charset="0"/>
              </a:rPr>
              <a:t>aïkido</a:t>
            </a:r>
            <a:r>
              <a:rPr lang="fr-FR" b="0" i="0" dirty="0">
                <a:solidFill>
                  <a:srgbClr val="505D68"/>
                </a:solidFill>
                <a:effectLst/>
                <a:latin typeface="Montserrat" panose="00000500000000000000" pitchFamily="2" charset="0"/>
              </a:rPr>
              <a:t> ou l'</a:t>
            </a:r>
            <a:r>
              <a:rPr lang="fr-FR" b="1" i="0" dirty="0">
                <a:solidFill>
                  <a:srgbClr val="505D68"/>
                </a:solidFill>
                <a:effectLst/>
                <a:latin typeface="Montserrat" panose="00000500000000000000" pitchFamily="2" charset="0"/>
              </a:rPr>
              <a:t>escrime</a:t>
            </a:r>
            <a:r>
              <a:rPr lang="fr-FR" b="0" i="0" dirty="0">
                <a:solidFill>
                  <a:srgbClr val="505D68"/>
                </a:solidFill>
                <a:effectLst/>
                <a:latin typeface="Montserrat" panose="00000500000000000000" pitchFamily="2" charset="0"/>
              </a:rPr>
              <a:t>. Ces activités développeront leur connaissance du corps et de ses limites, mais aussi leurs interactions sociales. Elle demande cependan</a:t>
            </a:r>
            <a:r>
              <a:rPr lang="fr-FR" dirty="0">
                <a:solidFill>
                  <a:srgbClr val="505D68"/>
                </a:solidFill>
                <a:latin typeface="Montserrat" panose="00000500000000000000" pitchFamily="2" charset="0"/>
              </a:rPr>
              <a:t>t une grande adaptation, et progression. Ne pas forcer l’aspect duel de l’activité au début, insisté sur le côté ludique et développement des capacités motrice. </a:t>
            </a:r>
          </a:p>
          <a:p>
            <a:pPr marL="0" indent="0">
              <a:buNone/>
            </a:pPr>
            <a:r>
              <a:rPr lang="fr-FR" b="0" i="0" dirty="0">
                <a:solidFill>
                  <a:srgbClr val="505D68"/>
                </a:solidFill>
                <a:effectLst/>
                <a:latin typeface="Montserrat" panose="00000500000000000000" pitchFamily="2" charset="0"/>
              </a:rPr>
              <a:t>Bien que possibles, les sports collectifs comme le </a:t>
            </a:r>
            <a:r>
              <a:rPr lang="fr-FR" b="1" i="0" dirty="0">
                <a:solidFill>
                  <a:srgbClr val="505D68"/>
                </a:solidFill>
                <a:effectLst/>
                <a:latin typeface="Montserrat" panose="00000500000000000000" pitchFamily="2" charset="0"/>
              </a:rPr>
              <a:t>football</a:t>
            </a:r>
            <a:r>
              <a:rPr lang="fr-FR" b="0" i="0" dirty="0">
                <a:solidFill>
                  <a:srgbClr val="505D68"/>
                </a:solidFill>
                <a:effectLst/>
                <a:latin typeface="Montserrat" panose="00000500000000000000" pitchFamily="2" charset="0"/>
              </a:rPr>
              <a:t> ou le </a:t>
            </a:r>
            <a:r>
              <a:rPr lang="fr-FR" b="1" i="0" dirty="0">
                <a:solidFill>
                  <a:srgbClr val="505D68"/>
                </a:solidFill>
                <a:effectLst/>
                <a:latin typeface="Montserrat" panose="00000500000000000000" pitchFamily="2" charset="0"/>
              </a:rPr>
              <a:t>basket</a:t>
            </a:r>
            <a:r>
              <a:rPr lang="fr-FR" b="0" i="0" dirty="0">
                <a:solidFill>
                  <a:srgbClr val="505D68"/>
                </a:solidFill>
                <a:effectLst/>
                <a:latin typeface="Montserrat" panose="00000500000000000000" pitchFamily="2" charset="0"/>
              </a:rPr>
              <a:t> restent </a:t>
            </a:r>
            <a:r>
              <a:rPr lang="fr-FR" dirty="0">
                <a:solidFill>
                  <a:srgbClr val="505D68"/>
                </a:solidFill>
                <a:latin typeface="Montserrat" panose="00000500000000000000" pitchFamily="2" charset="0"/>
              </a:rPr>
              <a:t>moins </a:t>
            </a:r>
            <a:r>
              <a:rPr lang="fr-FR" b="0" i="0" dirty="0">
                <a:solidFill>
                  <a:srgbClr val="505D68"/>
                </a:solidFill>
                <a:effectLst/>
                <a:latin typeface="Montserrat" panose="00000500000000000000" pitchFamily="2" charset="0"/>
              </a:rPr>
              <a:t>accessibles pour une personne autiste, du moins dans un premier temps. En effet, les </a:t>
            </a:r>
            <a:r>
              <a:rPr lang="fr-FR" b="1" i="0" dirty="0">
                <a:solidFill>
                  <a:srgbClr val="505D68"/>
                </a:solidFill>
                <a:effectLst/>
                <a:latin typeface="Montserrat" panose="00000500000000000000" pitchFamily="2" charset="0"/>
              </a:rPr>
              <a:t>règles du jeu</a:t>
            </a:r>
            <a:r>
              <a:rPr lang="fr-FR" b="0" i="0" dirty="0">
                <a:solidFill>
                  <a:srgbClr val="505D68"/>
                </a:solidFill>
                <a:effectLst/>
                <a:latin typeface="Montserrat" panose="00000500000000000000" pitchFamily="2" charset="0"/>
              </a:rPr>
              <a:t>, mais aussi les </a:t>
            </a:r>
            <a:r>
              <a:rPr lang="fr-FR" b="1" i="0" dirty="0">
                <a:solidFill>
                  <a:srgbClr val="505D68"/>
                </a:solidFill>
                <a:effectLst/>
                <a:latin typeface="Montserrat" panose="00000500000000000000" pitchFamily="2" charset="0"/>
              </a:rPr>
              <a:t>règles sociales</a:t>
            </a:r>
            <a:r>
              <a:rPr lang="fr-FR" b="0" i="0" dirty="0">
                <a:solidFill>
                  <a:srgbClr val="505D68"/>
                </a:solidFill>
                <a:effectLst/>
                <a:latin typeface="Montserrat" panose="00000500000000000000" pitchFamily="2" charset="0"/>
              </a:rPr>
              <a:t>, font partie des prérequis indispensables à ce type d'activités sportives. Et ces règles s'avèrent souvent difficiles à assimiler pour les enfants avec un trouble du spectre de l'autisme. En revanche, le football se présente comme un sport idéal pour leur apprendre à </a:t>
            </a:r>
            <a:r>
              <a:rPr lang="fr-FR" b="1" i="0" dirty="0">
                <a:solidFill>
                  <a:srgbClr val="505D68"/>
                </a:solidFill>
                <a:effectLst/>
                <a:latin typeface="Montserrat" panose="00000500000000000000" pitchFamily="2" charset="0"/>
              </a:rPr>
              <a:t>gérer les émotions</a:t>
            </a:r>
            <a:r>
              <a:rPr lang="fr-FR" b="0" i="0" dirty="0">
                <a:solidFill>
                  <a:srgbClr val="505D68"/>
                </a:solidFill>
                <a:effectLst/>
                <a:latin typeface="Montserrat" panose="00000500000000000000" pitchFamily="2" charset="0"/>
              </a:rPr>
              <a:t>.</a:t>
            </a:r>
            <a:endParaRPr lang="fr-FR" dirty="0"/>
          </a:p>
        </p:txBody>
      </p:sp>
      <p:sp>
        <p:nvSpPr>
          <p:cNvPr id="4" name="Espace réservé du pied de page 3"/>
          <p:cNvSpPr>
            <a:spLocks noGrp="1"/>
          </p:cNvSpPr>
          <p:nvPr>
            <p:ph type="ftr" sz="quarter" idx="11"/>
          </p:nvPr>
        </p:nvSpPr>
        <p:spPr/>
        <p:txBody>
          <a:bodyPr/>
          <a:lstStyle/>
          <a:p>
            <a:r>
              <a:rPr lang="en-US"/>
              <a:t>Carolina PRESTIA </a:t>
            </a:r>
            <a:endParaRPr lang="en-US" dirty="0"/>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24</a:t>
            </a:fld>
            <a:endParaRPr lang="en-US" dirty="0"/>
          </a:p>
        </p:txBody>
      </p:sp>
      <p:pic>
        <p:nvPicPr>
          <p:cNvPr id="6" name="Image 29">
            <a:extLst>
              <a:ext uri="{FF2B5EF4-FFF2-40B4-BE49-F238E27FC236}">
                <a16:creationId xmlns:a16="http://schemas.microsoft.com/office/drawing/2014/main" id="{2158FD2F-A3D7-6F41-9F35-DEB0EC043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100292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1 de légende FOOT AUTISME">
            <a:hlinkClick r:id="" action="ppaction://media"/>
            <a:extLst>
              <a:ext uri="{FF2B5EF4-FFF2-40B4-BE49-F238E27FC236}">
                <a16:creationId xmlns:a16="http://schemas.microsoft.com/office/drawing/2014/main" id="{085AC636-A52C-8E56-9562-586D1B63C9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132282"/>
          </a:xfrm>
        </p:spPr>
      </p:pic>
      <p:sp>
        <p:nvSpPr>
          <p:cNvPr id="4" name="Espace réservé du pied de page 3"/>
          <p:cNvSpPr>
            <a:spLocks noGrp="1"/>
          </p:cNvSpPr>
          <p:nvPr>
            <p:ph type="ftr" sz="quarter" idx="11"/>
          </p:nvPr>
        </p:nvSpPr>
        <p:spPr/>
        <p:txBody>
          <a:bodyPr/>
          <a:lstStyle/>
          <a:p>
            <a:r>
              <a:rPr lang="en-US"/>
              <a:t>Carolina PRESTIA </a:t>
            </a:r>
            <a:endParaRPr lang="en-US" dirty="0"/>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25</a:t>
            </a:fld>
            <a:endParaRPr lang="en-US" dirty="0"/>
          </a:p>
        </p:txBody>
      </p:sp>
    </p:spTree>
    <p:extLst>
      <p:ext uri="{BB962C8B-B14F-4D97-AF65-F5344CB8AC3E}">
        <p14:creationId xmlns:p14="http://schemas.microsoft.com/office/powerpoint/2010/main" val="418582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3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772ACD7-74D1-8598-243D-E6AEB8CCCFAA}"/>
              </a:ext>
            </a:extLst>
          </p:cNvPr>
          <p:cNvSpPr>
            <a:spLocks noGrp="1"/>
          </p:cNvSpPr>
          <p:nvPr>
            <p:ph idx="1"/>
          </p:nvPr>
        </p:nvSpPr>
        <p:spPr>
          <a:xfrm>
            <a:off x="677334" y="2160589"/>
            <a:ext cx="8596668" cy="795971"/>
          </a:xfrm>
        </p:spPr>
        <p:style>
          <a:lnRef idx="2">
            <a:schemeClr val="dk1"/>
          </a:lnRef>
          <a:fillRef idx="1">
            <a:schemeClr val="lt1"/>
          </a:fillRef>
          <a:effectRef idx="0">
            <a:schemeClr val="dk1"/>
          </a:effectRef>
          <a:fontRef idx="minor">
            <a:schemeClr val="dk1"/>
          </a:fontRef>
        </p:style>
        <p:txBody>
          <a:bodyPr/>
          <a:lstStyle/>
          <a:p>
            <a:pPr marL="457200" lvl="1" indent="0">
              <a:buNone/>
            </a:pPr>
            <a:r>
              <a:rPr lang="fr-FR" dirty="0">
                <a:solidFill>
                  <a:schemeClr val="tx1"/>
                </a:solidFill>
                <a:hlinkClick r:id="rId2">
                  <a:extLst>
                    <a:ext uri="{A12FA001-AC4F-418D-AE19-62706E023703}">
                      <ahyp:hlinkClr xmlns:ahyp="http://schemas.microsoft.com/office/drawing/2018/hyperlinkcolor" val="tx"/>
                    </a:ext>
                  </a:extLst>
                </a:hlinkClick>
              </a:rPr>
              <a:t>Voici le lien de le vidéo du documentaire complet sur </a:t>
            </a:r>
            <a:r>
              <a:rPr lang="fr-FR" dirty="0" err="1">
                <a:solidFill>
                  <a:schemeClr val="tx1"/>
                </a:solidFill>
                <a:hlinkClick r:id="rId2">
                  <a:extLst>
                    <a:ext uri="{A12FA001-AC4F-418D-AE19-62706E023703}">
                      <ahyp:hlinkClr xmlns:ahyp="http://schemas.microsoft.com/office/drawing/2018/hyperlinkcolor" val="tx"/>
                    </a:ext>
                  </a:extLst>
                </a:hlinkClick>
              </a:rPr>
              <a:t>youtube</a:t>
            </a:r>
            <a:r>
              <a:rPr lang="fr-FR" dirty="0">
                <a:solidFill>
                  <a:schemeClr val="tx1"/>
                </a:solidFill>
                <a:hlinkClick r:id="rId2">
                  <a:extLst>
                    <a:ext uri="{A12FA001-AC4F-418D-AE19-62706E023703}">
                      <ahyp:hlinkClr xmlns:ahyp="http://schemas.microsoft.com/office/drawing/2018/hyperlinkcolor" val="tx"/>
                    </a:ext>
                  </a:extLst>
                </a:hlinkClick>
              </a:rPr>
              <a:t> </a:t>
            </a:r>
          </a:p>
          <a:p>
            <a:r>
              <a:rPr lang="fr-FR" dirty="0">
                <a:solidFill>
                  <a:srgbClr val="00C8C3"/>
                </a:solidFill>
                <a:hlinkClick r:id="rId2">
                  <a:extLst>
                    <a:ext uri="{A12FA001-AC4F-418D-AE19-62706E023703}">
                      <ahyp:hlinkClr xmlns:ahyp="http://schemas.microsoft.com/office/drawing/2018/hyperlinkcolor" val="tx"/>
                    </a:ext>
                  </a:extLst>
                </a:hlinkClick>
              </a:rPr>
              <a:t>Onze de Légende : le doc offert en intégralité - YouTube</a:t>
            </a:r>
            <a:endParaRPr lang="fr-FR" dirty="0"/>
          </a:p>
        </p:txBody>
      </p:sp>
      <p:sp>
        <p:nvSpPr>
          <p:cNvPr id="4" name="Espace réservé du pied de page 3">
            <a:extLst>
              <a:ext uri="{FF2B5EF4-FFF2-40B4-BE49-F238E27FC236}">
                <a16:creationId xmlns:a16="http://schemas.microsoft.com/office/drawing/2014/main" id="{787B75CD-734F-2007-C4A5-2AC43005FBAB}"/>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EC7DCEA3-EB56-88CF-CE23-A7ABBFDE320E}"/>
              </a:ext>
            </a:extLst>
          </p:cNvPr>
          <p:cNvSpPr>
            <a:spLocks noGrp="1"/>
          </p:cNvSpPr>
          <p:nvPr>
            <p:ph type="sldNum" sz="quarter" idx="12"/>
          </p:nvPr>
        </p:nvSpPr>
        <p:spPr/>
        <p:txBody>
          <a:bodyPr/>
          <a:lstStyle/>
          <a:p>
            <a:fld id="{519954A3-9DFD-4C44-94BA-B95130A3BA1C}" type="slidenum">
              <a:rPr lang="en-US" smtClean="0"/>
              <a:pPr/>
              <a:t>26</a:t>
            </a:fld>
            <a:endParaRPr lang="en-US" dirty="0"/>
          </a:p>
        </p:txBody>
      </p:sp>
    </p:spTree>
    <p:extLst>
      <p:ext uri="{BB962C8B-B14F-4D97-AF65-F5344CB8AC3E}">
        <p14:creationId xmlns:p14="http://schemas.microsoft.com/office/powerpoint/2010/main" val="2797493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dirty="0"/>
              <a:t>Le rôle de l’éducateur sportif </a:t>
            </a:r>
          </a:p>
        </p:txBody>
      </p:sp>
      <p:sp>
        <p:nvSpPr>
          <p:cNvPr id="3" name="Espace réservé du contenu 2"/>
          <p:cNvSpPr>
            <a:spLocks noGrp="1"/>
          </p:cNvSpPr>
          <p:nvPr>
            <p:ph idx="1"/>
          </p:nvPr>
        </p:nvSpPr>
        <p:spPr/>
        <p:txBody>
          <a:bodyPr>
            <a:normAutofit lnSpcReduction="10000"/>
          </a:bodyPr>
          <a:lstStyle/>
          <a:p>
            <a:r>
              <a:rPr lang="fr-FR" u="sng" dirty="0"/>
              <a:t>Rôle pédagogique </a:t>
            </a:r>
            <a:r>
              <a:rPr lang="fr-FR" dirty="0"/>
              <a:t>: Mission d’enseignement, partager ses connaissances au plus grand nombre grâce a des moyens adaptés aux public auquel il fait face. </a:t>
            </a:r>
          </a:p>
          <a:p>
            <a:r>
              <a:rPr lang="fr-FR" u="sng" dirty="0"/>
              <a:t>Rôle éducatif : </a:t>
            </a:r>
            <a:r>
              <a:rPr lang="fr-FR" dirty="0"/>
              <a:t>l’éducateur sportif n’a pas pour seul vocation d’entrainer, il a aussi un rôle éducatif. Eduquer les élèves à devenir de bon citoyen et adhérer aux valeurs qui y sont associées comme ; le respect, le travail, le dépassement de soi, le vivre ensemble</a:t>
            </a:r>
            <a:endParaRPr lang="fr-FR" u="sng" dirty="0"/>
          </a:p>
          <a:p>
            <a:r>
              <a:rPr lang="fr-FR" u="sng" dirty="0"/>
              <a:t>Rôle d’organisation :</a:t>
            </a:r>
            <a:r>
              <a:rPr lang="fr-FR" dirty="0"/>
              <a:t> l’éducateur sportif doit organiser une séance logique , adaptée </a:t>
            </a:r>
          </a:p>
          <a:p>
            <a:r>
              <a:rPr lang="fr-FR" u="sng" dirty="0"/>
              <a:t>Rôle de sécurité </a:t>
            </a:r>
            <a:r>
              <a:rPr lang="fr-FR" dirty="0"/>
              <a:t>; il doit encadrer la pratique sportive afin qu’il n’y ai aucun débordement, pratiquer en toute sécurité </a:t>
            </a:r>
          </a:p>
          <a:p>
            <a:pPr>
              <a:buNone/>
            </a:pPr>
            <a:r>
              <a:rPr lang="fr-FR" dirty="0"/>
              <a:t>Afin de respecter ces différents rôles à endosser l’enseignant de doit d’être former et se tenir à jour des évolutions dans la pratique sportive. </a:t>
            </a:r>
          </a:p>
          <a:p>
            <a:pPr>
              <a:buNone/>
            </a:pPr>
            <a:endParaRPr lang="fr-FR" dirty="0"/>
          </a:p>
          <a:p>
            <a:pPr>
              <a:buNone/>
            </a:pPr>
            <a:endParaRPr lang="fr-FR" dirty="0"/>
          </a:p>
        </p:txBody>
      </p:sp>
      <p:sp>
        <p:nvSpPr>
          <p:cNvPr id="4" name="Espace réservé du pied de page 3"/>
          <p:cNvSpPr>
            <a:spLocks noGrp="1"/>
          </p:cNvSpPr>
          <p:nvPr>
            <p:ph type="ftr" sz="quarter" idx="11"/>
          </p:nvPr>
        </p:nvSpPr>
        <p:spPr/>
        <p:txBody>
          <a:bodyPr/>
          <a:lstStyle/>
          <a:p>
            <a:r>
              <a:rPr lang="en-US"/>
              <a:t>Carolina PRESTIA </a:t>
            </a:r>
            <a:endParaRPr lang="en-US" dirty="0"/>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27</a:t>
            </a:fld>
            <a:endParaRPr lang="en-US" dirty="0"/>
          </a:p>
        </p:txBody>
      </p:sp>
      <p:pic>
        <p:nvPicPr>
          <p:cNvPr id="6" name="Image 29">
            <a:extLst>
              <a:ext uri="{FF2B5EF4-FFF2-40B4-BE49-F238E27FC236}">
                <a16:creationId xmlns:a16="http://schemas.microsoft.com/office/drawing/2014/main" id="{6BCEB880-D867-91E8-0E6E-71CC0A1CA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65878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16211-8D53-FDC9-2C0E-EAC02EFE8A7E}"/>
              </a:ext>
            </a:extLst>
          </p:cNvPr>
          <p:cNvSpPr>
            <a:spLocks noGrp="1"/>
          </p:cNvSpPr>
          <p:nvPr>
            <p:ph type="title"/>
          </p:nvPr>
        </p:nvSpPr>
        <p:spPr>
          <a:xfrm>
            <a:off x="591166" y="320416"/>
            <a:ext cx="8596668" cy="914400"/>
          </a:xfrm>
        </p:spPr>
        <p:txBody>
          <a:bodyPr>
            <a:normAutofit fontScale="90000"/>
          </a:bodyPr>
          <a:lstStyle/>
          <a:p>
            <a:r>
              <a:rPr lang="fr-FR" u="sng" dirty="0"/>
              <a:t>Pour aller plus loin Qu’est ce que la sociologie ? </a:t>
            </a:r>
          </a:p>
        </p:txBody>
      </p:sp>
      <p:sp>
        <p:nvSpPr>
          <p:cNvPr id="3" name="Espace réservé du contenu 2">
            <a:extLst>
              <a:ext uri="{FF2B5EF4-FFF2-40B4-BE49-F238E27FC236}">
                <a16:creationId xmlns:a16="http://schemas.microsoft.com/office/drawing/2014/main" id="{6EEEAD0D-27A5-B77A-5139-5DC2F98F0B10}"/>
              </a:ext>
            </a:extLst>
          </p:cNvPr>
          <p:cNvSpPr>
            <a:spLocks noGrp="1"/>
          </p:cNvSpPr>
          <p:nvPr>
            <p:ph idx="1"/>
          </p:nvPr>
        </p:nvSpPr>
        <p:spPr>
          <a:xfrm>
            <a:off x="497418" y="1714636"/>
            <a:ext cx="8596668" cy="1511827"/>
          </a:xfrm>
        </p:spPr>
        <p:txBody>
          <a:bodyPr/>
          <a:lstStyle/>
          <a:p>
            <a:r>
              <a:rPr lang="fr-FR" dirty="0"/>
              <a:t>La sociologie s’attache à établir des liens statistiques entre des phénomènes. La sociologie cherche à données des connaissances chiffrés sur des faits sociaux afin de dépasser certain préjuger mais bien de s’attacher à des faits réelle et quantifiable. </a:t>
            </a:r>
          </a:p>
        </p:txBody>
      </p:sp>
      <p:sp>
        <p:nvSpPr>
          <p:cNvPr id="4" name="Espace réservé du pied de page 3">
            <a:extLst>
              <a:ext uri="{FF2B5EF4-FFF2-40B4-BE49-F238E27FC236}">
                <a16:creationId xmlns:a16="http://schemas.microsoft.com/office/drawing/2014/main" id="{5A4246FE-90F4-AD50-5CF8-0E1F1760BA5F}"/>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B1675437-0CAE-0826-86AA-BAD82A0011CC}"/>
              </a:ext>
            </a:extLst>
          </p:cNvPr>
          <p:cNvSpPr>
            <a:spLocks noGrp="1"/>
          </p:cNvSpPr>
          <p:nvPr>
            <p:ph type="sldNum" sz="quarter" idx="12"/>
          </p:nvPr>
        </p:nvSpPr>
        <p:spPr/>
        <p:txBody>
          <a:bodyPr/>
          <a:lstStyle/>
          <a:p>
            <a:fld id="{519954A3-9DFD-4C44-94BA-B95130A3BA1C}" type="slidenum">
              <a:rPr lang="en-US" smtClean="0"/>
              <a:pPr/>
              <a:t>28</a:t>
            </a:fld>
            <a:endParaRPr lang="en-US" dirty="0"/>
          </a:p>
        </p:txBody>
      </p:sp>
      <p:sp>
        <p:nvSpPr>
          <p:cNvPr id="8" name="Titre 1">
            <a:extLst>
              <a:ext uri="{FF2B5EF4-FFF2-40B4-BE49-F238E27FC236}">
                <a16:creationId xmlns:a16="http://schemas.microsoft.com/office/drawing/2014/main" id="{119E4385-CF78-EF4E-A256-53697379699B}"/>
              </a:ext>
            </a:extLst>
          </p:cNvPr>
          <p:cNvSpPr>
            <a:spLocks noGrp="1"/>
          </p:cNvSpPr>
          <p:nvPr/>
        </p:nvSpPr>
        <p:spPr>
          <a:xfrm>
            <a:off x="613834" y="3631537"/>
            <a:ext cx="8596668" cy="91440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u="sng" dirty="0"/>
              <a:t>Pourquoi s’intéresser à la sociologie en sport ? </a:t>
            </a:r>
          </a:p>
        </p:txBody>
      </p:sp>
      <p:sp>
        <p:nvSpPr>
          <p:cNvPr id="10" name="Espace réservé du contenu 2">
            <a:extLst>
              <a:ext uri="{FF2B5EF4-FFF2-40B4-BE49-F238E27FC236}">
                <a16:creationId xmlns:a16="http://schemas.microsoft.com/office/drawing/2014/main" id="{F0DAB2EC-8FD7-98CF-C96E-4E7B9E60032C}"/>
              </a:ext>
            </a:extLst>
          </p:cNvPr>
          <p:cNvSpPr txBox="1">
            <a:spLocks/>
          </p:cNvSpPr>
          <p:nvPr/>
        </p:nvSpPr>
        <p:spPr>
          <a:xfrm>
            <a:off x="591166" y="4882487"/>
            <a:ext cx="9209001" cy="23177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dirty="0"/>
              <a:t>La performance sportive est loin d’être simplement déterminée biologiquement. En effet il existe un ensemble de déterminants sociaux et culturel. </a:t>
            </a:r>
          </a:p>
        </p:txBody>
      </p:sp>
      <p:pic>
        <p:nvPicPr>
          <p:cNvPr id="6" name="Image 29">
            <a:extLst>
              <a:ext uri="{FF2B5EF4-FFF2-40B4-BE49-F238E27FC236}">
                <a16:creationId xmlns:a16="http://schemas.microsoft.com/office/drawing/2014/main" id="{5E811B82-F284-1817-A46C-B4741DACD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351259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C04A62-48AA-A4A3-186F-DAB6BE206A86}"/>
              </a:ext>
            </a:extLst>
          </p:cNvPr>
          <p:cNvSpPr>
            <a:spLocks noGrp="1"/>
          </p:cNvSpPr>
          <p:nvPr>
            <p:ph type="title"/>
          </p:nvPr>
        </p:nvSpPr>
        <p:spPr>
          <a:xfrm>
            <a:off x="63501" y="187325"/>
            <a:ext cx="4151669" cy="1320800"/>
          </a:xfrm>
        </p:spPr>
        <p:txBody>
          <a:bodyPr>
            <a:normAutofit fontScale="90000"/>
          </a:bodyPr>
          <a:lstStyle/>
          <a:p>
            <a:r>
              <a:rPr lang="fr-FR" u="sng" dirty="0"/>
              <a:t>Différence entre la pratique féminine et masculine </a:t>
            </a:r>
          </a:p>
        </p:txBody>
      </p:sp>
      <p:sp>
        <p:nvSpPr>
          <p:cNvPr id="4" name="Espace réservé du pied de page 3">
            <a:extLst>
              <a:ext uri="{FF2B5EF4-FFF2-40B4-BE49-F238E27FC236}">
                <a16:creationId xmlns:a16="http://schemas.microsoft.com/office/drawing/2014/main" id="{FB924AC6-A957-456F-C6AD-4B2FE705F367}"/>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242DBF06-6D4B-D615-EBBE-0FE8A61EC704}"/>
              </a:ext>
            </a:extLst>
          </p:cNvPr>
          <p:cNvSpPr>
            <a:spLocks noGrp="1"/>
          </p:cNvSpPr>
          <p:nvPr>
            <p:ph type="sldNum" sz="quarter" idx="12"/>
          </p:nvPr>
        </p:nvSpPr>
        <p:spPr/>
        <p:txBody>
          <a:bodyPr/>
          <a:lstStyle/>
          <a:p>
            <a:fld id="{519954A3-9DFD-4C44-94BA-B95130A3BA1C}" type="slidenum">
              <a:rPr lang="en-US" smtClean="0"/>
              <a:pPr/>
              <a:t>29</a:t>
            </a:fld>
            <a:endParaRPr lang="en-US" dirty="0"/>
          </a:p>
        </p:txBody>
      </p:sp>
      <p:pic>
        <p:nvPicPr>
          <p:cNvPr id="9" name="Image 9">
            <a:extLst>
              <a:ext uri="{FF2B5EF4-FFF2-40B4-BE49-F238E27FC236}">
                <a16:creationId xmlns:a16="http://schemas.microsoft.com/office/drawing/2014/main" id="{48ACE323-240D-6F97-28F9-ABCD7D3597FC}"/>
              </a:ext>
            </a:extLst>
          </p:cNvPr>
          <p:cNvPicPr>
            <a:picLocks noGrp="1" noChangeAspect="1"/>
          </p:cNvPicPr>
          <p:nvPr>
            <p:ph idx="1"/>
          </p:nvPr>
        </p:nvPicPr>
        <p:blipFill>
          <a:blip r:embed="rId2"/>
          <a:stretch>
            <a:fillRect/>
          </a:stretch>
        </p:blipFill>
        <p:spPr>
          <a:xfrm>
            <a:off x="5217056" y="0"/>
            <a:ext cx="6911443" cy="6801273"/>
          </a:xfrm>
        </p:spPr>
      </p:pic>
      <p:sp>
        <p:nvSpPr>
          <p:cNvPr id="10" name="ZoneTexte 9">
            <a:extLst>
              <a:ext uri="{FF2B5EF4-FFF2-40B4-BE49-F238E27FC236}">
                <a16:creationId xmlns:a16="http://schemas.microsoft.com/office/drawing/2014/main" id="{DE754CB2-3B4D-728D-F28C-807BE76FD1A4}"/>
              </a:ext>
            </a:extLst>
          </p:cNvPr>
          <p:cNvSpPr txBox="1"/>
          <p:nvPr/>
        </p:nvSpPr>
        <p:spPr>
          <a:xfrm>
            <a:off x="63501" y="1999959"/>
            <a:ext cx="5323417" cy="4185761"/>
          </a:xfrm>
          <a:prstGeom prst="rect">
            <a:avLst/>
          </a:prstGeom>
          <a:noFill/>
        </p:spPr>
        <p:txBody>
          <a:bodyPr wrap="square" rtlCol="0">
            <a:spAutoFit/>
          </a:bodyPr>
          <a:lstStyle/>
          <a:p>
            <a:pPr fontAlgn="base"/>
            <a:r>
              <a:rPr lang="fr-FR" sz="1400" b="0" i="0" u="none" strike="noStrike" dirty="0">
                <a:solidFill>
                  <a:srgbClr val="525457"/>
                </a:solidFill>
                <a:effectLst/>
                <a:latin typeface="Open Sans" panose="020F0502020204030204" pitchFamily="34" charset="0"/>
              </a:rPr>
              <a:t>Les écarts entre femmes et hommes sont  particulièrement marqués parmi la tranche d’âge 16-24 ans ; </a:t>
            </a:r>
          </a:p>
          <a:p>
            <a:pPr fontAlgn="base"/>
            <a:endParaRPr lang="fr-FR" sz="1400" b="0" i="0" u="none" strike="noStrike" dirty="0">
              <a:solidFill>
                <a:srgbClr val="525457"/>
              </a:solidFill>
              <a:effectLst/>
              <a:latin typeface="Open Sans" panose="020F0502020204030204" pitchFamily="34" charset="0"/>
            </a:endParaRPr>
          </a:p>
          <a:p>
            <a:pPr fontAlgn="base"/>
            <a:r>
              <a:rPr lang="fr-FR" sz="1400" b="0" i="0" u="none" strike="noStrike" dirty="0">
                <a:solidFill>
                  <a:srgbClr val="525457"/>
                </a:solidFill>
                <a:effectLst/>
                <a:latin typeface="Open Sans" panose="020F0502020204030204" pitchFamily="34" charset="0"/>
              </a:rPr>
              <a:t>50 % des femmes déclarent avoir pratiqué au moins une activité physique ou sportive dans l’année </a:t>
            </a:r>
            <a:r>
              <a:rPr lang="fr-FR" sz="1400" dirty="0">
                <a:solidFill>
                  <a:srgbClr val="525457"/>
                </a:solidFill>
                <a:latin typeface="Open Sans" panose="020F0502020204030204" pitchFamily="34" charset="0"/>
              </a:rPr>
              <a:t>Et </a:t>
            </a:r>
            <a:r>
              <a:rPr lang="fr-FR" sz="1400" b="0" i="0" u="none" strike="noStrike" dirty="0">
                <a:solidFill>
                  <a:srgbClr val="525457"/>
                </a:solidFill>
                <a:effectLst/>
                <a:latin typeface="Open Sans" panose="020F0502020204030204" pitchFamily="34" charset="0"/>
              </a:rPr>
              <a:t>33 %, régulièrement chaque semaine, </a:t>
            </a:r>
          </a:p>
          <a:p>
            <a:pPr fontAlgn="base"/>
            <a:endParaRPr lang="fr-FR" sz="1400" b="0" i="0" u="none" strike="noStrike" dirty="0">
              <a:solidFill>
                <a:srgbClr val="525457"/>
              </a:solidFill>
              <a:effectLst/>
              <a:latin typeface="Open Sans" panose="020F0502020204030204" pitchFamily="34" charset="0"/>
            </a:endParaRPr>
          </a:p>
          <a:p>
            <a:pPr fontAlgn="base"/>
            <a:r>
              <a:rPr lang="fr-FR" sz="1400" b="0" i="0" u="none" strike="noStrike" dirty="0">
                <a:solidFill>
                  <a:srgbClr val="525457"/>
                </a:solidFill>
                <a:effectLst/>
                <a:latin typeface="Open Sans" panose="020F0502020204030204" pitchFamily="34" charset="0"/>
              </a:rPr>
              <a:t>63 % des hommes déclarent avoir pratiqué au moins une activité physique ou sportive dans l’année Et 45 % régulièrement.</a:t>
            </a:r>
          </a:p>
          <a:p>
            <a:pPr fontAlgn="base"/>
            <a:endParaRPr lang="fr-FR" sz="1400" dirty="0">
              <a:solidFill>
                <a:srgbClr val="525457"/>
              </a:solidFill>
              <a:latin typeface="Open Sans" panose="020F0502020204030204" pitchFamily="34" charset="0"/>
            </a:endParaRPr>
          </a:p>
          <a:p>
            <a:pPr fontAlgn="base"/>
            <a:r>
              <a:rPr lang="fr-FR" sz="1400" b="0" i="0" u="none" strike="noStrike" dirty="0">
                <a:solidFill>
                  <a:srgbClr val="525457"/>
                </a:solidFill>
                <a:effectLst/>
                <a:latin typeface="Open Sans" panose="020F0502020204030204" pitchFamily="34" charset="0"/>
              </a:rPr>
              <a:t>Les différences entre femmes et hommes s’atténuent entre 40 et 49 ans et s’inversent même à partir de 50 ans : les femmes âgées de 50 à 64 ans sont légèrement plus nombreuses que les hommes à avoir pratiqué une activité physique ou sportive au moins une fois dans l’année (48 % contre 46 %) ou régulièrement chaque semaine (36 % contre 30 %).</a:t>
            </a:r>
          </a:p>
          <a:p>
            <a:pPr algn="l"/>
            <a:endParaRPr lang="fr-FR" sz="1400" dirty="0"/>
          </a:p>
        </p:txBody>
      </p:sp>
      <p:pic>
        <p:nvPicPr>
          <p:cNvPr id="3" name="Image 29">
            <a:extLst>
              <a:ext uri="{FF2B5EF4-FFF2-40B4-BE49-F238E27FC236}">
                <a16:creationId xmlns:a16="http://schemas.microsoft.com/office/drawing/2014/main" id="{3B2B7A47-4150-3865-3A97-B69E9BBCB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335" y="5957452"/>
            <a:ext cx="2051368" cy="843821"/>
          </a:xfrm>
          <a:prstGeom prst="rect">
            <a:avLst/>
          </a:prstGeom>
        </p:spPr>
      </p:pic>
    </p:spTree>
    <p:extLst>
      <p:ext uri="{BB962C8B-B14F-4D97-AF65-F5344CB8AC3E}">
        <p14:creationId xmlns:p14="http://schemas.microsoft.com/office/powerpoint/2010/main" val="10649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500"/>
                                        <p:tgtEl>
                                          <p:spTgt spid="1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fade">
                                      <p:cBhvr>
                                        <p:cTn id="34"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dirty="0"/>
              <a:t>Les différents domaines de fonctionnement de la personne </a:t>
            </a:r>
          </a:p>
        </p:txBody>
      </p:sp>
      <p:sp>
        <p:nvSpPr>
          <p:cNvPr id="3" name="Espace réservé du contenu 2"/>
          <p:cNvSpPr>
            <a:spLocks noGrp="1"/>
          </p:cNvSpPr>
          <p:nvPr>
            <p:ph idx="1"/>
          </p:nvPr>
        </p:nvSpPr>
        <p:spPr/>
        <p:txBody>
          <a:bodyPr>
            <a:normAutofit fontScale="85000" lnSpcReduction="10000"/>
          </a:bodyPr>
          <a:lstStyle/>
          <a:p>
            <a:pPr marL="0" indent="0">
              <a:buNone/>
            </a:pPr>
            <a:r>
              <a:rPr lang="fr-FR" b="1" i="1" u="sng" dirty="0">
                <a:solidFill>
                  <a:schemeClr val="tx1"/>
                </a:solidFill>
              </a:rPr>
              <a:t>Affectif : </a:t>
            </a:r>
          </a:p>
          <a:p>
            <a:pPr marL="0" indent="0">
              <a:buNone/>
            </a:pPr>
            <a:r>
              <a:rPr lang="fr-FR" dirty="0">
                <a:solidFill>
                  <a:schemeClr val="tx1"/>
                </a:solidFill>
              </a:rPr>
              <a:t>Domaine du ressenti, des émotions, sensibilité personnelle. Cela peut influer sur le choix de la pratique sportive. </a:t>
            </a:r>
          </a:p>
          <a:p>
            <a:pPr marL="0" indent="0">
              <a:buNone/>
            </a:pPr>
            <a:r>
              <a:rPr lang="fr-FR" b="1" i="1" u="sng" dirty="0">
                <a:solidFill>
                  <a:schemeClr val="tx1"/>
                </a:solidFill>
              </a:rPr>
              <a:t>Social : </a:t>
            </a:r>
          </a:p>
          <a:p>
            <a:pPr marL="0" indent="0">
              <a:buNone/>
            </a:pPr>
            <a:r>
              <a:rPr lang="fr-FR" dirty="0">
                <a:solidFill>
                  <a:schemeClr val="tx1"/>
                </a:solidFill>
              </a:rPr>
              <a:t>Domaine des rapports à l’autre. Identification à un groupe de personne, à un style de vie.                                                                                                   Cela Influence donc le choix d’une activité sportive en groupe ou individuel.</a:t>
            </a:r>
          </a:p>
          <a:p>
            <a:pPr marL="0" indent="0">
              <a:buNone/>
            </a:pPr>
            <a:r>
              <a:rPr lang="fr-FR" b="1" i="1" u="sng" dirty="0">
                <a:solidFill>
                  <a:schemeClr val="tx1"/>
                </a:solidFill>
              </a:rPr>
              <a:t>Cognitif :   </a:t>
            </a:r>
          </a:p>
          <a:p>
            <a:pPr marL="0" indent="0">
              <a:buNone/>
            </a:pPr>
            <a:r>
              <a:rPr lang="fr-FR" dirty="0">
                <a:solidFill>
                  <a:schemeClr val="tx1"/>
                </a:solidFill>
              </a:rPr>
              <a:t>Domaine des connaissances, de la compréhension. </a:t>
            </a:r>
          </a:p>
          <a:p>
            <a:pPr marL="0" indent="0">
              <a:buNone/>
            </a:pPr>
            <a:r>
              <a:rPr lang="fr-FR" b="1" i="1" u="sng" dirty="0">
                <a:solidFill>
                  <a:schemeClr val="tx1"/>
                </a:solidFill>
              </a:rPr>
              <a:t>Psychomoteur : </a:t>
            </a:r>
          </a:p>
          <a:p>
            <a:pPr marL="0" indent="0">
              <a:buNone/>
            </a:pPr>
            <a:r>
              <a:rPr lang="fr-FR" dirty="0">
                <a:solidFill>
                  <a:schemeClr val="tx1"/>
                </a:solidFill>
              </a:rPr>
              <a:t>Domaine des habilités techniques, ressources mécaniques.</a:t>
            </a:r>
          </a:p>
          <a:p>
            <a:pPr marL="0" indent="0">
              <a:buNone/>
            </a:pPr>
            <a:r>
              <a:rPr lang="fr-FR" b="1" i="1" u="sng" dirty="0">
                <a:solidFill>
                  <a:schemeClr val="tx1"/>
                </a:solidFill>
              </a:rPr>
              <a:t>Physiologique : </a:t>
            </a:r>
          </a:p>
          <a:p>
            <a:pPr marL="0" indent="0">
              <a:buNone/>
            </a:pPr>
            <a:r>
              <a:rPr lang="fr-FR" dirty="0">
                <a:solidFill>
                  <a:schemeClr val="tx1"/>
                </a:solidFill>
              </a:rPr>
              <a:t>fonctionnement de l’organisme humain, les besoins physique et corporel. </a:t>
            </a:r>
          </a:p>
        </p:txBody>
      </p:sp>
      <p:sp>
        <p:nvSpPr>
          <p:cNvPr id="4" name="Espace réservé du pied de page 3"/>
          <p:cNvSpPr>
            <a:spLocks noGrp="1"/>
          </p:cNvSpPr>
          <p:nvPr>
            <p:ph type="ftr" sz="quarter" idx="11"/>
          </p:nvPr>
        </p:nvSpPr>
        <p:spPr/>
        <p:txBody>
          <a:bodyPr/>
          <a:lstStyle/>
          <a:p>
            <a:r>
              <a:rPr lang="en-US"/>
              <a:t>Carolina PRESTIA </a:t>
            </a:r>
            <a:endParaRPr lang="en-US" dirty="0"/>
          </a:p>
        </p:txBody>
      </p:sp>
      <p:sp>
        <p:nvSpPr>
          <p:cNvPr id="5" name="Espace réservé du numéro de diapositive 4"/>
          <p:cNvSpPr>
            <a:spLocks noGrp="1"/>
          </p:cNvSpPr>
          <p:nvPr>
            <p:ph type="sldNum" sz="quarter" idx="12"/>
          </p:nvPr>
        </p:nvSpPr>
        <p:spPr/>
        <p:txBody>
          <a:bodyPr/>
          <a:lstStyle/>
          <a:p>
            <a:fld id="{519954A3-9DFD-4C44-94BA-B95130A3BA1C}" type="slidenum">
              <a:rPr lang="en-US" smtClean="0"/>
              <a:pPr/>
              <a:t>3</a:t>
            </a:fld>
            <a:endParaRPr lang="en-US" dirty="0"/>
          </a:p>
        </p:txBody>
      </p:sp>
      <p:pic>
        <p:nvPicPr>
          <p:cNvPr id="7" name="Image 29">
            <a:extLst>
              <a:ext uri="{FF2B5EF4-FFF2-40B4-BE49-F238E27FC236}">
                <a16:creationId xmlns:a16="http://schemas.microsoft.com/office/drawing/2014/main" id="{4B2ADD78-84FD-C009-E6BD-8D9E2B7CE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126661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74FD6E-DF29-AFAF-6892-A7E9D581807A}"/>
              </a:ext>
            </a:extLst>
          </p:cNvPr>
          <p:cNvSpPr>
            <a:spLocks noGrp="1"/>
          </p:cNvSpPr>
          <p:nvPr>
            <p:ph idx="1"/>
          </p:nvPr>
        </p:nvSpPr>
        <p:spPr>
          <a:xfrm>
            <a:off x="677334" y="223839"/>
            <a:ext cx="8596668" cy="3880773"/>
          </a:xfrm>
        </p:spPr>
        <p:txBody>
          <a:bodyPr>
            <a:noAutofit/>
          </a:bodyPr>
          <a:lstStyle/>
          <a:p>
            <a:pPr fontAlgn="base"/>
            <a:endParaRPr lang="fr-FR" sz="1600" b="0" i="0" u="none" strike="noStrike" dirty="0">
              <a:solidFill>
                <a:srgbClr val="525457"/>
              </a:solidFill>
              <a:effectLst/>
              <a:latin typeface="Open Sans" panose="020B0606030504020204" pitchFamily="34" charset="0"/>
            </a:endParaRPr>
          </a:p>
          <a:p>
            <a:pPr fontAlgn="base"/>
            <a:r>
              <a:rPr lang="fr-FR" sz="1600" b="0" i="0" u="none" strike="noStrike" dirty="0">
                <a:solidFill>
                  <a:srgbClr val="525457"/>
                </a:solidFill>
                <a:effectLst/>
                <a:latin typeface="Open Sans" panose="020B0606030504020204" pitchFamily="34" charset="0"/>
              </a:rPr>
              <a:t>Les </a:t>
            </a:r>
            <a:r>
              <a:rPr lang="fr-FR" sz="1600" b="1" i="0" u="none" strike="noStrike" dirty="0">
                <a:solidFill>
                  <a:srgbClr val="525457"/>
                </a:solidFill>
                <a:effectLst/>
                <a:latin typeface="Open Sans" panose="020B0606030504020204" pitchFamily="34" charset="0"/>
              </a:rPr>
              <a:t>écarts</a:t>
            </a:r>
            <a:r>
              <a:rPr lang="fr-FR" sz="1600" b="0" i="0" u="none" strike="noStrike" dirty="0">
                <a:solidFill>
                  <a:srgbClr val="525457"/>
                </a:solidFill>
                <a:effectLst/>
                <a:latin typeface="Open Sans" panose="020B0606030504020204" pitchFamily="34" charset="0"/>
              </a:rPr>
              <a:t> entre femmes et hommes se </a:t>
            </a:r>
            <a:r>
              <a:rPr lang="fr-FR" sz="1600" b="1" i="0" u="none" strike="noStrike" dirty="0">
                <a:solidFill>
                  <a:srgbClr val="525457"/>
                </a:solidFill>
                <a:effectLst/>
                <a:latin typeface="Open Sans" panose="020B0606030504020204" pitchFamily="34" charset="0"/>
              </a:rPr>
              <a:t>réduisent</a:t>
            </a:r>
            <a:r>
              <a:rPr lang="fr-FR" sz="1600" b="0" i="0" u="none" strike="noStrike" dirty="0">
                <a:solidFill>
                  <a:srgbClr val="525457"/>
                </a:solidFill>
                <a:effectLst/>
                <a:latin typeface="Open Sans" panose="020B0606030504020204" pitchFamily="34" charset="0"/>
              </a:rPr>
              <a:t> aussi avec le </a:t>
            </a:r>
            <a:r>
              <a:rPr lang="fr-FR" sz="1600" b="1" i="0" u="none" strike="noStrike" dirty="0">
                <a:solidFill>
                  <a:srgbClr val="525457"/>
                </a:solidFill>
                <a:effectLst/>
                <a:latin typeface="Open Sans" panose="020B0606030504020204" pitchFamily="34" charset="0"/>
              </a:rPr>
              <a:t>niveau de diplôme : </a:t>
            </a:r>
          </a:p>
          <a:p>
            <a:pPr marL="0" indent="0" fontAlgn="base">
              <a:buNone/>
            </a:pPr>
            <a:r>
              <a:rPr lang="fr-FR" sz="1600" b="0" i="0" u="none" strike="noStrike" dirty="0">
                <a:solidFill>
                  <a:srgbClr val="525457"/>
                </a:solidFill>
                <a:effectLst/>
                <a:latin typeface="Open Sans" panose="020B0606030504020204" pitchFamily="34" charset="0"/>
              </a:rPr>
              <a:t>Chez les </a:t>
            </a:r>
            <a:r>
              <a:rPr lang="fr-FR" sz="1600" b="1" i="0" u="none" strike="noStrike" dirty="0">
                <a:solidFill>
                  <a:srgbClr val="525457"/>
                </a:solidFill>
                <a:effectLst/>
                <a:latin typeface="Open Sans" panose="020B0606030504020204" pitchFamily="34" charset="0"/>
              </a:rPr>
              <a:t>non diplômés ; 21 % des femmes  </a:t>
            </a:r>
            <a:r>
              <a:rPr lang="fr-FR" sz="1600" b="0" i="0" u="none" strike="noStrike" dirty="0">
                <a:solidFill>
                  <a:srgbClr val="525457"/>
                </a:solidFill>
                <a:effectLst/>
                <a:latin typeface="Open Sans" panose="020B0606030504020204" pitchFamily="34" charset="0"/>
              </a:rPr>
              <a:t>déclarent pratiquer une activité physique c</a:t>
            </a:r>
            <a:r>
              <a:rPr lang="fr-FR" sz="1600" dirty="0">
                <a:solidFill>
                  <a:srgbClr val="525457"/>
                </a:solidFill>
                <a:latin typeface="Open Sans" panose="020B0606030504020204" pitchFamily="34" charset="0"/>
              </a:rPr>
              <a:t>ontre </a:t>
            </a:r>
            <a:r>
              <a:rPr lang="fr-FR" sz="1600" b="1" dirty="0">
                <a:solidFill>
                  <a:srgbClr val="525457"/>
                </a:solidFill>
                <a:latin typeface="Open Sans" panose="020B0606030504020204" pitchFamily="34" charset="0"/>
              </a:rPr>
              <a:t>32% chez les hommes </a:t>
            </a:r>
          </a:p>
          <a:p>
            <a:pPr marL="0" indent="0" fontAlgn="base">
              <a:buNone/>
            </a:pPr>
            <a:r>
              <a:rPr lang="fr-FR" sz="1600" b="0" i="0" u="none" strike="noStrike" dirty="0">
                <a:solidFill>
                  <a:srgbClr val="525457"/>
                </a:solidFill>
                <a:effectLst/>
                <a:latin typeface="Open Sans" panose="020B0606030504020204" pitchFamily="34" charset="0"/>
              </a:rPr>
              <a:t>Chez </a:t>
            </a:r>
            <a:r>
              <a:rPr lang="fr-FR" sz="1600" b="1" i="0" u="none" strike="noStrike" dirty="0">
                <a:solidFill>
                  <a:srgbClr val="525457"/>
                </a:solidFill>
                <a:effectLst/>
                <a:latin typeface="Open Sans" panose="020B0606030504020204" pitchFamily="34" charset="0"/>
              </a:rPr>
              <a:t>les diplômés de niveau supérieur à Bac+2 ; 63 % des femmes </a:t>
            </a:r>
            <a:r>
              <a:rPr lang="fr-FR" sz="1600" b="0" i="0" u="none" strike="noStrike" dirty="0">
                <a:solidFill>
                  <a:srgbClr val="525457"/>
                </a:solidFill>
                <a:effectLst/>
                <a:latin typeface="Open Sans" panose="020B0606030504020204" pitchFamily="34" charset="0"/>
              </a:rPr>
              <a:t>déclarent pratiquer une activité physique contre </a:t>
            </a:r>
            <a:r>
              <a:rPr lang="fr-FR" sz="1600" b="1" i="0" u="none" strike="noStrike" dirty="0">
                <a:solidFill>
                  <a:srgbClr val="525457"/>
                </a:solidFill>
                <a:effectLst/>
                <a:latin typeface="Open Sans" panose="020B0606030504020204" pitchFamily="34" charset="0"/>
              </a:rPr>
              <a:t>66 % </a:t>
            </a:r>
            <a:r>
              <a:rPr lang="fr-FR" sz="1600" b="1" dirty="0">
                <a:solidFill>
                  <a:srgbClr val="525457"/>
                </a:solidFill>
                <a:latin typeface="Open Sans" panose="020B0606030504020204" pitchFamily="34" charset="0"/>
              </a:rPr>
              <a:t>chez les hommes </a:t>
            </a:r>
          </a:p>
          <a:p>
            <a:pPr marL="0" indent="0" fontAlgn="base">
              <a:buNone/>
            </a:pPr>
            <a:endParaRPr lang="fr-FR" sz="1600" dirty="0">
              <a:solidFill>
                <a:srgbClr val="525457"/>
              </a:solidFill>
              <a:latin typeface="Open Sans" panose="020B0606030504020204" pitchFamily="34" charset="0"/>
            </a:endParaRPr>
          </a:p>
          <a:p>
            <a:pPr fontAlgn="base"/>
            <a:r>
              <a:rPr lang="fr-FR" sz="1600" b="0" i="0" u="none" strike="noStrike" dirty="0">
                <a:solidFill>
                  <a:srgbClr val="525457"/>
                </a:solidFill>
                <a:effectLst/>
                <a:latin typeface="Open Sans" panose="020B0606030504020204" pitchFamily="34" charset="0"/>
              </a:rPr>
              <a:t>Avoir un </a:t>
            </a:r>
            <a:r>
              <a:rPr lang="fr-FR" sz="1600" b="1" i="0" u="none" strike="noStrike" dirty="0">
                <a:solidFill>
                  <a:srgbClr val="525457"/>
                </a:solidFill>
                <a:effectLst/>
                <a:latin typeface="Open Sans" panose="020B0606030504020204" pitchFamily="34" charset="0"/>
              </a:rPr>
              <a:t>niveau de vie élevé </a:t>
            </a:r>
            <a:r>
              <a:rPr lang="fr-FR" sz="1600" b="0" i="0" u="none" strike="noStrike" dirty="0">
                <a:solidFill>
                  <a:srgbClr val="525457"/>
                </a:solidFill>
                <a:effectLst/>
                <a:latin typeface="Open Sans" panose="020B0606030504020204" pitchFamily="34" charset="0"/>
              </a:rPr>
              <a:t>favorise la pratique sportive et </a:t>
            </a:r>
            <a:r>
              <a:rPr lang="fr-FR" sz="1600" b="1" i="0" u="none" strike="noStrike" dirty="0">
                <a:solidFill>
                  <a:srgbClr val="525457"/>
                </a:solidFill>
                <a:effectLst/>
                <a:latin typeface="Open Sans" panose="020B0606030504020204" pitchFamily="34" charset="0"/>
              </a:rPr>
              <a:t>gomme</a:t>
            </a:r>
            <a:r>
              <a:rPr lang="fr-FR" sz="1600" b="0" i="0" u="none" strike="noStrike" dirty="0">
                <a:solidFill>
                  <a:srgbClr val="525457"/>
                </a:solidFill>
                <a:effectLst/>
                <a:latin typeface="Open Sans" panose="020B0606030504020204" pitchFamily="34" charset="0"/>
              </a:rPr>
              <a:t> également les </a:t>
            </a:r>
            <a:r>
              <a:rPr lang="fr-FR" sz="1600" b="1" i="0" u="none" strike="noStrike" dirty="0">
                <a:solidFill>
                  <a:srgbClr val="525457"/>
                </a:solidFill>
                <a:effectLst/>
                <a:latin typeface="Open Sans" panose="020B0606030504020204" pitchFamily="34" charset="0"/>
              </a:rPr>
              <a:t>différences</a:t>
            </a:r>
            <a:r>
              <a:rPr lang="fr-FR" sz="1600" b="0" i="0" u="none" strike="noStrike" dirty="0">
                <a:solidFill>
                  <a:srgbClr val="525457"/>
                </a:solidFill>
                <a:effectLst/>
                <a:latin typeface="Open Sans" panose="020B0606030504020204" pitchFamily="34" charset="0"/>
              </a:rPr>
              <a:t> par sexe : </a:t>
            </a:r>
          </a:p>
          <a:p>
            <a:pPr marL="0" indent="0" fontAlgn="base">
              <a:buNone/>
            </a:pPr>
            <a:r>
              <a:rPr lang="fr-FR" sz="1600" b="0" i="0" u="none" strike="noStrike" dirty="0">
                <a:solidFill>
                  <a:srgbClr val="525457"/>
                </a:solidFill>
                <a:effectLst/>
                <a:latin typeface="Open Sans" panose="020B0606030504020204" pitchFamily="34" charset="0"/>
              </a:rPr>
              <a:t>parmi les 20 % des personnes le</a:t>
            </a:r>
            <a:r>
              <a:rPr lang="fr-FR" sz="1600" b="1" i="0" u="none" strike="noStrike" dirty="0">
                <a:solidFill>
                  <a:srgbClr val="525457"/>
                </a:solidFill>
                <a:effectLst/>
                <a:latin typeface="Open Sans" panose="020B0606030504020204" pitchFamily="34" charset="0"/>
              </a:rPr>
              <a:t>s plus modestes</a:t>
            </a:r>
            <a:r>
              <a:rPr lang="fr-FR" sz="1600" b="0" i="0" u="none" strike="noStrike" dirty="0">
                <a:solidFill>
                  <a:srgbClr val="525457"/>
                </a:solidFill>
                <a:effectLst/>
                <a:latin typeface="Open Sans" panose="020B0606030504020204" pitchFamily="34" charset="0"/>
              </a:rPr>
              <a:t>, le taux de pratiquants est de </a:t>
            </a:r>
            <a:r>
              <a:rPr lang="fr-FR" sz="1600" b="1" i="0" u="none" strike="noStrike" dirty="0">
                <a:solidFill>
                  <a:srgbClr val="525457"/>
                </a:solidFill>
                <a:effectLst/>
                <a:latin typeface="Open Sans" panose="020B0606030504020204" pitchFamily="34" charset="0"/>
              </a:rPr>
              <a:t>30 % pour les femmes et de 39 % pour les hommes ; </a:t>
            </a:r>
          </a:p>
          <a:p>
            <a:pPr marL="0" indent="0" fontAlgn="base">
              <a:buNone/>
            </a:pPr>
            <a:r>
              <a:rPr lang="fr-FR" sz="1600" b="0" i="0" u="none" strike="noStrike" dirty="0">
                <a:solidFill>
                  <a:srgbClr val="525457"/>
                </a:solidFill>
                <a:effectLst/>
                <a:latin typeface="Open Sans" panose="020B0606030504020204" pitchFamily="34" charset="0"/>
              </a:rPr>
              <a:t>parmi les 20 % des personnes</a:t>
            </a:r>
            <a:r>
              <a:rPr lang="fr-FR" sz="1600" b="1" i="0" u="none" strike="noStrike" dirty="0">
                <a:solidFill>
                  <a:srgbClr val="525457"/>
                </a:solidFill>
                <a:effectLst/>
                <a:latin typeface="Open Sans" panose="020B0606030504020204" pitchFamily="34" charset="0"/>
              </a:rPr>
              <a:t> les plus aisées</a:t>
            </a:r>
            <a:r>
              <a:rPr lang="fr-FR" sz="1600" b="0" i="0" u="none" strike="noStrike" dirty="0">
                <a:solidFill>
                  <a:srgbClr val="525457"/>
                </a:solidFill>
                <a:effectLst/>
                <a:latin typeface="Open Sans" panose="020B0606030504020204" pitchFamily="34" charset="0"/>
              </a:rPr>
              <a:t>, il atteint respectivement </a:t>
            </a:r>
            <a:r>
              <a:rPr lang="fr-FR" sz="1600" b="1" i="0" u="none" strike="noStrike" dirty="0">
                <a:solidFill>
                  <a:srgbClr val="525457"/>
                </a:solidFill>
                <a:effectLst/>
                <a:latin typeface="Open Sans" panose="020B0606030504020204" pitchFamily="34" charset="0"/>
              </a:rPr>
              <a:t>59 % pour les femmes et 60 % pour les hommes </a:t>
            </a:r>
          </a:p>
          <a:p>
            <a:pPr fontAlgn="base"/>
            <a:r>
              <a:rPr lang="fr-FR" sz="1600" b="0" i="0" u="none" strike="noStrike" dirty="0">
                <a:solidFill>
                  <a:srgbClr val="525457"/>
                </a:solidFill>
                <a:effectLst/>
                <a:latin typeface="Open Sans" panose="020B0606030504020204" pitchFamily="34" charset="0"/>
              </a:rPr>
              <a:t>Enfin, les </a:t>
            </a:r>
            <a:r>
              <a:rPr lang="fr-FR" sz="1600" b="1" i="0" u="none" strike="noStrike" dirty="0">
                <a:solidFill>
                  <a:srgbClr val="525457"/>
                </a:solidFill>
                <a:effectLst/>
                <a:latin typeface="Open Sans" panose="020B0606030504020204" pitchFamily="34" charset="0"/>
              </a:rPr>
              <a:t>écarts de pratique </a:t>
            </a:r>
            <a:r>
              <a:rPr lang="fr-FR" sz="1600" b="0" i="0" u="none" strike="noStrike" dirty="0">
                <a:solidFill>
                  <a:srgbClr val="525457"/>
                </a:solidFill>
                <a:effectLst/>
                <a:latin typeface="Open Sans" panose="020B0606030504020204" pitchFamily="34" charset="0"/>
              </a:rPr>
              <a:t>entre femmes et hommes </a:t>
            </a:r>
            <a:r>
              <a:rPr lang="fr-FR" sz="1600" b="1" i="0" u="none" strike="noStrike" dirty="0">
                <a:solidFill>
                  <a:srgbClr val="525457"/>
                </a:solidFill>
                <a:effectLst/>
                <a:latin typeface="Open Sans" panose="020B0606030504020204" pitchFamily="34" charset="0"/>
              </a:rPr>
              <a:t>varient</a:t>
            </a:r>
            <a:r>
              <a:rPr lang="fr-FR" sz="1600" b="0" i="0" u="none" strike="noStrike" dirty="0">
                <a:solidFill>
                  <a:srgbClr val="525457"/>
                </a:solidFill>
                <a:effectLst/>
                <a:latin typeface="Open Sans" panose="020B0606030504020204" pitchFamily="34" charset="0"/>
              </a:rPr>
              <a:t> selon le </a:t>
            </a:r>
            <a:r>
              <a:rPr lang="fr-FR" sz="1600" b="1" i="0" u="none" strike="noStrike" dirty="0">
                <a:solidFill>
                  <a:srgbClr val="525457"/>
                </a:solidFill>
                <a:effectLst/>
                <a:latin typeface="Open Sans" panose="020B0606030504020204" pitchFamily="34" charset="0"/>
              </a:rPr>
              <a:t>type de ménage : l’écart est faible </a:t>
            </a:r>
            <a:r>
              <a:rPr lang="fr-FR" sz="1600" b="0" i="0" u="none" strike="noStrike" dirty="0">
                <a:solidFill>
                  <a:srgbClr val="525457"/>
                </a:solidFill>
                <a:effectLst/>
                <a:latin typeface="Open Sans" panose="020B0606030504020204" pitchFamily="34" charset="0"/>
              </a:rPr>
              <a:t>pour les personnes en </a:t>
            </a:r>
            <a:r>
              <a:rPr lang="fr-FR" sz="1600" b="1" i="0" u="none" strike="noStrike" dirty="0">
                <a:solidFill>
                  <a:srgbClr val="525457"/>
                </a:solidFill>
                <a:effectLst/>
                <a:latin typeface="Open Sans" panose="020B0606030504020204" pitchFamily="34" charset="0"/>
              </a:rPr>
              <a:t>couple sans enfant et pour les personnes seules.</a:t>
            </a:r>
          </a:p>
          <a:p>
            <a:pPr fontAlgn="base"/>
            <a:r>
              <a:rPr lang="fr-FR" sz="1600" b="1" dirty="0">
                <a:solidFill>
                  <a:srgbClr val="525457"/>
                </a:solidFill>
                <a:latin typeface="Open Sans" panose="020B0606030504020204" pitchFamily="34" charset="0"/>
              </a:rPr>
              <a:t>L’écart est lui à très élever</a:t>
            </a:r>
            <a:r>
              <a:rPr lang="fr-FR" sz="1600" dirty="0">
                <a:solidFill>
                  <a:srgbClr val="525457"/>
                </a:solidFill>
                <a:latin typeface="Open Sans" panose="020B0606030504020204" pitchFamily="34" charset="0"/>
              </a:rPr>
              <a:t> pour les personnes en </a:t>
            </a:r>
            <a:r>
              <a:rPr lang="fr-FR" sz="1600" b="1" dirty="0">
                <a:solidFill>
                  <a:srgbClr val="525457"/>
                </a:solidFill>
                <a:latin typeface="Open Sans" panose="020B0606030504020204" pitchFamily="34" charset="0"/>
              </a:rPr>
              <a:t>couple</a:t>
            </a:r>
            <a:r>
              <a:rPr lang="fr-FR" sz="1600" dirty="0">
                <a:solidFill>
                  <a:srgbClr val="525457"/>
                </a:solidFill>
                <a:latin typeface="Open Sans" panose="020B0606030504020204" pitchFamily="34" charset="0"/>
              </a:rPr>
              <a:t> avec un ou plusieurs </a:t>
            </a:r>
            <a:r>
              <a:rPr lang="fr-FR" sz="1600" b="1" dirty="0">
                <a:solidFill>
                  <a:srgbClr val="525457"/>
                </a:solidFill>
                <a:latin typeface="Open Sans" panose="020B0606030504020204" pitchFamily="34" charset="0"/>
              </a:rPr>
              <a:t>enfants</a:t>
            </a:r>
            <a:r>
              <a:rPr lang="fr-FR" sz="1600" dirty="0">
                <a:solidFill>
                  <a:srgbClr val="525457"/>
                </a:solidFill>
                <a:latin typeface="Open Sans" panose="020B0606030504020204" pitchFamily="34" charset="0"/>
              </a:rPr>
              <a:t> </a:t>
            </a:r>
            <a:endParaRPr lang="fr-FR" sz="1600" b="0" i="0" u="none" strike="noStrike" dirty="0">
              <a:solidFill>
                <a:srgbClr val="525457"/>
              </a:solidFill>
              <a:effectLst/>
              <a:latin typeface="Open Sans" panose="020B0606030504020204" pitchFamily="34" charset="0"/>
            </a:endParaRPr>
          </a:p>
          <a:p>
            <a:pPr marL="0" indent="0" fontAlgn="base">
              <a:buNone/>
            </a:pPr>
            <a:endParaRPr lang="fr-FR" sz="1600" b="0" i="0" u="none" strike="noStrike" dirty="0">
              <a:solidFill>
                <a:srgbClr val="525457"/>
              </a:solidFill>
              <a:effectLst/>
              <a:latin typeface="Open Sans" panose="020B0606030504020204" pitchFamily="34" charset="0"/>
            </a:endParaRPr>
          </a:p>
        </p:txBody>
      </p:sp>
      <p:sp>
        <p:nvSpPr>
          <p:cNvPr id="4" name="Espace réservé du pied de page 3">
            <a:extLst>
              <a:ext uri="{FF2B5EF4-FFF2-40B4-BE49-F238E27FC236}">
                <a16:creationId xmlns:a16="http://schemas.microsoft.com/office/drawing/2014/main" id="{152AC0E2-9038-D8D3-6CA1-CA3C9B23C043}"/>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E72EF107-72F3-A749-DFC0-ED61EEA4E391}"/>
              </a:ext>
            </a:extLst>
          </p:cNvPr>
          <p:cNvSpPr>
            <a:spLocks noGrp="1"/>
          </p:cNvSpPr>
          <p:nvPr>
            <p:ph type="sldNum" sz="quarter" idx="12"/>
          </p:nvPr>
        </p:nvSpPr>
        <p:spPr/>
        <p:txBody>
          <a:bodyPr/>
          <a:lstStyle/>
          <a:p>
            <a:fld id="{519954A3-9DFD-4C44-94BA-B95130A3BA1C}" type="slidenum">
              <a:rPr lang="en-US" smtClean="0"/>
              <a:pPr/>
              <a:t>30</a:t>
            </a:fld>
            <a:endParaRPr lang="en-US" dirty="0"/>
          </a:p>
        </p:txBody>
      </p:sp>
      <p:pic>
        <p:nvPicPr>
          <p:cNvPr id="2" name="Image 29">
            <a:extLst>
              <a:ext uri="{FF2B5EF4-FFF2-40B4-BE49-F238E27FC236}">
                <a16:creationId xmlns:a16="http://schemas.microsoft.com/office/drawing/2014/main" id="{CEB75DB9-F870-3005-7C03-1B3C9C1DC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72070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A284E5-171C-A182-A692-A1706AD1E4E5}"/>
              </a:ext>
            </a:extLst>
          </p:cNvPr>
          <p:cNvSpPr>
            <a:spLocks noGrp="1"/>
          </p:cNvSpPr>
          <p:nvPr>
            <p:ph type="title"/>
          </p:nvPr>
        </p:nvSpPr>
        <p:spPr>
          <a:xfrm>
            <a:off x="699559" y="53975"/>
            <a:ext cx="8596668" cy="1320800"/>
          </a:xfrm>
        </p:spPr>
        <p:txBody>
          <a:bodyPr>
            <a:noAutofit/>
          </a:bodyPr>
          <a:lstStyle/>
          <a:p>
            <a:r>
              <a:rPr lang="fr-FR" sz="2800" b="1" i="0" u="none" strike="noStrike" dirty="0">
                <a:effectLst/>
                <a:latin typeface="Open Sans" panose="020B0606030504020204" pitchFamily="34" charset="0"/>
              </a:rPr>
              <a:t>Les stéréotypes de genre contribuent à maintenir des différences dans le choix des disciplines</a:t>
            </a:r>
            <a:br>
              <a:rPr lang="fr-FR" sz="2800" b="1" i="0" u="none" strike="noStrike" dirty="0">
                <a:effectLst/>
                <a:latin typeface="Open Sans" panose="020B0606030504020204" pitchFamily="34" charset="0"/>
              </a:rPr>
            </a:br>
            <a:endParaRPr lang="fr-FR" sz="2800" u="sng" dirty="0"/>
          </a:p>
        </p:txBody>
      </p:sp>
      <p:pic>
        <p:nvPicPr>
          <p:cNvPr id="7" name="Image 7">
            <a:extLst>
              <a:ext uri="{FF2B5EF4-FFF2-40B4-BE49-F238E27FC236}">
                <a16:creationId xmlns:a16="http://schemas.microsoft.com/office/drawing/2014/main" id="{AAB78AF1-9055-1A34-84F5-DA0B72B961F1}"/>
              </a:ext>
            </a:extLst>
          </p:cNvPr>
          <p:cNvPicPr>
            <a:picLocks noGrp="1" noChangeAspect="1"/>
          </p:cNvPicPr>
          <p:nvPr>
            <p:ph sz="half" idx="1"/>
          </p:nvPr>
        </p:nvPicPr>
        <p:blipFill>
          <a:blip r:embed="rId2"/>
          <a:stretch>
            <a:fillRect/>
          </a:stretch>
        </p:blipFill>
        <p:spPr>
          <a:xfrm>
            <a:off x="2262849" y="1290109"/>
            <a:ext cx="7666301" cy="5429250"/>
          </a:xfrm>
        </p:spPr>
      </p:pic>
      <p:sp>
        <p:nvSpPr>
          <p:cNvPr id="4" name="Espace réservé du pied de page 3">
            <a:extLst>
              <a:ext uri="{FF2B5EF4-FFF2-40B4-BE49-F238E27FC236}">
                <a16:creationId xmlns:a16="http://schemas.microsoft.com/office/drawing/2014/main" id="{60F16B7D-67FB-A3DB-DADB-2B68C6FD1A17}"/>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DDACE58A-2FC7-7BC9-C815-8252FD6E1C39}"/>
              </a:ext>
            </a:extLst>
          </p:cNvPr>
          <p:cNvSpPr>
            <a:spLocks noGrp="1"/>
          </p:cNvSpPr>
          <p:nvPr>
            <p:ph type="sldNum" sz="quarter" idx="12"/>
          </p:nvPr>
        </p:nvSpPr>
        <p:spPr/>
        <p:txBody>
          <a:bodyPr/>
          <a:lstStyle/>
          <a:p>
            <a:fld id="{519954A3-9DFD-4C44-94BA-B95130A3BA1C}" type="slidenum">
              <a:rPr lang="en-US" smtClean="0"/>
              <a:pPr/>
              <a:t>31</a:t>
            </a:fld>
            <a:endParaRPr lang="en-US" dirty="0"/>
          </a:p>
        </p:txBody>
      </p:sp>
      <p:pic>
        <p:nvPicPr>
          <p:cNvPr id="3" name="Image 29">
            <a:extLst>
              <a:ext uri="{FF2B5EF4-FFF2-40B4-BE49-F238E27FC236}">
                <a16:creationId xmlns:a16="http://schemas.microsoft.com/office/drawing/2014/main" id="{C49FA8B1-9592-1E31-AB2E-50D0670EE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23342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46F687-D485-7FC0-A199-391F5700107F}"/>
              </a:ext>
            </a:extLst>
          </p:cNvPr>
          <p:cNvSpPr>
            <a:spLocks noGrp="1"/>
          </p:cNvSpPr>
          <p:nvPr>
            <p:ph sz="half" idx="1"/>
          </p:nvPr>
        </p:nvSpPr>
        <p:spPr>
          <a:xfrm>
            <a:off x="274320" y="370417"/>
            <a:ext cx="4587049" cy="5670944"/>
          </a:xfrm>
        </p:spPr>
        <p:txBody>
          <a:bodyPr>
            <a:normAutofit/>
          </a:bodyPr>
          <a:lstStyle/>
          <a:p>
            <a:r>
              <a:rPr lang="fr-FR" sz="1500" b="0" i="0" u="none" strike="noStrike" dirty="0">
                <a:solidFill>
                  <a:srgbClr val="525457"/>
                </a:solidFill>
                <a:effectLst/>
                <a:latin typeface="Open Sans" panose="020B0606030504020204" pitchFamily="34" charset="0"/>
              </a:rPr>
              <a:t>La persistance de stéréotypes de genre pourrait expliquer l’absence de mixité dans certaines disciplines dès le plus jeune âge : en 2014, près d’une personne sur deux adhère à l’idée selon laquelle « certains sports conviennent mieux aux filles qu’aux garçons » (</a:t>
            </a:r>
            <a:r>
              <a:rPr lang="fr-FR" sz="1500" b="0" i="0" u="none" strike="noStrike" dirty="0" err="1">
                <a:solidFill>
                  <a:srgbClr val="525457"/>
                </a:solidFill>
                <a:effectLst/>
                <a:latin typeface="Open Sans" panose="020B0606030504020204" pitchFamily="34" charset="0"/>
              </a:rPr>
              <a:t>Burricand</a:t>
            </a:r>
            <a:r>
              <a:rPr lang="fr-FR" sz="1500" b="0" i="0" u="none" strike="noStrike" dirty="0">
                <a:solidFill>
                  <a:srgbClr val="525457"/>
                </a:solidFill>
                <a:effectLst/>
                <a:latin typeface="Open Sans" panose="020B0606030504020204" pitchFamily="34" charset="0"/>
              </a:rPr>
              <a:t> et </a:t>
            </a:r>
            <a:r>
              <a:rPr lang="fr-FR" sz="1500" b="0" i="0" u="none" strike="noStrike" dirty="0" err="1">
                <a:solidFill>
                  <a:srgbClr val="525457"/>
                </a:solidFill>
                <a:effectLst/>
                <a:latin typeface="Open Sans" panose="020B0606030504020204" pitchFamily="34" charset="0"/>
              </a:rPr>
              <a:t>Grobon</a:t>
            </a:r>
            <a:r>
              <a:rPr lang="fr-FR" sz="1500" b="0" i="0" u="none" strike="noStrike" dirty="0">
                <a:solidFill>
                  <a:srgbClr val="525457"/>
                </a:solidFill>
                <a:effectLst/>
                <a:latin typeface="Open Sans" panose="020B0606030504020204" pitchFamily="34" charset="0"/>
              </a:rPr>
              <a:t>, 2015). </a:t>
            </a:r>
          </a:p>
          <a:p>
            <a:r>
              <a:rPr lang="fr-FR" sz="1500" b="0" i="0" u="none" strike="noStrike" dirty="0">
                <a:solidFill>
                  <a:srgbClr val="525457"/>
                </a:solidFill>
                <a:effectLst/>
                <a:latin typeface="Open Sans" panose="020B0606030504020204" pitchFamily="34" charset="0"/>
              </a:rPr>
              <a:t>De fait, l’activité sportive choisie par les enfants (ou leurs parents) est souvent fonction des valeurs qu’elle véhicule : grâce, souplesse, agilité pour les filles ; endurance, rapport de force et esprit de compétition pour les garçons (CGSP, 2014). </a:t>
            </a:r>
          </a:p>
          <a:p>
            <a:r>
              <a:rPr lang="fr-FR" sz="1500" b="0" i="0" u="none" strike="noStrike" dirty="0">
                <a:solidFill>
                  <a:srgbClr val="525457"/>
                </a:solidFill>
                <a:effectLst/>
                <a:latin typeface="Open Sans" panose="020B0606030504020204" pitchFamily="34" charset="0"/>
              </a:rPr>
              <a:t>Enfin, pratiquer un sport « masculin » est d’autant plus difficile pour les jeunes filles qu’elles peuvent renvoyer physiquement une image non conforme à la norme corporelle féminine, musculature et force physique étant plutôt associées à la masculinité (</a:t>
            </a:r>
            <a:r>
              <a:rPr lang="fr-FR" sz="1500" b="0" i="0" u="none" strike="noStrike" dirty="0" err="1">
                <a:solidFill>
                  <a:srgbClr val="525457"/>
                </a:solidFill>
                <a:effectLst/>
                <a:latin typeface="Open Sans" panose="020B0606030504020204" pitchFamily="34" charset="0"/>
              </a:rPr>
              <a:t>Louveau</a:t>
            </a:r>
            <a:r>
              <a:rPr lang="fr-FR" sz="1500" b="0" i="0" u="none" strike="noStrike" dirty="0">
                <a:solidFill>
                  <a:srgbClr val="525457"/>
                </a:solidFill>
                <a:effectLst/>
                <a:latin typeface="Open Sans" panose="020B0606030504020204" pitchFamily="34" charset="0"/>
              </a:rPr>
              <a:t>, 2007). Des stéréotypes analogues, mais inversés, jouent probablement pour éloigner les garçons des sports jugés « féminins ».</a:t>
            </a:r>
            <a:endParaRPr lang="fr-FR" sz="1500" dirty="0"/>
          </a:p>
        </p:txBody>
      </p:sp>
      <p:sp>
        <p:nvSpPr>
          <p:cNvPr id="5" name="Espace réservé du pied de page 4">
            <a:extLst>
              <a:ext uri="{FF2B5EF4-FFF2-40B4-BE49-F238E27FC236}">
                <a16:creationId xmlns:a16="http://schemas.microsoft.com/office/drawing/2014/main" id="{8BEB54DD-A648-51FF-9E1F-32EA3724F19B}"/>
              </a:ext>
            </a:extLst>
          </p:cNvPr>
          <p:cNvSpPr>
            <a:spLocks noGrp="1"/>
          </p:cNvSpPr>
          <p:nvPr>
            <p:ph type="ftr" sz="quarter" idx="11"/>
          </p:nvPr>
        </p:nvSpPr>
        <p:spPr/>
        <p:txBody>
          <a:bodyPr/>
          <a:lstStyle/>
          <a:p>
            <a:r>
              <a:rPr lang="en-US"/>
              <a:t>Carolina PRESTIA </a:t>
            </a:r>
            <a:endParaRPr lang="en-US" dirty="0"/>
          </a:p>
        </p:txBody>
      </p:sp>
      <p:sp>
        <p:nvSpPr>
          <p:cNvPr id="6" name="Espace réservé du numéro de diapositive 5">
            <a:extLst>
              <a:ext uri="{FF2B5EF4-FFF2-40B4-BE49-F238E27FC236}">
                <a16:creationId xmlns:a16="http://schemas.microsoft.com/office/drawing/2014/main" id="{E6BAA53C-BFC3-CA3A-7124-F13C851A7704}"/>
              </a:ext>
            </a:extLst>
          </p:cNvPr>
          <p:cNvSpPr>
            <a:spLocks noGrp="1"/>
          </p:cNvSpPr>
          <p:nvPr>
            <p:ph type="sldNum" sz="quarter" idx="12"/>
          </p:nvPr>
        </p:nvSpPr>
        <p:spPr/>
        <p:txBody>
          <a:bodyPr/>
          <a:lstStyle/>
          <a:p>
            <a:fld id="{519954A3-9DFD-4C44-94BA-B95130A3BA1C}" type="slidenum">
              <a:rPr lang="en-US" smtClean="0"/>
              <a:pPr/>
              <a:t>32</a:t>
            </a:fld>
            <a:endParaRPr lang="en-US" dirty="0"/>
          </a:p>
        </p:txBody>
      </p:sp>
      <p:pic>
        <p:nvPicPr>
          <p:cNvPr id="8" name="Image 8">
            <a:extLst>
              <a:ext uri="{FF2B5EF4-FFF2-40B4-BE49-F238E27FC236}">
                <a16:creationId xmlns:a16="http://schemas.microsoft.com/office/drawing/2014/main" id="{7AC2C10A-4972-877F-7640-28F4A9E11ECB}"/>
              </a:ext>
            </a:extLst>
          </p:cNvPr>
          <p:cNvPicPr>
            <a:picLocks noGrp="1" noChangeAspect="1"/>
          </p:cNvPicPr>
          <p:nvPr>
            <p:ph sz="half" idx="2"/>
          </p:nvPr>
        </p:nvPicPr>
        <p:blipFill>
          <a:blip r:embed="rId2"/>
          <a:stretch>
            <a:fillRect/>
          </a:stretch>
        </p:blipFill>
        <p:spPr>
          <a:xfrm>
            <a:off x="5089525" y="370418"/>
            <a:ext cx="6699908" cy="5425104"/>
          </a:xfrm>
          <a:prstGeom prst="rect">
            <a:avLst/>
          </a:prstGeom>
        </p:spPr>
      </p:pic>
      <p:pic>
        <p:nvPicPr>
          <p:cNvPr id="2" name="Image 29">
            <a:extLst>
              <a:ext uri="{FF2B5EF4-FFF2-40B4-BE49-F238E27FC236}">
                <a16:creationId xmlns:a16="http://schemas.microsoft.com/office/drawing/2014/main" id="{E3F3D44A-0548-7924-6C11-5F0D95397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0"/>
            <a:ext cx="1524000" cy="626891"/>
          </a:xfrm>
          <a:prstGeom prst="rect">
            <a:avLst/>
          </a:prstGeom>
        </p:spPr>
      </p:pic>
    </p:spTree>
    <p:extLst>
      <p:ext uri="{BB962C8B-B14F-4D97-AF65-F5344CB8AC3E}">
        <p14:creationId xmlns:p14="http://schemas.microsoft.com/office/powerpoint/2010/main" val="266788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F925E64-6E71-E892-42D2-428A39CB4BCD}"/>
              </a:ext>
            </a:extLst>
          </p:cNvPr>
          <p:cNvSpPr>
            <a:spLocks noGrp="1"/>
          </p:cNvSpPr>
          <p:nvPr>
            <p:ph sz="half" idx="1"/>
          </p:nvPr>
        </p:nvSpPr>
        <p:spPr>
          <a:xfrm>
            <a:off x="380999" y="384578"/>
            <a:ext cx="8469669" cy="5478589"/>
          </a:xfrm>
        </p:spPr>
        <p:txBody>
          <a:bodyPr anchor="ctr">
            <a:normAutofit/>
          </a:bodyPr>
          <a:lstStyle/>
          <a:p>
            <a:r>
              <a:rPr lang="fr-FR" sz="1800" b="0" i="0" u="none" strike="noStrike" dirty="0">
                <a:solidFill>
                  <a:srgbClr val="525457"/>
                </a:solidFill>
                <a:effectLst/>
              </a:rPr>
              <a:t>L’exemple de différence de pratique se</a:t>
            </a:r>
            <a:r>
              <a:rPr lang="fr-FR" dirty="0">
                <a:solidFill>
                  <a:srgbClr val="525457"/>
                </a:solidFill>
              </a:rPr>
              <a:t>lon le genre, explicite bien l’</a:t>
            </a:r>
            <a:r>
              <a:rPr lang="fr-FR" sz="1800" b="0" i="0" u="none" strike="noStrike" dirty="0">
                <a:solidFill>
                  <a:srgbClr val="525457"/>
                </a:solidFill>
                <a:effectLst/>
              </a:rPr>
              <a:t>influence des caractéristiques socio-démographiques sur la pratique d’une activité physique ou sportive.</a:t>
            </a:r>
          </a:p>
          <a:p>
            <a:r>
              <a:rPr lang="fr-FR" dirty="0"/>
              <a:t>Autre que des chiffres sur la pratique sportive, il est possible de décrire statistiquement les pratiques et leurs modalités selon d’autre grandes variables classiques en sociologie comme l’âge, le milieu social, le niveau d’étude, on peut distinguer des populations différentes qui ne présentent pas les mêmes profils sportifs, pas les mêmes caractéristiques.</a:t>
            </a:r>
          </a:p>
          <a:p>
            <a:r>
              <a:rPr lang="fr-FR" dirty="0"/>
              <a:t>Au-delà des caractéristiques physiologique et psychologique propres à chacun des publics que vous rencontrerez en tant que coach. Il est de votre devoir de prendre en compte ces faits sociologique, afin de déconstruire certain préjuger et de créer chez votre public une culture sportive autre.        </a:t>
            </a:r>
          </a:p>
        </p:txBody>
      </p:sp>
      <p:sp>
        <p:nvSpPr>
          <p:cNvPr id="5" name="Espace réservé du pied de page 4">
            <a:extLst>
              <a:ext uri="{FF2B5EF4-FFF2-40B4-BE49-F238E27FC236}">
                <a16:creationId xmlns:a16="http://schemas.microsoft.com/office/drawing/2014/main" id="{49736C44-16FE-5B3A-A0C3-6ECC0B418440}"/>
              </a:ext>
            </a:extLst>
          </p:cNvPr>
          <p:cNvSpPr>
            <a:spLocks noGrp="1"/>
          </p:cNvSpPr>
          <p:nvPr>
            <p:ph type="ftr" sz="quarter" idx="11"/>
          </p:nvPr>
        </p:nvSpPr>
        <p:spPr/>
        <p:txBody>
          <a:bodyPr/>
          <a:lstStyle/>
          <a:p>
            <a:r>
              <a:rPr lang="en-US"/>
              <a:t>Carolina PRESTIA </a:t>
            </a:r>
            <a:endParaRPr lang="en-US" dirty="0"/>
          </a:p>
        </p:txBody>
      </p:sp>
      <p:sp>
        <p:nvSpPr>
          <p:cNvPr id="6" name="Espace réservé du numéro de diapositive 5">
            <a:extLst>
              <a:ext uri="{FF2B5EF4-FFF2-40B4-BE49-F238E27FC236}">
                <a16:creationId xmlns:a16="http://schemas.microsoft.com/office/drawing/2014/main" id="{E7EB5DBF-109B-DED4-DD4F-E3110639914D}"/>
              </a:ext>
            </a:extLst>
          </p:cNvPr>
          <p:cNvSpPr>
            <a:spLocks noGrp="1"/>
          </p:cNvSpPr>
          <p:nvPr>
            <p:ph type="sldNum" sz="quarter" idx="12"/>
          </p:nvPr>
        </p:nvSpPr>
        <p:spPr/>
        <p:txBody>
          <a:bodyPr/>
          <a:lstStyle/>
          <a:p>
            <a:fld id="{519954A3-9DFD-4C44-94BA-B95130A3BA1C}" type="slidenum">
              <a:rPr lang="en-US" smtClean="0"/>
              <a:pPr/>
              <a:t>33</a:t>
            </a:fld>
            <a:endParaRPr lang="en-US" dirty="0"/>
          </a:p>
        </p:txBody>
      </p:sp>
      <p:pic>
        <p:nvPicPr>
          <p:cNvPr id="2" name="Image 29">
            <a:extLst>
              <a:ext uri="{FF2B5EF4-FFF2-40B4-BE49-F238E27FC236}">
                <a16:creationId xmlns:a16="http://schemas.microsoft.com/office/drawing/2014/main" id="{B2716FAA-DCDB-CACC-8E08-634C9D70C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10160"/>
            <a:ext cx="2051368" cy="843821"/>
          </a:xfrm>
          <a:prstGeom prst="rect">
            <a:avLst/>
          </a:prstGeom>
        </p:spPr>
      </p:pic>
    </p:spTree>
    <p:extLst>
      <p:ext uri="{BB962C8B-B14F-4D97-AF65-F5344CB8AC3E}">
        <p14:creationId xmlns:p14="http://schemas.microsoft.com/office/powerpoint/2010/main" val="403391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DF218F-7BFA-31AF-0D22-08B2CB28CF78}"/>
              </a:ext>
            </a:extLst>
          </p:cNvPr>
          <p:cNvSpPr>
            <a:spLocks noGrp="1"/>
          </p:cNvSpPr>
          <p:nvPr>
            <p:ph type="title"/>
          </p:nvPr>
        </p:nvSpPr>
        <p:spPr>
          <a:xfrm>
            <a:off x="677334" y="816638"/>
            <a:ext cx="8596668" cy="1320800"/>
          </a:xfrm>
        </p:spPr>
        <p:txBody>
          <a:bodyPr/>
          <a:lstStyle/>
          <a:p>
            <a:pPr algn="ctr"/>
            <a:r>
              <a:rPr lang="fr-FR" u="sng" dirty="0"/>
              <a:t> la pratique chez l’enfant  </a:t>
            </a:r>
          </a:p>
        </p:txBody>
      </p:sp>
      <p:sp>
        <p:nvSpPr>
          <p:cNvPr id="3" name="Espace réservé du contenu 2">
            <a:extLst>
              <a:ext uri="{FF2B5EF4-FFF2-40B4-BE49-F238E27FC236}">
                <a16:creationId xmlns:a16="http://schemas.microsoft.com/office/drawing/2014/main" id="{55F34519-3E46-5109-6F3F-E0A58977EEEB}"/>
              </a:ext>
            </a:extLst>
          </p:cNvPr>
          <p:cNvSpPr>
            <a:spLocks noGrp="1"/>
          </p:cNvSpPr>
          <p:nvPr>
            <p:ph idx="1"/>
          </p:nvPr>
        </p:nvSpPr>
        <p:spPr/>
        <p:txBody>
          <a:bodyPr>
            <a:normAutofit lnSpcReduction="10000"/>
          </a:bodyPr>
          <a:lstStyle/>
          <a:p>
            <a:r>
              <a:rPr lang="fr-FR" dirty="0"/>
              <a:t>L’étude des facteurs de la motricité de l’enfant et de l’adolescent au cours de l’exercice se heurte à des difficultés de trois ordres :</a:t>
            </a:r>
          </a:p>
          <a:p>
            <a:r>
              <a:rPr lang="fr-FR" dirty="0"/>
              <a:t>Ethique : Très peu de données recueillies expérimentalement chez les enfants surtout âgés de moins de 11 ans. </a:t>
            </a:r>
          </a:p>
          <a:p>
            <a:r>
              <a:rPr lang="fr-FR" dirty="0"/>
              <a:t>Méthodologique :1- Difficile de distinguer ce qui revient, d’une part à la croissance, au niveau habituel d’activité individuelle et d’autre part, à l’entraînement contrôlé.</a:t>
            </a:r>
          </a:p>
          <a:p>
            <a:r>
              <a:rPr lang="fr-FR" dirty="0"/>
              <a:t>Subjective : L’enfant, plus que l’adulte, éprouve des difficultés à bien respecter les consignes difficulté a atteindre à l’effort maximal voire </a:t>
            </a:r>
            <a:r>
              <a:rPr lang="fr-FR" dirty="0" err="1"/>
              <a:t>supramaximal</a:t>
            </a:r>
            <a:r>
              <a:rPr lang="fr-FR" dirty="0"/>
              <a:t> qui conduit à l’épuisement.</a:t>
            </a:r>
          </a:p>
          <a:p>
            <a:r>
              <a:rPr lang="fr-FR" dirty="0"/>
              <a:t>Les études sont très rare set ne sont qu’exceptionnellement comparatives à un groupe témoin. D’où les nombreuses spéculations concernant son entraînement au cours de sa formation de sportif en devenir…</a:t>
            </a:r>
          </a:p>
        </p:txBody>
      </p:sp>
      <p:sp>
        <p:nvSpPr>
          <p:cNvPr id="4" name="Espace réservé du pied de page 3">
            <a:extLst>
              <a:ext uri="{FF2B5EF4-FFF2-40B4-BE49-F238E27FC236}">
                <a16:creationId xmlns:a16="http://schemas.microsoft.com/office/drawing/2014/main" id="{858B0A4D-323A-CF89-C459-3DAFFE1429CA}"/>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8E72BBFC-02D3-B7F5-3B12-4658D1DFD2F5}"/>
              </a:ext>
            </a:extLst>
          </p:cNvPr>
          <p:cNvSpPr>
            <a:spLocks noGrp="1"/>
          </p:cNvSpPr>
          <p:nvPr>
            <p:ph type="sldNum" sz="quarter" idx="12"/>
          </p:nvPr>
        </p:nvSpPr>
        <p:spPr/>
        <p:txBody>
          <a:bodyPr/>
          <a:lstStyle/>
          <a:p>
            <a:fld id="{519954A3-9DFD-4C44-94BA-B95130A3BA1C}" type="slidenum">
              <a:rPr lang="en-US" smtClean="0"/>
              <a:pPr/>
              <a:t>4</a:t>
            </a:fld>
            <a:endParaRPr lang="en-US" dirty="0"/>
          </a:p>
        </p:txBody>
      </p:sp>
      <p:pic>
        <p:nvPicPr>
          <p:cNvPr id="6" name="Image 29">
            <a:extLst>
              <a:ext uri="{FF2B5EF4-FFF2-40B4-BE49-F238E27FC236}">
                <a16:creationId xmlns:a16="http://schemas.microsoft.com/office/drawing/2014/main" id="{17B8820A-347F-A981-B193-307FFBE32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67429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DF218F-7BFA-31AF-0D22-08B2CB28CF78}"/>
              </a:ext>
            </a:extLst>
          </p:cNvPr>
          <p:cNvSpPr>
            <a:spLocks noGrp="1"/>
          </p:cNvSpPr>
          <p:nvPr>
            <p:ph type="title"/>
          </p:nvPr>
        </p:nvSpPr>
        <p:spPr>
          <a:xfrm>
            <a:off x="677334" y="816638"/>
            <a:ext cx="8596668" cy="1320800"/>
          </a:xfrm>
        </p:spPr>
        <p:txBody>
          <a:bodyPr/>
          <a:lstStyle/>
          <a:p>
            <a:pPr algn="ctr"/>
            <a:r>
              <a:rPr lang="fr-FR" u="sng" dirty="0"/>
              <a:t> la pratique chez l’enfant  </a:t>
            </a:r>
          </a:p>
        </p:txBody>
      </p:sp>
      <p:sp>
        <p:nvSpPr>
          <p:cNvPr id="3" name="Espace réservé du contenu 2">
            <a:extLst>
              <a:ext uri="{FF2B5EF4-FFF2-40B4-BE49-F238E27FC236}">
                <a16:creationId xmlns:a16="http://schemas.microsoft.com/office/drawing/2014/main" id="{55F34519-3E46-5109-6F3F-E0A58977EEEB}"/>
              </a:ext>
            </a:extLst>
          </p:cNvPr>
          <p:cNvSpPr>
            <a:spLocks noGrp="1"/>
          </p:cNvSpPr>
          <p:nvPr>
            <p:ph idx="1"/>
          </p:nvPr>
        </p:nvSpPr>
        <p:spPr/>
        <p:txBody>
          <a:bodyPr/>
          <a:lstStyle/>
          <a:p>
            <a:r>
              <a:rPr lang="fr-FR" dirty="0"/>
              <a:t>Lorsqu’on propose un exercice à un enfant nous ne devons pas le considérer comme un adulte en miniature, l’enfant à ses propres spécificités physiologique, psychologique, morphologique qu’il faut tenir compte lorsqu’on propose une activité physique.</a:t>
            </a:r>
          </a:p>
          <a:p>
            <a:r>
              <a:rPr lang="fr-FR" dirty="0"/>
              <a:t>L’enfant est soumis à deux grand phénomène la </a:t>
            </a:r>
            <a:r>
              <a:rPr lang="fr-FR" b="1" dirty="0"/>
              <a:t>croissance</a:t>
            </a:r>
            <a:r>
              <a:rPr lang="fr-FR" dirty="0"/>
              <a:t> qui se traduit par une augmentation des dimensions corporelles (organes, tissus) aspect purement quantitatif.                                                                                               Alors que la </a:t>
            </a:r>
            <a:r>
              <a:rPr lang="fr-FR" b="1" dirty="0"/>
              <a:t>maturation</a:t>
            </a:r>
            <a:r>
              <a:rPr lang="fr-FR" dirty="0"/>
              <a:t> elle se traduit par une amélioration de la fonction de ses organes jusqu’au fonctionnement adulte. </a:t>
            </a:r>
          </a:p>
          <a:p>
            <a:r>
              <a:rPr lang="fr-FR" dirty="0"/>
              <a:t>C’est durant cette période que la croissance de l’enfant sera la plus élevé il y’a une transformation physiologique qu’il faudra prendre en compte lors de l’activité physique  </a:t>
            </a:r>
          </a:p>
        </p:txBody>
      </p:sp>
      <p:sp>
        <p:nvSpPr>
          <p:cNvPr id="4" name="Espace réservé du pied de page 3">
            <a:extLst>
              <a:ext uri="{FF2B5EF4-FFF2-40B4-BE49-F238E27FC236}">
                <a16:creationId xmlns:a16="http://schemas.microsoft.com/office/drawing/2014/main" id="{858B0A4D-323A-CF89-C459-3DAFFE1429CA}"/>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8E72BBFC-02D3-B7F5-3B12-4658D1DFD2F5}"/>
              </a:ext>
            </a:extLst>
          </p:cNvPr>
          <p:cNvSpPr>
            <a:spLocks noGrp="1"/>
          </p:cNvSpPr>
          <p:nvPr>
            <p:ph type="sldNum" sz="quarter" idx="12"/>
          </p:nvPr>
        </p:nvSpPr>
        <p:spPr/>
        <p:txBody>
          <a:bodyPr/>
          <a:lstStyle/>
          <a:p>
            <a:fld id="{519954A3-9DFD-4C44-94BA-B95130A3BA1C}" type="slidenum">
              <a:rPr lang="en-US" smtClean="0"/>
              <a:pPr/>
              <a:t>5</a:t>
            </a:fld>
            <a:endParaRPr lang="en-US" dirty="0"/>
          </a:p>
        </p:txBody>
      </p:sp>
      <p:pic>
        <p:nvPicPr>
          <p:cNvPr id="6" name="Image 29">
            <a:extLst>
              <a:ext uri="{FF2B5EF4-FFF2-40B4-BE49-F238E27FC236}">
                <a16:creationId xmlns:a16="http://schemas.microsoft.com/office/drawing/2014/main" id="{17B8820A-347F-A981-B193-307FFBE32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6709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E76CDB-B971-DD59-2826-5127CDF95B2A}"/>
              </a:ext>
            </a:extLst>
          </p:cNvPr>
          <p:cNvSpPr>
            <a:spLocks noGrp="1"/>
          </p:cNvSpPr>
          <p:nvPr>
            <p:ph type="title"/>
          </p:nvPr>
        </p:nvSpPr>
        <p:spPr/>
        <p:txBody>
          <a:bodyPr/>
          <a:lstStyle/>
          <a:p>
            <a:pPr algn="ctr"/>
            <a:r>
              <a:rPr lang="fr-FR" u="sng" dirty="0"/>
              <a:t>Les points faibles chez l’enfant </a:t>
            </a:r>
          </a:p>
        </p:txBody>
      </p:sp>
      <p:sp>
        <p:nvSpPr>
          <p:cNvPr id="4" name="Espace réservé du pied de page 3">
            <a:extLst>
              <a:ext uri="{FF2B5EF4-FFF2-40B4-BE49-F238E27FC236}">
                <a16:creationId xmlns:a16="http://schemas.microsoft.com/office/drawing/2014/main" id="{D1184746-5537-3A9F-6D00-FCD3918ECF3E}"/>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4B44B174-FD2F-9D7C-92C0-22753F692CBA}"/>
              </a:ext>
            </a:extLst>
          </p:cNvPr>
          <p:cNvSpPr>
            <a:spLocks noGrp="1"/>
          </p:cNvSpPr>
          <p:nvPr>
            <p:ph type="sldNum" sz="quarter" idx="12"/>
          </p:nvPr>
        </p:nvSpPr>
        <p:spPr/>
        <p:txBody>
          <a:bodyPr/>
          <a:lstStyle/>
          <a:p>
            <a:fld id="{519954A3-9DFD-4C44-94BA-B95130A3BA1C}" type="slidenum">
              <a:rPr lang="en-US" smtClean="0"/>
              <a:pPr/>
              <a:t>6</a:t>
            </a:fld>
            <a:endParaRPr lang="en-US" dirty="0"/>
          </a:p>
        </p:txBody>
      </p:sp>
      <p:sp>
        <p:nvSpPr>
          <p:cNvPr id="7" name="Espace réservé du contenu 2">
            <a:extLst>
              <a:ext uri="{FF2B5EF4-FFF2-40B4-BE49-F238E27FC236}">
                <a16:creationId xmlns:a16="http://schemas.microsoft.com/office/drawing/2014/main" id="{0C684E50-4C90-EAD5-E049-AD5AAF004D10}"/>
              </a:ext>
            </a:extLst>
          </p:cNvPr>
          <p:cNvSpPr txBox="1">
            <a:spLocks noGrp="1"/>
          </p:cNvSpPr>
          <p:nvPr>
            <p:ph idx="1"/>
          </p:nvPr>
        </p:nvSpPr>
        <p:spPr>
          <a:xfrm>
            <a:off x="677334" y="1673755"/>
            <a:ext cx="8596668" cy="388077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dirty="0"/>
              <a:t>En comparaison à l’adulte pour une vitesse donnée l’enfant aura plus de </a:t>
            </a:r>
            <a:r>
              <a:rPr lang="fr-FR" b="1" dirty="0"/>
              <a:t>difficulté à se déplacer,</a:t>
            </a:r>
            <a:r>
              <a:rPr lang="fr-FR" dirty="0"/>
              <a:t> due à une  </a:t>
            </a:r>
            <a:r>
              <a:rPr lang="fr-FR" b="1" dirty="0"/>
              <a:t>courte longueur segmentaire</a:t>
            </a:r>
            <a:r>
              <a:rPr lang="fr-FR" dirty="0"/>
              <a:t> l’enfant devra </a:t>
            </a:r>
            <a:r>
              <a:rPr lang="fr-FR" b="1" dirty="0"/>
              <a:t>effectué plus de mouvements </a:t>
            </a:r>
          </a:p>
          <a:p>
            <a:r>
              <a:rPr lang="fr-FR" b="1" dirty="0"/>
              <a:t>Coordination moins efficace</a:t>
            </a:r>
            <a:r>
              <a:rPr lang="fr-FR" dirty="0"/>
              <a:t>, donc se dépense plus pour la même vitesse qu’un adulte. </a:t>
            </a:r>
          </a:p>
          <a:p>
            <a:r>
              <a:rPr lang="fr-FR" b="1" dirty="0"/>
              <a:t>Moindre restitution énergie élastique q</a:t>
            </a:r>
            <a:r>
              <a:rPr lang="fr-FR" dirty="0"/>
              <a:t>ui s’emmagasine dans le système musculo tendineux au cours des cycle étirement/détente.                                                                          </a:t>
            </a:r>
            <a:r>
              <a:rPr lang="fr-FR" b="1" dirty="0"/>
              <a:t>capacité de rebond au moment de l’impulsion plus faible</a:t>
            </a:r>
            <a:r>
              <a:rPr lang="fr-FR" dirty="0"/>
              <a:t> chez l’enfant </a:t>
            </a:r>
          </a:p>
          <a:p>
            <a:r>
              <a:rPr lang="fr-FR" dirty="0"/>
              <a:t>L’enfant a une </a:t>
            </a:r>
            <a:r>
              <a:rPr lang="fr-FR" b="1" dirty="0"/>
              <a:t>capacité à thermoréguler sa température plus faible </a:t>
            </a:r>
            <a:r>
              <a:rPr lang="fr-FR" dirty="0"/>
              <a:t>que celle d’un adulte.                            plus de mal à réguler la température de son corps.                                                        Rapport surface cutané par apport au poids corporel plus élevé qu’un adulte donc l’enfant se réchauffe plus vite et souffre de manière plus importante de la chaleur. </a:t>
            </a:r>
          </a:p>
          <a:p>
            <a:r>
              <a:rPr lang="fr-FR" b="1" dirty="0"/>
              <a:t>Puissance musculaire beaucoup plus plus faible</a:t>
            </a:r>
            <a:r>
              <a:rPr lang="fr-FR" dirty="0"/>
              <a:t> que l’adulte car enfant recrute, </a:t>
            </a:r>
            <a:r>
              <a:rPr lang="fr-FR" b="1" dirty="0"/>
              <a:t>active moins unité motrice fibre musculaire</a:t>
            </a:r>
            <a:r>
              <a:rPr lang="fr-FR" dirty="0"/>
              <a:t>, déficit nerveux plus important qu’un adulte.</a:t>
            </a:r>
          </a:p>
        </p:txBody>
      </p:sp>
      <p:pic>
        <p:nvPicPr>
          <p:cNvPr id="3" name="Image 29">
            <a:extLst>
              <a:ext uri="{FF2B5EF4-FFF2-40B4-BE49-F238E27FC236}">
                <a16:creationId xmlns:a16="http://schemas.microsoft.com/office/drawing/2014/main" id="{0ABBF40D-D0EE-1AA8-ED26-7E0C6099A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187741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98A857-27E9-0B29-D717-506436B27351}"/>
              </a:ext>
            </a:extLst>
          </p:cNvPr>
          <p:cNvSpPr>
            <a:spLocks noGrp="1"/>
          </p:cNvSpPr>
          <p:nvPr>
            <p:ph type="title"/>
          </p:nvPr>
        </p:nvSpPr>
        <p:spPr>
          <a:xfrm>
            <a:off x="677334" y="107950"/>
            <a:ext cx="8596668" cy="1320800"/>
          </a:xfrm>
        </p:spPr>
        <p:txBody>
          <a:bodyPr/>
          <a:lstStyle/>
          <a:p>
            <a:pPr algn="ctr"/>
            <a:r>
              <a:rPr lang="fr-FR" u="sng" dirty="0"/>
              <a:t>Points forts chez l’enfant </a:t>
            </a:r>
            <a:endParaRPr lang="fr-FR" dirty="0"/>
          </a:p>
        </p:txBody>
      </p:sp>
      <p:sp>
        <p:nvSpPr>
          <p:cNvPr id="3" name="Espace réservé du contenu 2">
            <a:extLst>
              <a:ext uri="{FF2B5EF4-FFF2-40B4-BE49-F238E27FC236}">
                <a16:creationId xmlns:a16="http://schemas.microsoft.com/office/drawing/2014/main" id="{9814B47E-FDD1-FAB0-727E-174591A48062}"/>
              </a:ext>
            </a:extLst>
          </p:cNvPr>
          <p:cNvSpPr>
            <a:spLocks noGrp="1"/>
          </p:cNvSpPr>
          <p:nvPr>
            <p:ph idx="1"/>
          </p:nvPr>
        </p:nvSpPr>
        <p:spPr>
          <a:xfrm>
            <a:off x="507999" y="1068917"/>
            <a:ext cx="9493249" cy="4125779"/>
          </a:xfrm>
        </p:spPr>
        <p:txBody>
          <a:bodyPr>
            <a:noAutofit/>
          </a:bodyPr>
          <a:lstStyle/>
          <a:p>
            <a:r>
              <a:rPr lang="fr-FR" sz="1700" dirty="0"/>
              <a:t>Capacité de </a:t>
            </a:r>
            <a:r>
              <a:rPr lang="fr-FR" sz="1700" b="1" dirty="0"/>
              <a:t>récupération élevé, métabolisme aérobie performant.                             </a:t>
            </a:r>
            <a:r>
              <a:rPr lang="fr-FR" sz="1700" dirty="0"/>
              <a:t>L’enfant</a:t>
            </a:r>
            <a:r>
              <a:rPr lang="fr-FR" sz="1700" b="1" dirty="0"/>
              <a:t> </a:t>
            </a:r>
            <a:r>
              <a:rPr lang="fr-FR" sz="1700" dirty="0"/>
              <a:t>mobilisé plus la filière aérobie (présence oxygène) et moins voie énergétique d’origine anaérobie celle qui fonctionne en absence oxygène et crée déchet métabolique a l’origine fatigue musculaire</a:t>
            </a:r>
          </a:p>
          <a:p>
            <a:r>
              <a:rPr lang="fr-FR" sz="1700" dirty="0"/>
              <a:t>Effort intensif sprint avec courte pause récupération </a:t>
            </a:r>
            <a:r>
              <a:rPr lang="fr-FR" sz="1700" b="1" dirty="0"/>
              <a:t>capacité récupération supérieur adulte </a:t>
            </a:r>
          </a:p>
          <a:p>
            <a:r>
              <a:rPr lang="fr-FR" sz="1700" dirty="0"/>
              <a:t>Les enfants se </a:t>
            </a:r>
            <a:r>
              <a:rPr lang="fr-FR" sz="1700" b="1" dirty="0"/>
              <a:t>Déplacent rapidement </a:t>
            </a:r>
            <a:r>
              <a:rPr lang="fr-FR" sz="1700" dirty="0"/>
              <a:t>dû à leur petit membres, court et léger plus facile à mettre en mouvements.</a:t>
            </a:r>
          </a:p>
          <a:p>
            <a:endParaRPr lang="fr-FR" sz="1700" dirty="0"/>
          </a:p>
          <a:p>
            <a:pPr marL="0" indent="0">
              <a:buNone/>
            </a:pPr>
            <a:r>
              <a:rPr lang="fr-FR" sz="1700" b="1" dirty="0"/>
              <a:t>Les objectifs d’entraînement à privilégier serons donc ;</a:t>
            </a:r>
          </a:p>
          <a:p>
            <a:r>
              <a:rPr lang="fr-FR" sz="1700" dirty="0"/>
              <a:t> la coordination; établir les bases pour de futurs performances.</a:t>
            </a:r>
          </a:p>
          <a:p>
            <a:r>
              <a:rPr lang="fr-FR" sz="1700" dirty="0"/>
              <a:t>Vitesse; de réaction, coordination, déplacements. </a:t>
            </a:r>
          </a:p>
          <a:p>
            <a:r>
              <a:rPr lang="fr-FR" sz="1700" dirty="0"/>
              <a:t>Souplesse </a:t>
            </a:r>
          </a:p>
          <a:p>
            <a:r>
              <a:rPr lang="fr-FR" sz="1700" dirty="0"/>
              <a:t>Endurance ; sous forme intermittente </a:t>
            </a:r>
          </a:p>
        </p:txBody>
      </p:sp>
      <p:sp>
        <p:nvSpPr>
          <p:cNvPr id="4" name="Espace réservé du pied de page 3">
            <a:extLst>
              <a:ext uri="{FF2B5EF4-FFF2-40B4-BE49-F238E27FC236}">
                <a16:creationId xmlns:a16="http://schemas.microsoft.com/office/drawing/2014/main" id="{3ECD5A06-3982-E488-EC4C-75F9F1A8F928}"/>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02CAC1D4-24FA-4D97-E8F4-6F911DE3374B}"/>
              </a:ext>
            </a:extLst>
          </p:cNvPr>
          <p:cNvSpPr>
            <a:spLocks noGrp="1"/>
          </p:cNvSpPr>
          <p:nvPr>
            <p:ph type="sldNum" sz="quarter" idx="12"/>
          </p:nvPr>
        </p:nvSpPr>
        <p:spPr/>
        <p:txBody>
          <a:bodyPr/>
          <a:lstStyle/>
          <a:p>
            <a:fld id="{519954A3-9DFD-4C44-94BA-B95130A3BA1C}" type="slidenum">
              <a:rPr lang="en-US" smtClean="0"/>
              <a:pPr/>
              <a:t>7</a:t>
            </a:fld>
            <a:endParaRPr lang="en-US" dirty="0"/>
          </a:p>
        </p:txBody>
      </p:sp>
      <p:pic>
        <p:nvPicPr>
          <p:cNvPr id="6" name="Image 29">
            <a:extLst>
              <a:ext uri="{FF2B5EF4-FFF2-40B4-BE49-F238E27FC236}">
                <a16:creationId xmlns:a16="http://schemas.microsoft.com/office/drawing/2014/main" id="{F7369607-B512-CA74-779D-4EB8276DD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385410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98A857-27E9-0B29-D717-506436B27351}"/>
              </a:ext>
            </a:extLst>
          </p:cNvPr>
          <p:cNvSpPr>
            <a:spLocks noGrp="1"/>
          </p:cNvSpPr>
          <p:nvPr>
            <p:ph type="title"/>
          </p:nvPr>
        </p:nvSpPr>
        <p:spPr>
          <a:xfrm>
            <a:off x="677334" y="107950"/>
            <a:ext cx="8596668" cy="1320800"/>
          </a:xfrm>
        </p:spPr>
        <p:txBody>
          <a:bodyPr/>
          <a:lstStyle/>
          <a:p>
            <a:pPr algn="ctr"/>
            <a:r>
              <a:rPr lang="fr-FR" u="sng" dirty="0"/>
              <a:t>PHYSIOLOGIE CHEZ L’ENFANT </a:t>
            </a:r>
          </a:p>
        </p:txBody>
      </p:sp>
      <p:sp>
        <p:nvSpPr>
          <p:cNvPr id="3" name="Espace réservé du contenu 2">
            <a:extLst>
              <a:ext uri="{FF2B5EF4-FFF2-40B4-BE49-F238E27FC236}">
                <a16:creationId xmlns:a16="http://schemas.microsoft.com/office/drawing/2014/main" id="{9814B47E-FDD1-FAB0-727E-174591A48062}"/>
              </a:ext>
            </a:extLst>
          </p:cNvPr>
          <p:cNvSpPr>
            <a:spLocks noGrp="1"/>
          </p:cNvSpPr>
          <p:nvPr>
            <p:ph idx="1"/>
          </p:nvPr>
        </p:nvSpPr>
        <p:spPr>
          <a:xfrm>
            <a:off x="507999" y="1068917"/>
            <a:ext cx="9493249" cy="4125779"/>
          </a:xfrm>
        </p:spPr>
        <p:txBody>
          <a:bodyPr>
            <a:noAutofit/>
          </a:bodyPr>
          <a:lstStyle/>
          <a:p>
            <a:r>
              <a:rPr lang="fr-FR" sz="1700" dirty="0"/>
              <a:t>L ’enfant présente un volume d ’éjection systolique plus faible que celui de l ’adulte.</a:t>
            </a:r>
          </a:p>
          <a:p>
            <a:r>
              <a:rPr lang="fr-FR" sz="1700" dirty="0"/>
              <a:t>Mais une fréquence cardiaque plus élevée Malgré la compensation d ’une fréquence cardiaque plus élevée son débit cardiaque demeure inférieur à celui de l ’adulte.</a:t>
            </a:r>
          </a:p>
          <a:p>
            <a:r>
              <a:rPr lang="fr-FR" sz="1700" dirty="0"/>
              <a:t>Par contre son système d ’extraction de l ’oxygène est nettement plus performant, Et ce n’est pas le seul avantage que l’enfant présente au niveau de la capacité aérobie….</a:t>
            </a:r>
          </a:p>
          <a:p>
            <a:r>
              <a:rPr lang="fr-FR" sz="1700" dirty="0"/>
              <a:t>Pas de contre-indication à faire pratiquer des exercices brefs intenses et répétés chez les enfants </a:t>
            </a:r>
          </a:p>
          <a:p>
            <a:r>
              <a:rPr lang="fr-FR" sz="1700" dirty="0"/>
              <a:t>Durées de récupération plus courtes chez les enfants comparés aux adultes </a:t>
            </a:r>
          </a:p>
          <a:p>
            <a:r>
              <a:rPr lang="fr-FR" sz="1700" dirty="0"/>
              <a:t>L’enfant présente une meilleure aptitude aux exercices intermittents intenses et de courte durée </a:t>
            </a:r>
          </a:p>
          <a:p>
            <a:r>
              <a:rPr lang="fr-FR" sz="1700" dirty="0"/>
              <a:t>Cela permet d’envisager le développement précoce de la puissance aérobie maximale par ce type d’activité</a:t>
            </a:r>
          </a:p>
        </p:txBody>
      </p:sp>
      <p:sp>
        <p:nvSpPr>
          <p:cNvPr id="4" name="Espace réservé du pied de page 3">
            <a:extLst>
              <a:ext uri="{FF2B5EF4-FFF2-40B4-BE49-F238E27FC236}">
                <a16:creationId xmlns:a16="http://schemas.microsoft.com/office/drawing/2014/main" id="{3ECD5A06-3982-E488-EC4C-75F9F1A8F928}"/>
              </a:ext>
            </a:extLst>
          </p:cNvPr>
          <p:cNvSpPr>
            <a:spLocks noGrp="1"/>
          </p:cNvSpPr>
          <p:nvPr>
            <p:ph type="ftr" sz="quarter" idx="11"/>
          </p:nvPr>
        </p:nvSpPr>
        <p:spPr/>
        <p:txBody>
          <a:bodyPr/>
          <a:lstStyle/>
          <a:p>
            <a:r>
              <a:rPr lang="en-US"/>
              <a:t>Carolina PRESTIA </a:t>
            </a:r>
            <a:endParaRPr lang="en-US" dirty="0"/>
          </a:p>
        </p:txBody>
      </p:sp>
      <p:sp>
        <p:nvSpPr>
          <p:cNvPr id="5" name="Espace réservé du numéro de diapositive 4">
            <a:extLst>
              <a:ext uri="{FF2B5EF4-FFF2-40B4-BE49-F238E27FC236}">
                <a16:creationId xmlns:a16="http://schemas.microsoft.com/office/drawing/2014/main" id="{02CAC1D4-24FA-4D97-E8F4-6F911DE3374B}"/>
              </a:ext>
            </a:extLst>
          </p:cNvPr>
          <p:cNvSpPr>
            <a:spLocks noGrp="1"/>
          </p:cNvSpPr>
          <p:nvPr>
            <p:ph type="sldNum" sz="quarter" idx="12"/>
          </p:nvPr>
        </p:nvSpPr>
        <p:spPr/>
        <p:txBody>
          <a:bodyPr/>
          <a:lstStyle/>
          <a:p>
            <a:fld id="{519954A3-9DFD-4C44-94BA-B95130A3BA1C}" type="slidenum">
              <a:rPr lang="en-US" smtClean="0"/>
              <a:pPr/>
              <a:t>8</a:t>
            </a:fld>
            <a:endParaRPr lang="en-US" dirty="0"/>
          </a:p>
        </p:txBody>
      </p:sp>
      <p:pic>
        <p:nvPicPr>
          <p:cNvPr id="6" name="Image 29">
            <a:extLst>
              <a:ext uri="{FF2B5EF4-FFF2-40B4-BE49-F238E27FC236}">
                <a16:creationId xmlns:a16="http://schemas.microsoft.com/office/drawing/2014/main" id="{F7369607-B512-CA74-779D-4EB8276DD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spTree>
    <p:extLst>
      <p:ext uri="{BB962C8B-B14F-4D97-AF65-F5344CB8AC3E}">
        <p14:creationId xmlns:p14="http://schemas.microsoft.com/office/powerpoint/2010/main" val="320333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98A857-27E9-0B29-D717-506436B27351}"/>
              </a:ext>
            </a:extLst>
          </p:cNvPr>
          <p:cNvSpPr>
            <a:spLocks noGrp="1"/>
          </p:cNvSpPr>
          <p:nvPr>
            <p:ph type="title"/>
          </p:nvPr>
        </p:nvSpPr>
        <p:spPr>
          <a:xfrm>
            <a:off x="677334" y="107950"/>
            <a:ext cx="9076266" cy="1320800"/>
          </a:xfrm>
        </p:spPr>
        <p:txBody>
          <a:bodyPr/>
          <a:lstStyle/>
          <a:p>
            <a:pPr algn="ctr"/>
            <a:r>
              <a:rPr lang="fr-FR" u="sng" dirty="0"/>
              <a:t>Peut-on entrainer la force chez l’enfant ?  </a:t>
            </a:r>
          </a:p>
        </p:txBody>
      </p:sp>
      <p:sp>
        <p:nvSpPr>
          <p:cNvPr id="3" name="Espace réservé du contenu 2">
            <a:extLst>
              <a:ext uri="{FF2B5EF4-FFF2-40B4-BE49-F238E27FC236}">
                <a16:creationId xmlns:a16="http://schemas.microsoft.com/office/drawing/2014/main" id="{9814B47E-FDD1-FAB0-727E-174591A48062}"/>
              </a:ext>
            </a:extLst>
          </p:cNvPr>
          <p:cNvSpPr>
            <a:spLocks noGrp="1"/>
          </p:cNvSpPr>
          <p:nvPr>
            <p:ph idx="1"/>
          </p:nvPr>
        </p:nvSpPr>
        <p:spPr>
          <a:xfrm>
            <a:off x="501497" y="1198880"/>
            <a:ext cx="4659783" cy="4355649"/>
          </a:xfrm>
        </p:spPr>
        <p:txBody>
          <a:bodyPr>
            <a:noAutofit/>
          </a:bodyPr>
          <a:lstStyle/>
          <a:p>
            <a:r>
              <a:rPr lang="fr-FR" sz="1700" dirty="0"/>
              <a:t>éviter d’exercer de trop fortes tractions et pressions sur un os en pleine évolution au cours de la croissance</a:t>
            </a:r>
          </a:p>
          <a:p>
            <a:r>
              <a:rPr lang="fr-FR" sz="1700" dirty="0"/>
              <a:t> ce programme doit faire partie d ’un entraînement général</a:t>
            </a:r>
          </a:p>
          <a:p>
            <a:r>
              <a:rPr lang="fr-FR" sz="1700" dirty="0"/>
              <a:t>doit inclure surtout des exercices à base de contractions concentriques (les contractions excentriques doivent être évitées surtout chez les plus jeunes)</a:t>
            </a:r>
          </a:p>
          <a:p>
            <a:r>
              <a:rPr lang="fr-FR" sz="1700" dirty="0"/>
              <a:t>doit concerner un maximum de groupes musculaires,</a:t>
            </a:r>
          </a:p>
          <a:p>
            <a:r>
              <a:rPr lang="fr-FR" sz="1700" dirty="0"/>
              <a:t> la compétition en musculation (haltérophilie) doit être proscrite</a:t>
            </a:r>
          </a:p>
          <a:p>
            <a:r>
              <a:rPr lang="fr-FR" sz="1700" dirty="0"/>
              <a:t> ne jamais utiliser des charges maximales chez l’enfant </a:t>
            </a:r>
            <a:r>
              <a:rPr lang="fr-FR" sz="1700" dirty="0" err="1"/>
              <a:t>pré-pubère</a:t>
            </a:r>
            <a:r>
              <a:rPr lang="fr-FR" sz="1700" dirty="0"/>
              <a:t>.</a:t>
            </a:r>
          </a:p>
          <a:p>
            <a:endParaRPr lang="fr-FR" sz="1700" dirty="0"/>
          </a:p>
          <a:p>
            <a:endParaRPr lang="fr-FR" sz="1700" dirty="0"/>
          </a:p>
          <a:p>
            <a:endParaRPr lang="fr-FR" sz="1700" dirty="0"/>
          </a:p>
          <a:p>
            <a:endParaRPr lang="fr-FR" sz="1700" dirty="0"/>
          </a:p>
          <a:p>
            <a:endParaRPr lang="fr-FR" sz="1700" dirty="0"/>
          </a:p>
        </p:txBody>
      </p:sp>
      <p:sp>
        <p:nvSpPr>
          <p:cNvPr id="4" name="Espace réservé du pied de page 3">
            <a:extLst>
              <a:ext uri="{FF2B5EF4-FFF2-40B4-BE49-F238E27FC236}">
                <a16:creationId xmlns:a16="http://schemas.microsoft.com/office/drawing/2014/main" id="{3ECD5A06-3982-E488-EC4C-75F9F1A8F928}"/>
              </a:ext>
            </a:extLst>
          </p:cNvPr>
          <p:cNvSpPr>
            <a:spLocks noGrp="1"/>
          </p:cNvSpPr>
          <p:nvPr>
            <p:ph type="ftr" sz="quarter" idx="11"/>
          </p:nvPr>
        </p:nvSpPr>
        <p:spPr/>
        <p:txBody>
          <a:bodyPr/>
          <a:lstStyle/>
          <a:p>
            <a:r>
              <a:rPr lang="en-US" dirty="0"/>
              <a:t>Carolina PRESTIA </a:t>
            </a:r>
          </a:p>
        </p:txBody>
      </p:sp>
      <p:sp>
        <p:nvSpPr>
          <p:cNvPr id="5" name="Espace réservé du numéro de diapositive 4">
            <a:extLst>
              <a:ext uri="{FF2B5EF4-FFF2-40B4-BE49-F238E27FC236}">
                <a16:creationId xmlns:a16="http://schemas.microsoft.com/office/drawing/2014/main" id="{02CAC1D4-24FA-4D97-E8F4-6F911DE3374B}"/>
              </a:ext>
            </a:extLst>
          </p:cNvPr>
          <p:cNvSpPr>
            <a:spLocks noGrp="1"/>
          </p:cNvSpPr>
          <p:nvPr>
            <p:ph type="sldNum" sz="quarter" idx="12"/>
          </p:nvPr>
        </p:nvSpPr>
        <p:spPr/>
        <p:txBody>
          <a:bodyPr/>
          <a:lstStyle/>
          <a:p>
            <a:fld id="{519954A3-9DFD-4C44-94BA-B95130A3BA1C}" type="slidenum">
              <a:rPr lang="en-US" smtClean="0"/>
              <a:pPr/>
              <a:t>9</a:t>
            </a:fld>
            <a:endParaRPr lang="en-US" dirty="0"/>
          </a:p>
        </p:txBody>
      </p:sp>
      <p:pic>
        <p:nvPicPr>
          <p:cNvPr id="6" name="Image 29">
            <a:extLst>
              <a:ext uri="{FF2B5EF4-FFF2-40B4-BE49-F238E27FC236}">
                <a16:creationId xmlns:a16="http://schemas.microsoft.com/office/drawing/2014/main" id="{F7369607-B512-CA74-779D-4EB8276DD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0632" y="0"/>
            <a:ext cx="2051368" cy="843821"/>
          </a:xfrm>
          <a:prstGeom prst="rect">
            <a:avLst/>
          </a:prstGeom>
        </p:spPr>
      </p:pic>
      <p:pic>
        <p:nvPicPr>
          <p:cNvPr id="8" name="Image 7" descr="Une image contenant texte, chaussures, affiche, capture d’écran&#10;&#10;Description générée automatiquement">
            <a:extLst>
              <a:ext uri="{FF2B5EF4-FFF2-40B4-BE49-F238E27FC236}">
                <a16:creationId xmlns:a16="http://schemas.microsoft.com/office/drawing/2014/main" id="{CF4409C1-9956-69AE-0CCB-D3DAD97F7E97}"/>
              </a:ext>
            </a:extLst>
          </p:cNvPr>
          <p:cNvPicPr>
            <a:picLocks noChangeAspect="1"/>
          </p:cNvPicPr>
          <p:nvPr/>
        </p:nvPicPr>
        <p:blipFill>
          <a:blip r:embed="rId3"/>
          <a:stretch>
            <a:fillRect/>
          </a:stretch>
        </p:blipFill>
        <p:spPr>
          <a:xfrm>
            <a:off x="5882640" y="964381"/>
            <a:ext cx="5807863" cy="5734345"/>
          </a:xfrm>
          <a:prstGeom prst="rect">
            <a:avLst/>
          </a:prstGeom>
        </p:spPr>
      </p:pic>
    </p:spTree>
    <p:extLst>
      <p:ext uri="{BB962C8B-B14F-4D97-AF65-F5344CB8AC3E}">
        <p14:creationId xmlns:p14="http://schemas.microsoft.com/office/powerpoint/2010/main" val="304097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te">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611</TotalTime>
  <Words>3218</Words>
  <Application>Microsoft Office PowerPoint</Application>
  <PresentationFormat>Grand écran</PresentationFormat>
  <Paragraphs>253</Paragraphs>
  <Slides>33</Slides>
  <Notes>1</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33</vt:i4>
      </vt:variant>
    </vt:vector>
  </HeadingPairs>
  <TitlesOfParts>
    <vt:vector size="42" baseType="lpstr">
      <vt:lpstr>Arial</vt:lpstr>
      <vt:lpstr>Calibri</vt:lpstr>
      <vt:lpstr>Montserrat</vt:lpstr>
      <vt:lpstr>Open Sans</vt:lpstr>
      <vt:lpstr>Times New Roman</vt:lpstr>
      <vt:lpstr>Trebuchet MS</vt:lpstr>
      <vt:lpstr>Wingdings</vt:lpstr>
      <vt:lpstr>Wingdings 3</vt:lpstr>
      <vt:lpstr>Facette</vt:lpstr>
      <vt:lpstr>Les caractéristiques des publics </vt:lpstr>
      <vt:lpstr>Croissance, développement et maturation </vt:lpstr>
      <vt:lpstr>Les différents domaines de fonctionnement de la personne </vt:lpstr>
      <vt:lpstr> la pratique chez l’enfant  </vt:lpstr>
      <vt:lpstr> la pratique chez l’enfant  </vt:lpstr>
      <vt:lpstr>Les points faibles chez l’enfant </vt:lpstr>
      <vt:lpstr>Points forts chez l’enfant </vt:lpstr>
      <vt:lpstr>PHYSIOLOGIE CHEZ L’ENFANT </vt:lpstr>
      <vt:lpstr>Peut-on entrainer la force chez l’enfant ?  </vt:lpstr>
      <vt:lpstr>Les caractéristiques des publics  </vt:lpstr>
      <vt:lpstr>Présentation PowerPoint</vt:lpstr>
      <vt:lpstr>la pratique chez l’adolescents </vt:lpstr>
      <vt:lpstr>Présentation PowerPoint</vt:lpstr>
      <vt:lpstr>Présentation PowerPoint</vt:lpstr>
      <vt:lpstr>La pratique chez les séniors </vt:lpstr>
      <vt:lpstr>Présentation PowerPoint</vt:lpstr>
      <vt:lpstr>La réhabilitation cardiaque </vt:lpstr>
      <vt:lpstr>Présentation PowerPoint</vt:lpstr>
      <vt:lpstr>La pratique chez les féminines </vt:lpstr>
      <vt:lpstr>La motivation des publics </vt:lpstr>
      <vt:lpstr>Les personnes en situation de handicap  </vt:lpstr>
      <vt:lpstr>Sport et Autisme Les possibles difficultés rencontrées  </vt:lpstr>
      <vt:lpstr>Sport et Autisme Les avantages du sport   </vt:lpstr>
      <vt:lpstr>Sport et Autisme Quels sport ?   </vt:lpstr>
      <vt:lpstr>Présentation PowerPoint</vt:lpstr>
      <vt:lpstr>Présentation PowerPoint</vt:lpstr>
      <vt:lpstr>Le rôle de l’éducateur sportif </vt:lpstr>
      <vt:lpstr>Pour aller plus loin Qu’est ce que la sociologie ? </vt:lpstr>
      <vt:lpstr>Différence entre la pratique féminine et masculine </vt:lpstr>
      <vt:lpstr>Présentation PowerPoint</vt:lpstr>
      <vt:lpstr>Les stéréotypes de genre contribuent à maintenir des différences dans le choix des disciplines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Caractéristiques des publics</dc:title>
  <dc:creator>Jo Prestia</dc:creator>
  <cp:lastModifiedBy>Jo Prestia</cp:lastModifiedBy>
  <cp:revision>49</cp:revision>
  <dcterms:created xsi:type="dcterms:W3CDTF">2022-09-23T12:57:00Z</dcterms:created>
  <dcterms:modified xsi:type="dcterms:W3CDTF">2023-11-03T22:00:45Z</dcterms:modified>
</cp:coreProperties>
</file>