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8" r:id="rId27"/>
    <p:sldId id="282" r:id="rId28"/>
    <p:sldId id="283" r:id="rId29"/>
    <p:sldId id="287" r:id="rId30"/>
    <p:sldId id="284" r:id="rId31"/>
    <p:sldId id="285" r:id="rId32"/>
  </p:sldIdLst>
  <p:sldSz cx="18288000" cy="10287000"/>
  <p:notesSz cx="6858000" cy="9144000"/>
  <p:embeddedFontLst>
    <p:embeddedFont>
      <p:font typeface="Archivo Black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Lato" panose="020F0502020204030203" pitchFamily="34" charset="0"/>
      <p:regular r:id="rId39"/>
      <p:bold r:id="rId40"/>
      <p:italic r:id="rId41"/>
      <p:boldItalic r:id="rId42"/>
    </p:embeddedFont>
    <p:embeddedFont>
      <p:font typeface="Montserrat Classic" panose="020B0604020202020204" charset="0"/>
      <p:regular r:id="rId43"/>
    </p:embeddedFont>
    <p:embeddedFont>
      <p:font typeface="Montserrat Classic Bold" panose="020B0604020202020204" charset="0"/>
      <p:regular r:id="rId44"/>
    </p:embeddedFont>
    <p:embeddedFont>
      <p:font typeface="Montserrat Light" panose="00000400000000000000" pitchFamily="2" charset="0"/>
      <p:regular r:id="rId45"/>
      <p:italic r:id="rId46"/>
    </p:embeddedFont>
    <p:embeddedFont>
      <p:font typeface="Montserrat Light Bold" panose="020B0604020202020204" charset="0"/>
      <p:regular r:id="rId47"/>
    </p:embeddedFont>
    <p:embeddedFont>
      <p:font typeface="Montserrat Light Bold Italics" panose="020B0604020202020204" charset="0"/>
      <p:regular r:id="rId48"/>
    </p:embeddedFont>
    <p:embeddedFont>
      <p:font typeface="Open Sans Bold" panose="020B0806030504020204" charset="0"/>
      <p:regular r:id="rId49"/>
    </p:embeddedFont>
    <p:embeddedFont>
      <p:font typeface="Open Sauce" panose="020B0604020202020204" charset="0"/>
      <p:regular r:id="rId50"/>
    </p:embeddedFont>
    <p:embeddedFont>
      <p:font typeface="Open Sauce Bold" panose="020B0604020202020204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AF42E5-7523-4CE9-9466-707373CE39D6}" v="103" dt="2023-10-22T20:02:34.6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 Prestia" userId="725aace31fa660f5" providerId="LiveId" clId="{73AF42E5-7523-4CE9-9466-707373CE39D6}"/>
    <pc:docChg chg="undo custSel addSld delSld modSld">
      <pc:chgData name="Jo Prestia" userId="725aace31fa660f5" providerId="LiveId" clId="{73AF42E5-7523-4CE9-9466-707373CE39D6}" dt="2023-10-22T20:02:34.629" v="242" actId="20577"/>
      <pc:docMkLst>
        <pc:docMk/>
      </pc:docMkLst>
      <pc:sldChg chg="modSp">
        <pc:chgData name="Jo Prestia" userId="725aace31fa660f5" providerId="LiveId" clId="{73AF42E5-7523-4CE9-9466-707373CE39D6}" dt="2023-10-20T08:56:00.321" v="0" actId="20577"/>
        <pc:sldMkLst>
          <pc:docMk/>
          <pc:sldMk cId="0" sldId="256"/>
        </pc:sldMkLst>
        <pc:spChg chg="mod">
          <ac:chgData name="Jo Prestia" userId="725aace31fa660f5" providerId="LiveId" clId="{73AF42E5-7523-4CE9-9466-707373CE39D6}" dt="2023-10-20T08:56:00.321" v="0" actId="20577"/>
          <ac:spMkLst>
            <pc:docMk/>
            <pc:sldMk cId="0" sldId="256"/>
            <ac:spMk id="10" creationId="{00000000-0000-0000-0000-000000000000}"/>
          </ac:spMkLst>
        </pc:spChg>
      </pc:sldChg>
      <pc:sldChg chg="delSp modSp mod">
        <pc:chgData name="Jo Prestia" userId="725aace31fa660f5" providerId="LiveId" clId="{73AF42E5-7523-4CE9-9466-707373CE39D6}" dt="2023-10-20T12:12:27.324" v="28" actId="113"/>
        <pc:sldMkLst>
          <pc:docMk/>
          <pc:sldMk cId="0" sldId="257"/>
        </pc:sldMkLst>
        <pc:spChg chg="del">
          <ac:chgData name="Jo Prestia" userId="725aace31fa660f5" providerId="LiveId" clId="{73AF42E5-7523-4CE9-9466-707373CE39D6}" dt="2023-10-20T12:09:17.474" v="2" actId="478"/>
          <ac:spMkLst>
            <pc:docMk/>
            <pc:sldMk cId="0" sldId="257"/>
            <ac:spMk id="2" creationId="{00000000-0000-0000-0000-000000000000}"/>
          </ac:spMkLst>
        </pc:spChg>
        <pc:spChg chg="del mod">
          <ac:chgData name="Jo Prestia" userId="725aace31fa660f5" providerId="LiveId" clId="{73AF42E5-7523-4CE9-9466-707373CE39D6}" dt="2023-10-20T12:09:24.235" v="4" actId="478"/>
          <ac:spMkLst>
            <pc:docMk/>
            <pc:sldMk cId="0" sldId="257"/>
            <ac:spMk id="3" creationId="{00000000-0000-0000-0000-000000000000}"/>
          </ac:spMkLst>
        </pc:spChg>
        <pc:spChg chg="mod">
          <ac:chgData name="Jo Prestia" userId="725aace31fa660f5" providerId="LiveId" clId="{73AF42E5-7523-4CE9-9466-707373CE39D6}" dt="2023-10-20T12:12:25.107" v="27" actId="113"/>
          <ac:spMkLst>
            <pc:docMk/>
            <pc:sldMk cId="0" sldId="257"/>
            <ac:spMk id="16" creationId="{00000000-0000-0000-0000-000000000000}"/>
          </ac:spMkLst>
        </pc:spChg>
        <pc:spChg chg="mod">
          <ac:chgData name="Jo Prestia" userId="725aace31fa660f5" providerId="LiveId" clId="{73AF42E5-7523-4CE9-9466-707373CE39D6}" dt="2023-10-20T12:09:03.202" v="1" actId="113"/>
          <ac:spMkLst>
            <pc:docMk/>
            <pc:sldMk cId="0" sldId="257"/>
            <ac:spMk id="17" creationId="{00000000-0000-0000-0000-000000000000}"/>
          </ac:spMkLst>
        </pc:spChg>
        <pc:spChg chg="mod">
          <ac:chgData name="Jo Prestia" userId="725aace31fa660f5" providerId="LiveId" clId="{73AF42E5-7523-4CE9-9466-707373CE39D6}" dt="2023-10-20T12:12:27.324" v="28" actId="113"/>
          <ac:spMkLst>
            <pc:docMk/>
            <pc:sldMk cId="0" sldId="257"/>
            <ac:spMk id="19" creationId="{00000000-0000-0000-0000-000000000000}"/>
          </ac:spMkLst>
        </pc:spChg>
      </pc:sldChg>
      <pc:sldChg chg="delSp modSp mod">
        <pc:chgData name="Jo Prestia" userId="725aace31fa660f5" providerId="LiveId" clId="{73AF42E5-7523-4CE9-9466-707373CE39D6}" dt="2023-10-20T12:12:48.068" v="35" actId="113"/>
        <pc:sldMkLst>
          <pc:docMk/>
          <pc:sldMk cId="0" sldId="258"/>
        </pc:sldMkLst>
        <pc:spChg chg="del">
          <ac:chgData name="Jo Prestia" userId="725aace31fa660f5" providerId="LiveId" clId="{73AF42E5-7523-4CE9-9466-707373CE39D6}" dt="2023-10-20T12:12:13.555" v="26" actId="478"/>
          <ac:spMkLst>
            <pc:docMk/>
            <pc:sldMk cId="0" sldId="258"/>
            <ac:spMk id="2" creationId="{00000000-0000-0000-0000-000000000000}"/>
          </ac:spMkLst>
        </pc:spChg>
        <pc:spChg chg="mod">
          <ac:chgData name="Jo Prestia" userId="725aace31fa660f5" providerId="LiveId" clId="{73AF42E5-7523-4CE9-9466-707373CE39D6}" dt="2023-10-20T12:12:31.953" v="29" actId="113"/>
          <ac:spMkLst>
            <pc:docMk/>
            <pc:sldMk cId="0" sldId="258"/>
            <ac:spMk id="13" creationId="{00000000-0000-0000-0000-000000000000}"/>
          </ac:spMkLst>
        </pc:spChg>
        <pc:spChg chg="mod">
          <ac:chgData name="Jo Prestia" userId="725aace31fa660f5" providerId="LiveId" clId="{73AF42E5-7523-4CE9-9466-707373CE39D6}" dt="2023-10-20T12:12:43.632" v="34" actId="113"/>
          <ac:spMkLst>
            <pc:docMk/>
            <pc:sldMk cId="0" sldId="258"/>
            <ac:spMk id="18" creationId="{00000000-0000-0000-0000-000000000000}"/>
          </ac:spMkLst>
        </pc:spChg>
        <pc:spChg chg="mod">
          <ac:chgData name="Jo Prestia" userId="725aace31fa660f5" providerId="LiveId" clId="{73AF42E5-7523-4CE9-9466-707373CE39D6}" dt="2023-10-20T12:12:43.632" v="34" actId="113"/>
          <ac:spMkLst>
            <pc:docMk/>
            <pc:sldMk cId="0" sldId="258"/>
            <ac:spMk id="19" creationId="{00000000-0000-0000-0000-000000000000}"/>
          </ac:spMkLst>
        </pc:spChg>
        <pc:spChg chg="mod">
          <ac:chgData name="Jo Prestia" userId="725aace31fa660f5" providerId="LiveId" clId="{73AF42E5-7523-4CE9-9466-707373CE39D6}" dt="2023-10-20T12:12:48.068" v="35" actId="113"/>
          <ac:spMkLst>
            <pc:docMk/>
            <pc:sldMk cId="0" sldId="258"/>
            <ac:spMk id="20" creationId="{00000000-0000-0000-0000-000000000000}"/>
          </ac:spMkLst>
        </pc:spChg>
      </pc:sldChg>
      <pc:sldChg chg="delSp modSp mod">
        <pc:chgData name="Jo Prestia" userId="725aace31fa660f5" providerId="LiveId" clId="{73AF42E5-7523-4CE9-9466-707373CE39D6}" dt="2023-10-20T12:13:13.313" v="40" actId="113"/>
        <pc:sldMkLst>
          <pc:docMk/>
          <pc:sldMk cId="0" sldId="259"/>
        </pc:sldMkLst>
        <pc:spChg chg="del">
          <ac:chgData name="Jo Prestia" userId="725aace31fa660f5" providerId="LiveId" clId="{73AF42E5-7523-4CE9-9466-707373CE39D6}" dt="2023-10-20T12:09:44.610" v="5" actId="478"/>
          <ac:spMkLst>
            <pc:docMk/>
            <pc:sldMk cId="0" sldId="259"/>
            <ac:spMk id="3" creationId="{00000000-0000-0000-0000-000000000000}"/>
          </ac:spMkLst>
        </pc:spChg>
        <pc:spChg chg="mod">
          <ac:chgData name="Jo Prestia" userId="725aace31fa660f5" providerId="LiveId" clId="{73AF42E5-7523-4CE9-9466-707373CE39D6}" dt="2023-10-20T12:13:00.526" v="37" actId="113"/>
          <ac:spMkLst>
            <pc:docMk/>
            <pc:sldMk cId="0" sldId="259"/>
            <ac:spMk id="38" creationId="{00000000-0000-0000-0000-000000000000}"/>
          </ac:spMkLst>
        </pc:spChg>
        <pc:spChg chg="mod">
          <ac:chgData name="Jo Prestia" userId="725aace31fa660f5" providerId="LiveId" clId="{73AF42E5-7523-4CE9-9466-707373CE39D6}" dt="2023-10-20T12:13:06.115" v="38" actId="113"/>
          <ac:spMkLst>
            <pc:docMk/>
            <pc:sldMk cId="0" sldId="259"/>
            <ac:spMk id="40" creationId="{00000000-0000-0000-0000-000000000000}"/>
          </ac:spMkLst>
        </pc:spChg>
        <pc:spChg chg="mod">
          <ac:chgData name="Jo Prestia" userId="725aace31fa660f5" providerId="LiveId" clId="{73AF42E5-7523-4CE9-9466-707373CE39D6}" dt="2023-10-20T12:13:09.791" v="39" actId="113"/>
          <ac:spMkLst>
            <pc:docMk/>
            <pc:sldMk cId="0" sldId="259"/>
            <ac:spMk id="41" creationId="{00000000-0000-0000-0000-000000000000}"/>
          </ac:spMkLst>
        </pc:spChg>
        <pc:spChg chg="mod">
          <ac:chgData name="Jo Prestia" userId="725aace31fa660f5" providerId="LiveId" clId="{73AF42E5-7523-4CE9-9466-707373CE39D6}" dt="2023-10-20T12:13:13.313" v="40" actId="113"/>
          <ac:spMkLst>
            <pc:docMk/>
            <pc:sldMk cId="0" sldId="259"/>
            <ac:spMk id="45" creationId="{00000000-0000-0000-0000-000000000000}"/>
          </ac:spMkLst>
        </pc:spChg>
      </pc:sldChg>
      <pc:sldChg chg="delSp modSp mod">
        <pc:chgData name="Jo Prestia" userId="725aace31fa660f5" providerId="LiveId" clId="{73AF42E5-7523-4CE9-9466-707373CE39D6}" dt="2023-10-20T12:13:26.193" v="42" actId="113"/>
        <pc:sldMkLst>
          <pc:docMk/>
          <pc:sldMk cId="0" sldId="260"/>
        </pc:sldMkLst>
        <pc:spChg chg="del">
          <ac:chgData name="Jo Prestia" userId="725aace31fa660f5" providerId="LiveId" clId="{73AF42E5-7523-4CE9-9466-707373CE39D6}" dt="2023-10-20T12:09:50.333" v="6" actId="478"/>
          <ac:spMkLst>
            <pc:docMk/>
            <pc:sldMk cId="0" sldId="260"/>
            <ac:spMk id="2" creationId="{00000000-0000-0000-0000-000000000000}"/>
          </ac:spMkLst>
        </pc:spChg>
        <pc:spChg chg="mod">
          <ac:chgData name="Jo Prestia" userId="725aace31fa660f5" providerId="LiveId" clId="{73AF42E5-7523-4CE9-9466-707373CE39D6}" dt="2023-10-20T12:13:22.368" v="41" actId="113"/>
          <ac:spMkLst>
            <pc:docMk/>
            <pc:sldMk cId="0" sldId="260"/>
            <ac:spMk id="18" creationId="{00000000-0000-0000-0000-000000000000}"/>
          </ac:spMkLst>
        </pc:spChg>
        <pc:spChg chg="mod">
          <ac:chgData name="Jo Prestia" userId="725aace31fa660f5" providerId="LiveId" clId="{73AF42E5-7523-4CE9-9466-707373CE39D6}" dt="2023-10-20T12:13:26.193" v="42" actId="113"/>
          <ac:spMkLst>
            <pc:docMk/>
            <pc:sldMk cId="0" sldId="260"/>
            <ac:spMk id="19" creationId="{00000000-0000-0000-0000-000000000000}"/>
          </ac:spMkLst>
        </pc:spChg>
      </pc:sldChg>
      <pc:sldChg chg="delSp mod">
        <pc:chgData name="Jo Prestia" userId="725aace31fa660f5" providerId="LiveId" clId="{73AF42E5-7523-4CE9-9466-707373CE39D6}" dt="2023-10-20T12:09:54.079" v="7" actId="478"/>
        <pc:sldMkLst>
          <pc:docMk/>
          <pc:sldMk cId="0" sldId="261"/>
        </pc:sldMkLst>
        <pc:spChg chg="del">
          <ac:chgData name="Jo Prestia" userId="725aace31fa660f5" providerId="LiveId" clId="{73AF42E5-7523-4CE9-9466-707373CE39D6}" dt="2023-10-20T12:09:54.079" v="7" actId="478"/>
          <ac:spMkLst>
            <pc:docMk/>
            <pc:sldMk cId="0" sldId="261"/>
            <ac:spMk id="2" creationId="{00000000-0000-0000-0000-000000000000}"/>
          </ac:spMkLst>
        </pc:spChg>
      </pc:sldChg>
      <pc:sldChg chg="delSp mod">
        <pc:chgData name="Jo Prestia" userId="725aace31fa660f5" providerId="LiveId" clId="{73AF42E5-7523-4CE9-9466-707373CE39D6}" dt="2023-10-20T12:09:57.481" v="8" actId="478"/>
        <pc:sldMkLst>
          <pc:docMk/>
          <pc:sldMk cId="0" sldId="262"/>
        </pc:sldMkLst>
        <pc:spChg chg="del">
          <ac:chgData name="Jo Prestia" userId="725aace31fa660f5" providerId="LiveId" clId="{73AF42E5-7523-4CE9-9466-707373CE39D6}" dt="2023-10-20T12:09:57.481" v="8" actId="478"/>
          <ac:spMkLst>
            <pc:docMk/>
            <pc:sldMk cId="0" sldId="262"/>
            <ac:spMk id="2" creationId="{00000000-0000-0000-0000-000000000000}"/>
          </ac:spMkLst>
        </pc:spChg>
      </pc:sldChg>
      <pc:sldChg chg="delSp mod">
        <pc:chgData name="Jo Prestia" userId="725aace31fa660f5" providerId="LiveId" clId="{73AF42E5-7523-4CE9-9466-707373CE39D6}" dt="2023-10-20T12:10:05.993" v="9" actId="478"/>
        <pc:sldMkLst>
          <pc:docMk/>
          <pc:sldMk cId="0" sldId="263"/>
        </pc:sldMkLst>
        <pc:spChg chg="del">
          <ac:chgData name="Jo Prestia" userId="725aace31fa660f5" providerId="LiveId" clId="{73AF42E5-7523-4CE9-9466-707373CE39D6}" dt="2023-10-20T12:10:05.993" v="9" actId="478"/>
          <ac:spMkLst>
            <pc:docMk/>
            <pc:sldMk cId="0" sldId="263"/>
            <ac:spMk id="2" creationId="{00000000-0000-0000-0000-000000000000}"/>
          </ac:spMkLst>
        </pc:spChg>
      </pc:sldChg>
      <pc:sldChg chg="addSp delSp mod addAnim delAnim">
        <pc:chgData name="Jo Prestia" userId="725aace31fa660f5" providerId="LiveId" clId="{73AF42E5-7523-4CE9-9466-707373CE39D6}" dt="2023-10-20T12:10:17.629" v="12" actId="478"/>
        <pc:sldMkLst>
          <pc:docMk/>
          <pc:sldMk cId="0" sldId="264"/>
        </pc:sldMkLst>
        <pc:spChg chg="del">
          <ac:chgData name="Jo Prestia" userId="725aace31fa660f5" providerId="LiveId" clId="{73AF42E5-7523-4CE9-9466-707373CE39D6}" dt="2023-10-20T12:10:17.629" v="12" actId="478"/>
          <ac:spMkLst>
            <pc:docMk/>
            <pc:sldMk cId="0" sldId="264"/>
            <ac:spMk id="2" creationId="{00000000-0000-0000-0000-000000000000}"/>
          </ac:spMkLst>
        </pc:spChg>
        <pc:grpChg chg="add del">
          <ac:chgData name="Jo Prestia" userId="725aace31fa660f5" providerId="LiveId" clId="{73AF42E5-7523-4CE9-9466-707373CE39D6}" dt="2023-10-20T12:10:13.144" v="11" actId="478"/>
          <ac:grpSpMkLst>
            <pc:docMk/>
            <pc:sldMk cId="0" sldId="264"/>
            <ac:grpSpMk id="3" creationId="{00000000-0000-0000-0000-000000000000}"/>
          </ac:grpSpMkLst>
        </pc:grpChg>
      </pc:sldChg>
      <pc:sldChg chg="delSp mod">
        <pc:chgData name="Jo Prestia" userId="725aace31fa660f5" providerId="LiveId" clId="{73AF42E5-7523-4CE9-9466-707373CE39D6}" dt="2023-10-20T12:10:24.611" v="13" actId="478"/>
        <pc:sldMkLst>
          <pc:docMk/>
          <pc:sldMk cId="0" sldId="265"/>
        </pc:sldMkLst>
        <pc:spChg chg="del">
          <ac:chgData name="Jo Prestia" userId="725aace31fa660f5" providerId="LiveId" clId="{73AF42E5-7523-4CE9-9466-707373CE39D6}" dt="2023-10-20T12:10:24.611" v="13" actId="478"/>
          <ac:spMkLst>
            <pc:docMk/>
            <pc:sldMk cId="0" sldId="265"/>
            <ac:spMk id="2" creationId="{00000000-0000-0000-0000-000000000000}"/>
          </ac:spMkLst>
        </pc:spChg>
      </pc:sldChg>
      <pc:sldChg chg="delSp mod">
        <pc:chgData name="Jo Prestia" userId="725aace31fa660f5" providerId="LiveId" clId="{73AF42E5-7523-4CE9-9466-707373CE39D6}" dt="2023-10-20T12:10:29.489" v="14" actId="478"/>
        <pc:sldMkLst>
          <pc:docMk/>
          <pc:sldMk cId="0" sldId="266"/>
        </pc:sldMkLst>
        <pc:spChg chg="del">
          <ac:chgData name="Jo Prestia" userId="725aace31fa660f5" providerId="LiveId" clId="{73AF42E5-7523-4CE9-9466-707373CE39D6}" dt="2023-10-20T12:10:29.489" v="14" actId="478"/>
          <ac:spMkLst>
            <pc:docMk/>
            <pc:sldMk cId="0" sldId="266"/>
            <ac:spMk id="2" creationId="{00000000-0000-0000-0000-000000000000}"/>
          </ac:spMkLst>
        </pc:spChg>
      </pc:sldChg>
      <pc:sldChg chg="delSp mod">
        <pc:chgData name="Jo Prestia" userId="725aace31fa660f5" providerId="LiveId" clId="{73AF42E5-7523-4CE9-9466-707373CE39D6}" dt="2023-10-20T12:10:35.300" v="15" actId="478"/>
        <pc:sldMkLst>
          <pc:docMk/>
          <pc:sldMk cId="0" sldId="267"/>
        </pc:sldMkLst>
        <pc:spChg chg="del">
          <ac:chgData name="Jo Prestia" userId="725aace31fa660f5" providerId="LiveId" clId="{73AF42E5-7523-4CE9-9466-707373CE39D6}" dt="2023-10-20T12:10:35.300" v="15" actId="478"/>
          <ac:spMkLst>
            <pc:docMk/>
            <pc:sldMk cId="0" sldId="267"/>
            <ac:spMk id="2" creationId="{00000000-0000-0000-0000-000000000000}"/>
          </ac:spMkLst>
        </pc:spChg>
      </pc:sldChg>
      <pc:sldChg chg="delSp mod">
        <pc:chgData name="Jo Prestia" userId="725aace31fa660f5" providerId="LiveId" clId="{73AF42E5-7523-4CE9-9466-707373CE39D6}" dt="2023-10-20T12:10:41.575" v="16" actId="478"/>
        <pc:sldMkLst>
          <pc:docMk/>
          <pc:sldMk cId="0" sldId="268"/>
        </pc:sldMkLst>
        <pc:spChg chg="del">
          <ac:chgData name="Jo Prestia" userId="725aace31fa660f5" providerId="LiveId" clId="{73AF42E5-7523-4CE9-9466-707373CE39D6}" dt="2023-10-20T12:10:41.575" v="16" actId="478"/>
          <ac:spMkLst>
            <pc:docMk/>
            <pc:sldMk cId="0" sldId="268"/>
            <ac:spMk id="2" creationId="{00000000-0000-0000-0000-000000000000}"/>
          </ac:spMkLst>
        </pc:spChg>
      </pc:sldChg>
      <pc:sldChg chg="delSp mod">
        <pc:chgData name="Jo Prestia" userId="725aace31fa660f5" providerId="LiveId" clId="{73AF42E5-7523-4CE9-9466-707373CE39D6}" dt="2023-10-20T12:10:46.249" v="17" actId="478"/>
        <pc:sldMkLst>
          <pc:docMk/>
          <pc:sldMk cId="0" sldId="269"/>
        </pc:sldMkLst>
        <pc:spChg chg="del">
          <ac:chgData name="Jo Prestia" userId="725aace31fa660f5" providerId="LiveId" clId="{73AF42E5-7523-4CE9-9466-707373CE39D6}" dt="2023-10-20T12:10:46.249" v="17" actId="478"/>
          <ac:spMkLst>
            <pc:docMk/>
            <pc:sldMk cId="0" sldId="269"/>
            <ac:spMk id="2" creationId="{00000000-0000-0000-0000-000000000000}"/>
          </ac:spMkLst>
        </pc:spChg>
      </pc:sldChg>
      <pc:sldChg chg="delSp mod">
        <pc:chgData name="Jo Prestia" userId="725aace31fa660f5" providerId="LiveId" clId="{73AF42E5-7523-4CE9-9466-707373CE39D6}" dt="2023-10-20T12:10:50.188" v="18" actId="478"/>
        <pc:sldMkLst>
          <pc:docMk/>
          <pc:sldMk cId="0" sldId="271"/>
        </pc:sldMkLst>
        <pc:spChg chg="del">
          <ac:chgData name="Jo Prestia" userId="725aace31fa660f5" providerId="LiveId" clId="{73AF42E5-7523-4CE9-9466-707373CE39D6}" dt="2023-10-20T12:10:50.188" v="18" actId="478"/>
          <ac:spMkLst>
            <pc:docMk/>
            <pc:sldMk cId="0" sldId="271"/>
            <ac:spMk id="2" creationId="{00000000-0000-0000-0000-000000000000}"/>
          </ac:spMkLst>
        </pc:spChg>
      </pc:sldChg>
      <pc:sldChg chg="delSp mod">
        <pc:chgData name="Jo Prestia" userId="725aace31fa660f5" providerId="LiveId" clId="{73AF42E5-7523-4CE9-9466-707373CE39D6}" dt="2023-10-20T12:10:55.361" v="19" actId="478"/>
        <pc:sldMkLst>
          <pc:docMk/>
          <pc:sldMk cId="0" sldId="272"/>
        </pc:sldMkLst>
        <pc:spChg chg="del">
          <ac:chgData name="Jo Prestia" userId="725aace31fa660f5" providerId="LiveId" clId="{73AF42E5-7523-4CE9-9466-707373CE39D6}" dt="2023-10-20T12:10:55.361" v="19" actId="478"/>
          <ac:spMkLst>
            <pc:docMk/>
            <pc:sldMk cId="0" sldId="272"/>
            <ac:spMk id="2" creationId="{00000000-0000-0000-0000-000000000000}"/>
          </ac:spMkLst>
        </pc:spChg>
      </pc:sldChg>
      <pc:sldChg chg="delSp mod">
        <pc:chgData name="Jo Prestia" userId="725aace31fa660f5" providerId="LiveId" clId="{73AF42E5-7523-4CE9-9466-707373CE39D6}" dt="2023-10-20T12:10:59.544" v="20" actId="478"/>
        <pc:sldMkLst>
          <pc:docMk/>
          <pc:sldMk cId="0" sldId="273"/>
        </pc:sldMkLst>
        <pc:spChg chg="del">
          <ac:chgData name="Jo Prestia" userId="725aace31fa660f5" providerId="LiveId" clId="{73AF42E5-7523-4CE9-9466-707373CE39D6}" dt="2023-10-20T12:10:59.544" v="20" actId="478"/>
          <ac:spMkLst>
            <pc:docMk/>
            <pc:sldMk cId="0" sldId="273"/>
            <ac:spMk id="2" creationId="{00000000-0000-0000-0000-000000000000}"/>
          </ac:spMkLst>
        </pc:spChg>
      </pc:sldChg>
      <pc:sldChg chg="addSp delSp modSp mod modAnim">
        <pc:chgData name="Jo Prestia" userId="725aace31fa660f5" providerId="LiveId" clId="{73AF42E5-7523-4CE9-9466-707373CE39D6}" dt="2023-10-22T20:01:49.751" v="223" actId="20577"/>
        <pc:sldMkLst>
          <pc:docMk/>
          <pc:sldMk cId="0" sldId="277"/>
        </pc:sldMkLst>
        <pc:spChg chg="del">
          <ac:chgData name="Jo Prestia" userId="725aace31fa660f5" providerId="LiveId" clId="{73AF42E5-7523-4CE9-9466-707373CE39D6}" dt="2023-10-20T12:11:06.247" v="21" actId="478"/>
          <ac:spMkLst>
            <pc:docMk/>
            <pc:sldMk cId="0" sldId="277"/>
            <ac:spMk id="2" creationId="{00000000-0000-0000-0000-000000000000}"/>
          </ac:spMkLst>
        </pc:spChg>
        <pc:spChg chg="mod">
          <ac:chgData name="Jo Prestia" userId="725aace31fa660f5" providerId="LiveId" clId="{73AF42E5-7523-4CE9-9466-707373CE39D6}" dt="2023-10-20T19:27:13.113" v="120" actId="1076"/>
          <ac:spMkLst>
            <pc:docMk/>
            <pc:sldMk cId="0" sldId="277"/>
            <ac:spMk id="12" creationId="{00000000-0000-0000-0000-000000000000}"/>
          </ac:spMkLst>
        </pc:spChg>
        <pc:spChg chg="add mod">
          <ac:chgData name="Jo Prestia" userId="725aace31fa660f5" providerId="LiveId" clId="{73AF42E5-7523-4CE9-9466-707373CE39D6}" dt="2023-10-22T20:01:49.751" v="223" actId="20577"/>
          <ac:spMkLst>
            <pc:docMk/>
            <pc:sldMk cId="0" sldId="277"/>
            <ac:spMk id="14" creationId="{D278A558-5877-5BC5-EBDB-2FC0AC1D0291}"/>
          </ac:spMkLst>
        </pc:spChg>
        <pc:grpChg chg="mod">
          <ac:chgData name="Jo Prestia" userId="725aace31fa660f5" providerId="LiveId" clId="{73AF42E5-7523-4CE9-9466-707373CE39D6}" dt="2023-10-22T19:59:45.145" v="127" actId="1076"/>
          <ac:grpSpMkLst>
            <pc:docMk/>
            <pc:sldMk cId="0" sldId="277"/>
            <ac:grpSpMk id="9" creationId="{00000000-0000-0000-0000-000000000000}"/>
          </ac:grpSpMkLst>
        </pc:grpChg>
      </pc:sldChg>
      <pc:sldChg chg="delSp mod">
        <pc:chgData name="Jo Prestia" userId="725aace31fa660f5" providerId="LiveId" clId="{73AF42E5-7523-4CE9-9466-707373CE39D6}" dt="2023-10-20T12:11:09.601" v="22" actId="478"/>
        <pc:sldMkLst>
          <pc:docMk/>
          <pc:sldMk cId="0" sldId="278"/>
        </pc:sldMkLst>
        <pc:spChg chg="del">
          <ac:chgData name="Jo Prestia" userId="725aace31fa660f5" providerId="LiveId" clId="{73AF42E5-7523-4CE9-9466-707373CE39D6}" dt="2023-10-20T12:11:09.601" v="22" actId="478"/>
          <ac:spMkLst>
            <pc:docMk/>
            <pc:sldMk cId="0" sldId="278"/>
            <ac:spMk id="2" creationId="{00000000-0000-0000-0000-000000000000}"/>
          </ac:spMkLst>
        </pc:spChg>
      </pc:sldChg>
      <pc:sldChg chg="delSp modSp mod">
        <pc:chgData name="Jo Prestia" userId="725aace31fa660f5" providerId="LiveId" clId="{73AF42E5-7523-4CE9-9466-707373CE39D6}" dt="2023-10-22T20:02:34.629" v="242" actId="20577"/>
        <pc:sldMkLst>
          <pc:docMk/>
          <pc:sldMk cId="0" sldId="279"/>
        </pc:sldMkLst>
        <pc:spChg chg="del">
          <ac:chgData name="Jo Prestia" userId="725aace31fa660f5" providerId="LiveId" clId="{73AF42E5-7523-4CE9-9466-707373CE39D6}" dt="2023-10-20T12:11:12.419" v="23" actId="478"/>
          <ac:spMkLst>
            <pc:docMk/>
            <pc:sldMk cId="0" sldId="279"/>
            <ac:spMk id="2" creationId="{00000000-0000-0000-0000-000000000000}"/>
          </ac:spMkLst>
        </pc:spChg>
        <pc:spChg chg="mod">
          <ac:chgData name="Jo Prestia" userId="725aace31fa660f5" providerId="LiveId" clId="{73AF42E5-7523-4CE9-9466-707373CE39D6}" dt="2023-10-22T20:02:34.629" v="242" actId="20577"/>
          <ac:spMkLst>
            <pc:docMk/>
            <pc:sldMk cId="0" sldId="279"/>
            <ac:spMk id="12" creationId="{00000000-0000-0000-0000-000000000000}"/>
          </ac:spMkLst>
        </pc:spChg>
      </pc:sldChg>
      <pc:sldChg chg="delSp mod">
        <pc:chgData name="Jo Prestia" userId="725aace31fa660f5" providerId="LiveId" clId="{73AF42E5-7523-4CE9-9466-707373CE39D6}" dt="2023-10-20T12:11:16.132" v="24" actId="478"/>
        <pc:sldMkLst>
          <pc:docMk/>
          <pc:sldMk cId="0" sldId="280"/>
        </pc:sldMkLst>
        <pc:spChg chg="del">
          <ac:chgData name="Jo Prestia" userId="725aace31fa660f5" providerId="LiveId" clId="{73AF42E5-7523-4CE9-9466-707373CE39D6}" dt="2023-10-20T12:11:16.132" v="24" actId="478"/>
          <ac:spMkLst>
            <pc:docMk/>
            <pc:sldMk cId="0" sldId="280"/>
            <ac:spMk id="2" creationId="{00000000-0000-0000-0000-000000000000}"/>
          </ac:spMkLst>
        </pc:spChg>
      </pc:sldChg>
      <pc:sldChg chg="delSp modSp del mod">
        <pc:chgData name="Jo Prestia" userId="725aace31fa660f5" providerId="LiveId" clId="{73AF42E5-7523-4CE9-9466-707373CE39D6}" dt="2023-10-20T19:17:28.885" v="55" actId="47"/>
        <pc:sldMkLst>
          <pc:docMk/>
          <pc:sldMk cId="0" sldId="281"/>
        </pc:sldMkLst>
        <pc:spChg chg="del">
          <ac:chgData name="Jo Prestia" userId="725aace31fa660f5" providerId="LiveId" clId="{73AF42E5-7523-4CE9-9466-707373CE39D6}" dt="2023-10-20T12:11:23.973" v="25" actId="478"/>
          <ac:spMkLst>
            <pc:docMk/>
            <pc:sldMk cId="0" sldId="281"/>
            <ac:spMk id="2" creationId="{00000000-0000-0000-0000-000000000000}"/>
          </ac:spMkLst>
        </pc:spChg>
        <pc:grpChg chg="mod">
          <ac:chgData name="Jo Prestia" userId="725aace31fa660f5" providerId="LiveId" clId="{73AF42E5-7523-4CE9-9466-707373CE39D6}" dt="2023-10-20T19:16:44.059" v="46" actId="1076"/>
          <ac:grpSpMkLst>
            <pc:docMk/>
            <pc:sldMk cId="0" sldId="281"/>
            <ac:grpSpMk id="3" creationId="{00000000-0000-0000-0000-000000000000}"/>
          </ac:grpSpMkLst>
        </pc:grpChg>
        <pc:grpChg chg="mod">
          <ac:chgData name="Jo Prestia" userId="725aace31fa660f5" providerId="LiveId" clId="{73AF42E5-7523-4CE9-9466-707373CE39D6}" dt="2023-10-20T19:17:15.416" v="52" actId="1076"/>
          <ac:grpSpMkLst>
            <pc:docMk/>
            <pc:sldMk cId="0" sldId="281"/>
            <ac:grpSpMk id="6" creationId="{00000000-0000-0000-0000-000000000000}"/>
          </ac:grpSpMkLst>
        </pc:grpChg>
        <pc:grpChg chg="mod">
          <ac:chgData name="Jo Prestia" userId="725aace31fa660f5" providerId="LiveId" clId="{73AF42E5-7523-4CE9-9466-707373CE39D6}" dt="2023-10-20T19:17:14.330" v="51" actId="1076"/>
          <ac:grpSpMkLst>
            <pc:docMk/>
            <pc:sldMk cId="0" sldId="281"/>
            <ac:grpSpMk id="9" creationId="{00000000-0000-0000-0000-000000000000}"/>
          </ac:grpSpMkLst>
        </pc:grpChg>
      </pc:sldChg>
      <pc:sldChg chg="addSp delSp modSp new mod modAnim">
        <pc:chgData name="Jo Prestia" userId="725aace31fa660f5" providerId="LiveId" clId="{73AF42E5-7523-4CE9-9466-707373CE39D6}" dt="2023-10-20T19:17:27.090" v="54" actId="1076"/>
        <pc:sldMkLst>
          <pc:docMk/>
          <pc:sldMk cId="1762170671" sldId="288"/>
        </pc:sldMkLst>
        <pc:spChg chg="mod">
          <ac:chgData name="Jo Prestia" userId="725aace31fa660f5" providerId="LiveId" clId="{73AF42E5-7523-4CE9-9466-707373CE39D6}" dt="2023-10-20T19:16:50.063" v="47"/>
          <ac:spMkLst>
            <pc:docMk/>
            <pc:sldMk cId="1762170671" sldId="288"/>
            <ac:spMk id="3" creationId="{F99A4DB4-4D2A-7D43-5E0E-D2B7CD4F5C3D}"/>
          </ac:spMkLst>
        </pc:spChg>
        <pc:spChg chg="mod">
          <ac:chgData name="Jo Prestia" userId="725aace31fa660f5" providerId="LiveId" clId="{73AF42E5-7523-4CE9-9466-707373CE39D6}" dt="2023-10-20T19:16:50.063" v="47"/>
          <ac:spMkLst>
            <pc:docMk/>
            <pc:sldMk cId="1762170671" sldId="288"/>
            <ac:spMk id="4" creationId="{E2421346-B5FC-A788-DA0C-3B6388D50EEC}"/>
          </ac:spMkLst>
        </pc:spChg>
        <pc:spChg chg="mod">
          <ac:chgData name="Jo Prestia" userId="725aace31fa660f5" providerId="LiveId" clId="{73AF42E5-7523-4CE9-9466-707373CE39D6}" dt="2023-10-20T19:17:00.032" v="49"/>
          <ac:spMkLst>
            <pc:docMk/>
            <pc:sldMk cId="1762170671" sldId="288"/>
            <ac:spMk id="6" creationId="{54E428E9-6A94-F1DE-64F3-E7899890570A}"/>
          </ac:spMkLst>
        </pc:spChg>
        <pc:spChg chg="mod">
          <ac:chgData name="Jo Prestia" userId="725aace31fa660f5" providerId="LiveId" clId="{73AF42E5-7523-4CE9-9466-707373CE39D6}" dt="2023-10-20T19:17:00.032" v="49"/>
          <ac:spMkLst>
            <pc:docMk/>
            <pc:sldMk cId="1762170671" sldId="288"/>
            <ac:spMk id="7" creationId="{AB7DAC39-45C0-F620-8EBA-F3FE34E5BBE3}"/>
          </ac:spMkLst>
        </pc:spChg>
        <pc:spChg chg="add mod">
          <ac:chgData name="Jo Prestia" userId="725aace31fa660f5" providerId="LiveId" clId="{73AF42E5-7523-4CE9-9466-707373CE39D6}" dt="2023-10-20T19:17:11.110" v="50"/>
          <ac:spMkLst>
            <pc:docMk/>
            <pc:sldMk cId="1762170671" sldId="288"/>
            <ac:spMk id="8" creationId="{B005BB22-3DA7-BA83-032B-2093A414D5C0}"/>
          </ac:spMkLst>
        </pc:spChg>
        <pc:spChg chg="mod">
          <ac:chgData name="Jo Prestia" userId="725aace31fa660f5" providerId="LiveId" clId="{73AF42E5-7523-4CE9-9466-707373CE39D6}" dt="2023-10-20T19:17:22.348" v="53"/>
          <ac:spMkLst>
            <pc:docMk/>
            <pc:sldMk cId="1762170671" sldId="288"/>
            <ac:spMk id="10" creationId="{B1AB17F9-0778-E0A3-7F6A-E280A2DCFC04}"/>
          </ac:spMkLst>
        </pc:spChg>
        <pc:spChg chg="mod">
          <ac:chgData name="Jo Prestia" userId="725aace31fa660f5" providerId="LiveId" clId="{73AF42E5-7523-4CE9-9466-707373CE39D6}" dt="2023-10-20T19:17:22.348" v="53"/>
          <ac:spMkLst>
            <pc:docMk/>
            <pc:sldMk cId="1762170671" sldId="288"/>
            <ac:spMk id="11" creationId="{5AACE42D-EEDB-B747-6B2B-A92FC617A8CE}"/>
          </ac:spMkLst>
        </pc:spChg>
        <pc:grpChg chg="add del mod">
          <ac:chgData name="Jo Prestia" userId="725aace31fa660f5" providerId="LiveId" clId="{73AF42E5-7523-4CE9-9466-707373CE39D6}" dt="2023-10-20T19:16:51.624" v="48" actId="478"/>
          <ac:grpSpMkLst>
            <pc:docMk/>
            <pc:sldMk cId="1762170671" sldId="288"/>
            <ac:grpSpMk id="2" creationId="{176DF0D7-B048-71C8-14E3-D7E4149035E1}"/>
          </ac:grpSpMkLst>
        </pc:grpChg>
        <pc:grpChg chg="add mod">
          <ac:chgData name="Jo Prestia" userId="725aace31fa660f5" providerId="LiveId" clId="{73AF42E5-7523-4CE9-9466-707373CE39D6}" dt="2023-10-20T19:17:00.032" v="49"/>
          <ac:grpSpMkLst>
            <pc:docMk/>
            <pc:sldMk cId="1762170671" sldId="288"/>
            <ac:grpSpMk id="5" creationId="{B09EE7C8-7F04-5692-C490-E2111C7DE545}"/>
          </ac:grpSpMkLst>
        </pc:grpChg>
        <pc:grpChg chg="add mod">
          <ac:chgData name="Jo Prestia" userId="725aace31fa660f5" providerId="LiveId" clId="{73AF42E5-7523-4CE9-9466-707373CE39D6}" dt="2023-10-20T19:17:27.090" v="54" actId="1076"/>
          <ac:grpSpMkLst>
            <pc:docMk/>
            <pc:sldMk cId="1762170671" sldId="288"/>
            <ac:grpSpMk id="9" creationId="{30FC7444-3034-FD99-7023-6D854D33821B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61804-198A-4D16-BA55-8D3C7EFA7973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FF507-1E37-4151-9528-7783BA3B20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957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FF507-1E37-4151-9528-7783BA3B203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74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pa-physique.net/recuperation-active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521330">
            <a:off x="4299720" y="1461095"/>
            <a:ext cx="14167639" cy="7119239"/>
          </a:xfrm>
          <a:custGeom>
            <a:avLst/>
            <a:gdLst/>
            <a:ahLst/>
            <a:cxnLst/>
            <a:rect l="l" t="t" r="r" b="b"/>
            <a:pathLst>
              <a:path w="14167639" h="7119239">
                <a:moveTo>
                  <a:pt x="0" y="0"/>
                </a:moveTo>
                <a:lnTo>
                  <a:pt x="14167640" y="0"/>
                </a:lnTo>
                <a:lnTo>
                  <a:pt x="14167640" y="7119239"/>
                </a:lnTo>
                <a:lnTo>
                  <a:pt x="0" y="7119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923329" y="0"/>
            <a:ext cx="8698393" cy="10400373"/>
            <a:chOff x="0" y="0"/>
            <a:chExt cx="8603361" cy="10286746"/>
          </a:xfrm>
        </p:grpSpPr>
        <p:sp>
          <p:nvSpPr>
            <p:cNvPr id="4" name="Freeform 4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3"/>
              <a:stretch>
                <a:fillRect l="-2783" r="-278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21108" y="2953114"/>
            <a:ext cx="9904959" cy="3588846"/>
            <a:chOff x="0" y="0"/>
            <a:chExt cx="2608713" cy="9452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08713" cy="945211"/>
            </a:xfrm>
            <a:custGeom>
              <a:avLst/>
              <a:gdLst/>
              <a:ahLst/>
              <a:cxnLst/>
              <a:rect l="l" t="t" r="r" b="b"/>
              <a:pathLst>
                <a:path w="2608713" h="945211">
                  <a:moveTo>
                    <a:pt x="0" y="0"/>
                  </a:moveTo>
                  <a:lnTo>
                    <a:pt x="2608713" y="0"/>
                  </a:lnTo>
                  <a:lnTo>
                    <a:pt x="2608713" y="945211"/>
                  </a:lnTo>
                  <a:lnTo>
                    <a:pt x="0" y="94521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608713" cy="96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191521" y="6937923"/>
            <a:ext cx="9904959" cy="680751"/>
          </a:xfrm>
          <a:custGeom>
            <a:avLst/>
            <a:gdLst/>
            <a:ahLst/>
            <a:cxnLst/>
            <a:rect l="l" t="t" r="r" b="b"/>
            <a:pathLst>
              <a:path w="9904959" h="680751">
                <a:moveTo>
                  <a:pt x="0" y="0"/>
                </a:moveTo>
                <a:lnTo>
                  <a:pt x="9904958" y="0"/>
                </a:lnTo>
                <a:lnTo>
                  <a:pt x="9904958" y="680752"/>
                </a:lnTo>
                <a:lnTo>
                  <a:pt x="0" y="680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736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11121652" cy="11121652"/>
          </a:xfrm>
          <a:custGeom>
            <a:avLst/>
            <a:gdLst/>
            <a:ahLst/>
            <a:cxnLst/>
            <a:rect l="l" t="t" r="r" b="b"/>
            <a:pathLst>
              <a:path w="11121652" h="11121652">
                <a:moveTo>
                  <a:pt x="0" y="0"/>
                </a:moveTo>
                <a:lnTo>
                  <a:pt x="11121652" y="0"/>
                </a:lnTo>
                <a:lnTo>
                  <a:pt x="11121652" y="11121652"/>
                </a:lnTo>
                <a:lnTo>
                  <a:pt x="0" y="111216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2820709" y="4134509"/>
            <a:ext cx="9405358" cy="613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</a:pPr>
            <a:r>
              <a:rPr lang="en-US" sz="3600" u="sng" spc="50" dirty="0">
                <a:solidFill>
                  <a:srgbClr val="040506"/>
                </a:solidFill>
                <a:latin typeface="Archivo Black"/>
              </a:rPr>
              <a:t>PLANIFICATION SPORTIVE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20709" y="4774814"/>
            <a:ext cx="9497482" cy="444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2653" u="sng" spc="140" dirty="0">
                <a:solidFill>
                  <a:srgbClr val="231F20"/>
                </a:solidFill>
                <a:latin typeface="Montserrat Classic Bold"/>
              </a:rPr>
              <a:t>CONCEPTION D’UN CYCLE D’ENTRAINEMENT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1846" y="62959"/>
            <a:ext cx="16704308" cy="10161083"/>
            <a:chOff x="0" y="0"/>
            <a:chExt cx="4399489" cy="2676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9488" cy="2676170"/>
            </a:xfrm>
            <a:custGeom>
              <a:avLst/>
              <a:gdLst/>
              <a:ahLst/>
              <a:cxnLst/>
              <a:rect l="l" t="t" r="r" b="b"/>
              <a:pathLst>
                <a:path w="4399488" h="2676170">
                  <a:moveTo>
                    <a:pt x="11587" y="0"/>
                  </a:moveTo>
                  <a:lnTo>
                    <a:pt x="4387902" y="0"/>
                  </a:lnTo>
                  <a:cubicBezTo>
                    <a:pt x="4394301" y="0"/>
                    <a:pt x="4399488" y="5188"/>
                    <a:pt x="4399488" y="11587"/>
                  </a:cubicBezTo>
                  <a:lnTo>
                    <a:pt x="4399488" y="2664583"/>
                  </a:lnTo>
                  <a:cubicBezTo>
                    <a:pt x="4399488" y="2667656"/>
                    <a:pt x="4398268" y="2670603"/>
                    <a:pt x="4396095" y="2672776"/>
                  </a:cubicBezTo>
                  <a:cubicBezTo>
                    <a:pt x="4393922" y="2674949"/>
                    <a:pt x="4390975" y="2676170"/>
                    <a:pt x="4387902" y="2676170"/>
                  </a:cubicBezTo>
                  <a:lnTo>
                    <a:pt x="11587" y="2676170"/>
                  </a:lnTo>
                  <a:cubicBezTo>
                    <a:pt x="5188" y="2676170"/>
                    <a:pt x="0" y="2670983"/>
                    <a:pt x="0" y="2664583"/>
                  </a:cubicBezTo>
                  <a:lnTo>
                    <a:pt x="0" y="11587"/>
                  </a:lnTo>
                  <a:cubicBezTo>
                    <a:pt x="0" y="8514"/>
                    <a:pt x="1221" y="5567"/>
                    <a:pt x="3394" y="3394"/>
                  </a:cubicBezTo>
                  <a:cubicBezTo>
                    <a:pt x="5567" y="1221"/>
                    <a:pt x="8514" y="0"/>
                    <a:pt x="11587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399489" cy="2695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35365" y="2153288"/>
            <a:ext cx="3953779" cy="730105"/>
            <a:chOff x="0" y="0"/>
            <a:chExt cx="1041324" cy="1922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41324" cy="192291"/>
            </a:xfrm>
            <a:custGeom>
              <a:avLst/>
              <a:gdLst/>
              <a:ahLst/>
              <a:cxnLst/>
              <a:rect l="l" t="t" r="r" b="b"/>
              <a:pathLst>
                <a:path w="1041324" h="192291">
                  <a:moveTo>
                    <a:pt x="0" y="0"/>
                  </a:moveTo>
                  <a:lnTo>
                    <a:pt x="1041324" y="0"/>
                  </a:lnTo>
                  <a:lnTo>
                    <a:pt x="1041324" y="192291"/>
                  </a:lnTo>
                  <a:lnTo>
                    <a:pt x="0" y="192291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41324" cy="230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9"/>
                </a:lnSpc>
              </a:pPr>
              <a:r>
                <a:rPr lang="en-US" sz="3399">
                  <a:solidFill>
                    <a:srgbClr val="000000"/>
                  </a:solidFill>
                  <a:latin typeface="Montserrat Classic"/>
                </a:rPr>
                <a:t>Intensité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261222" y="1399540"/>
            <a:ext cx="14102063" cy="6734172"/>
            <a:chOff x="-4460" y="-28575"/>
            <a:chExt cx="3714123" cy="1773609"/>
          </a:xfrm>
        </p:grpSpPr>
        <p:sp>
          <p:nvSpPr>
            <p:cNvPr id="10" name="Freeform 10"/>
            <p:cNvSpPr/>
            <p:nvPr/>
          </p:nvSpPr>
          <p:spPr>
            <a:xfrm>
              <a:off x="-4460" y="169943"/>
              <a:ext cx="3709663" cy="1575091"/>
            </a:xfrm>
            <a:custGeom>
              <a:avLst/>
              <a:gdLst/>
              <a:ahLst/>
              <a:cxnLst/>
              <a:rect l="l" t="t" r="r" b="b"/>
              <a:pathLst>
                <a:path w="3709663" h="1575091">
                  <a:moveTo>
                    <a:pt x="10993" y="0"/>
                  </a:moveTo>
                  <a:lnTo>
                    <a:pt x="3698670" y="0"/>
                  </a:lnTo>
                  <a:cubicBezTo>
                    <a:pt x="3704742" y="0"/>
                    <a:pt x="3709663" y="4922"/>
                    <a:pt x="3709663" y="10993"/>
                  </a:cubicBezTo>
                  <a:lnTo>
                    <a:pt x="3709663" y="1564098"/>
                  </a:lnTo>
                  <a:cubicBezTo>
                    <a:pt x="3709663" y="1570169"/>
                    <a:pt x="3704742" y="1575091"/>
                    <a:pt x="3698670" y="1575091"/>
                  </a:cubicBezTo>
                  <a:lnTo>
                    <a:pt x="10993" y="1575091"/>
                  </a:lnTo>
                  <a:cubicBezTo>
                    <a:pt x="4922" y="1575091"/>
                    <a:pt x="0" y="1570169"/>
                    <a:pt x="0" y="1564098"/>
                  </a:cubicBezTo>
                  <a:lnTo>
                    <a:pt x="0" y="10993"/>
                  </a:lnTo>
                  <a:cubicBezTo>
                    <a:pt x="0" y="4922"/>
                    <a:pt x="4922" y="0"/>
                    <a:pt x="1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709663" cy="1603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50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582680" y="2954528"/>
            <a:ext cx="13459150" cy="434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7"/>
              </a:lnSpc>
            </a:pPr>
            <a:endParaRPr dirty="0"/>
          </a:p>
          <a:p>
            <a:pPr algn="just">
              <a:lnSpc>
                <a:spcPts val="2897"/>
              </a:lnSpc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« Seuls les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exercices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qui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sollicitent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fortement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les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réserves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énergétiques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et qui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entraînent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une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fatigue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aiguë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permettent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une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amélioration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du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potentiel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initial par des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phénomènes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 «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surcompensation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»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Matveiv</a:t>
            </a:r>
            <a:endParaRPr lang="en-US" sz="2099" spc="20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2897"/>
              </a:lnSpc>
            </a:pPr>
            <a:endParaRPr lang="en-US" sz="2099" spc="20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2897"/>
              </a:lnSpc>
            </a:pP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L’objectif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principal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d’augmenter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son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niveau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physique au fur et à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mesure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des séances et des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semaines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d’entrainement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.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C’est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une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notion à conserver de manière 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hebdomadaire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voire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mensuelle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et non pas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entrainement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par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entrainement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!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Voici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un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schéma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qui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explique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la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surcompensation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:</a:t>
            </a:r>
          </a:p>
          <a:p>
            <a:pPr algn="just">
              <a:lnSpc>
                <a:spcPts val="2897"/>
              </a:lnSpc>
            </a:pPr>
            <a:endParaRPr lang="en-US" sz="2099" spc="20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2897"/>
              </a:lnSpc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La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clé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du succès pour le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principe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surcompensation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099" spc="205" dirty="0" err="1">
                <a:solidFill>
                  <a:srgbClr val="FF3131"/>
                </a:solidFill>
                <a:latin typeface="Montserrat Light Semi-Bold"/>
              </a:rPr>
              <a:t>gérer</a:t>
            </a:r>
            <a:r>
              <a:rPr lang="en-US" sz="2099" spc="205" dirty="0">
                <a:solidFill>
                  <a:srgbClr val="FF3131"/>
                </a:solidFill>
                <a:latin typeface="Montserrat Light Semi-Bold"/>
              </a:rPr>
              <a:t> les séances </a:t>
            </a:r>
            <a:r>
              <a:rPr lang="en-US" sz="2099" spc="205" dirty="0" err="1">
                <a:solidFill>
                  <a:srgbClr val="FF3131"/>
                </a:solidFill>
                <a:latin typeface="Montserrat Light Semi-Bold"/>
              </a:rPr>
              <a:t>d’entrainement</a:t>
            </a:r>
            <a:r>
              <a:rPr lang="en-US" sz="2099" spc="205" dirty="0">
                <a:solidFill>
                  <a:srgbClr val="FF3131"/>
                </a:solidFill>
                <a:latin typeface="Montserrat Light Semi-Bold"/>
              </a:rPr>
              <a:t> </a:t>
            </a:r>
            <a:r>
              <a:rPr lang="en-US" sz="2099" spc="205" dirty="0" err="1">
                <a:solidFill>
                  <a:srgbClr val="FF3131"/>
                </a:solidFill>
                <a:latin typeface="Montserrat Light Semi-Bold"/>
              </a:rPr>
              <a:t>en</a:t>
            </a:r>
            <a:r>
              <a:rPr lang="en-US" sz="2099" spc="205" dirty="0">
                <a:solidFill>
                  <a:srgbClr val="FF3131"/>
                </a:solidFill>
                <a:latin typeface="Montserrat Light Semi-Bold"/>
              </a:rPr>
              <a:t> </a:t>
            </a:r>
            <a:r>
              <a:rPr lang="en-US" sz="2099" spc="205" dirty="0" err="1">
                <a:solidFill>
                  <a:srgbClr val="FF3131"/>
                </a:solidFill>
                <a:latin typeface="Montserrat Light Semi-Bold"/>
              </a:rPr>
              <a:t>fréquence</a:t>
            </a:r>
            <a:r>
              <a:rPr lang="en-US" sz="2099" spc="205" dirty="0">
                <a:solidFill>
                  <a:srgbClr val="FF3131"/>
                </a:solidFill>
                <a:latin typeface="Montserrat Light Semi-Bold"/>
              </a:rPr>
              <a:t>, </a:t>
            </a:r>
            <a:r>
              <a:rPr lang="en-US" sz="2099" spc="205" dirty="0" err="1">
                <a:solidFill>
                  <a:srgbClr val="FF3131"/>
                </a:solidFill>
                <a:latin typeface="Montserrat Light Semi-Bold"/>
              </a:rPr>
              <a:t>en</a:t>
            </a:r>
            <a:r>
              <a:rPr lang="en-US" sz="2099" spc="205" dirty="0">
                <a:solidFill>
                  <a:srgbClr val="FF3131"/>
                </a:solidFill>
                <a:latin typeface="Montserrat Light Semi-Bold"/>
              </a:rPr>
              <a:t> </a:t>
            </a:r>
            <a:r>
              <a:rPr lang="en-US" sz="2099" spc="205" dirty="0" err="1">
                <a:solidFill>
                  <a:srgbClr val="FF3131"/>
                </a:solidFill>
                <a:latin typeface="Montserrat Light Semi-Bold"/>
              </a:rPr>
              <a:t>intensité</a:t>
            </a:r>
            <a:r>
              <a:rPr lang="en-US" sz="2099" spc="205" dirty="0">
                <a:solidFill>
                  <a:srgbClr val="FF3131"/>
                </a:solidFill>
                <a:latin typeface="Montserrat Light Semi-Bold"/>
              </a:rPr>
              <a:t> et avec les </a:t>
            </a:r>
            <a:r>
              <a:rPr lang="en-US" sz="2099" spc="205" dirty="0" err="1">
                <a:solidFill>
                  <a:srgbClr val="FF3131"/>
                </a:solidFill>
                <a:latin typeface="Montserrat Light Semi-Bold"/>
              </a:rPr>
              <a:t>périodes</a:t>
            </a:r>
            <a:r>
              <a:rPr lang="en-US" sz="2099" spc="205" dirty="0">
                <a:solidFill>
                  <a:srgbClr val="FF3131"/>
                </a:solidFill>
                <a:latin typeface="Montserrat Light Semi-Bold"/>
              </a:rPr>
              <a:t> de </a:t>
            </a:r>
            <a:r>
              <a:rPr lang="en-US" sz="2099" spc="205" dirty="0" err="1">
                <a:solidFill>
                  <a:srgbClr val="FF3131"/>
                </a:solidFill>
                <a:latin typeface="Montserrat Light Semi-Bold"/>
              </a:rPr>
              <a:t>récupération</a:t>
            </a:r>
            <a:endParaRPr lang="en-US" sz="2099" spc="205" dirty="0">
              <a:solidFill>
                <a:srgbClr val="FF3131"/>
              </a:solidFill>
              <a:latin typeface="Montserrat Light Semi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1846" y="62959"/>
            <a:ext cx="16704308" cy="10161083"/>
            <a:chOff x="0" y="0"/>
            <a:chExt cx="4399489" cy="2676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9488" cy="2676170"/>
            </a:xfrm>
            <a:custGeom>
              <a:avLst/>
              <a:gdLst/>
              <a:ahLst/>
              <a:cxnLst/>
              <a:rect l="l" t="t" r="r" b="b"/>
              <a:pathLst>
                <a:path w="4399488" h="2676170">
                  <a:moveTo>
                    <a:pt x="11587" y="0"/>
                  </a:moveTo>
                  <a:lnTo>
                    <a:pt x="4387902" y="0"/>
                  </a:lnTo>
                  <a:cubicBezTo>
                    <a:pt x="4394301" y="0"/>
                    <a:pt x="4399488" y="5188"/>
                    <a:pt x="4399488" y="11587"/>
                  </a:cubicBezTo>
                  <a:lnTo>
                    <a:pt x="4399488" y="2664583"/>
                  </a:lnTo>
                  <a:cubicBezTo>
                    <a:pt x="4399488" y="2667656"/>
                    <a:pt x="4398268" y="2670603"/>
                    <a:pt x="4396095" y="2672776"/>
                  </a:cubicBezTo>
                  <a:cubicBezTo>
                    <a:pt x="4393922" y="2674949"/>
                    <a:pt x="4390975" y="2676170"/>
                    <a:pt x="4387902" y="2676170"/>
                  </a:cubicBezTo>
                  <a:lnTo>
                    <a:pt x="11587" y="2676170"/>
                  </a:lnTo>
                  <a:cubicBezTo>
                    <a:pt x="5188" y="2676170"/>
                    <a:pt x="0" y="2670983"/>
                    <a:pt x="0" y="2664583"/>
                  </a:cubicBezTo>
                  <a:lnTo>
                    <a:pt x="0" y="11587"/>
                  </a:lnTo>
                  <a:cubicBezTo>
                    <a:pt x="0" y="8514"/>
                    <a:pt x="1221" y="5567"/>
                    <a:pt x="3394" y="3394"/>
                  </a:cubicBezTo>
                  <a:cubicBezTo>
                    <a:pt x="5567" y="1221"/>
                    <a:pt x="8514" y="0"/>
                    <a:pt x="11587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399489" cy="2695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69322" y="5308663"/>
            <a:ext cx="14782185" cy="4081477"/>
            <a:chOff x="0" y="0"/>
            <a:chExt cx="3893250" cy="10749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3250" cy="1074957"/>
            </a:xfrm>
            <a:custGeom>
              <a:avLst/>
              <a:gdLst/>
              <a:ahLst/>
              <a:cxnLst/>
              <a:rect l="l" t="t" r="r" b="b"/>
              <a:pathLst>
                <a:path w="3893250" h="1074957">
                  <a:moveTo>
                    <a:pt x="10475" y="0"/>
                  </a:moveTo>
                  <a:lnTo>
                    <a:pt x="3882776" y="0"/>
                  </a:lnTo>
                  <a:cubicBezTo>
                    <a:pt x="3888561" y="0"/>
                    <a:pt x="3893250" y="4690"/>
                    <a:pt x="3893250" y="10475"/>
                  </a:cubicBezTo>
                  <a:lnTo>
                    <a:pt x="3893250" y="1064482"/>
                  </a:lnTo>
                  <a:cubicBezTo>
                    <a:pt x="3893250" y="1067260"/>
                    <a:pt x="3892147" y="1069925"/>
                    <a:pt x="3890182" y="1071889"/>
                  </a:cubicBezTo>
                  <a:cubicBezTo>
                    <a:pt x="3888218" y="1073853"/>
                    <a:pt x="3885554" y="1074957"/>
                    <a:pt x="3882776" y="1074957"/>
                  </a:cubicBezTo>
                  <a:lnTo>
                    <a:pt x="10475" y="1074957"/>
                  </a:lnTo>
                  <a:cubicBezTo>
                    <a:pt x="7697" y="1074957"/>
                    <a:pt x="5032" y="1073853"/>
                    <a:pt x="3068" y="1071889"/>
                  </a:cubicBezTo>
                  <a:cubicBezTo>
                    <a:pt x="1104" y="1069925"/>
                    <a:pt x="0" y="1067260"/>
                    <a:pt x="0" y="1064482"/>
                  </a:cubicBezTo>
                  <a:lnTo>
                    <a:pt x="0" y="10475"/>
                  </a:lnTo>
                  <a:cubicBezTo>
                    <a:pt x="0" y="7697"/>
                    <a:pt x="1104" y="5032"/>
                    <a:pt x="3068" y="3068"/>
                  </a:cubicBezTo>
                  <a:cubicBezTo>
                    <a:pt x="5032" y="1104"/>
                    <a:pt x="7697" y="0"/>
                    <a:pt x="104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893250" cy="110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50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969322" y="284373"/>
            <a:ext cx="14782185" cy="4152916"/>
          </a:xfrm>
          <a:custGeom>
            <a:avLst/>
            <a:gdLst/>
            <a:ahLst/>
            <a:cxnLst/>
            <a:rect l="l" t="t" r="r" b="b"/>
            <a:pathLst>
              <a:path w="14782185" h="4152916">
                <a:moveTo>
                  <a:pt x="0" y="0"/>
                </a:moveTo>
                <a:lnTo>
                  <a:pt x="14782185" y="0"/>
                </a:lnTo>
                <a:lnTo>
                  <a:pt x="14782185" y="4152916"/>
                </a:lnTo>
                <a:lnTo>
                  <a:pt x="0" y="4152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2414425" y="5428121"/>
            <a:ext cx="13459150" cy="3960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7"/>
              </a:lnSpc>
            </a:pPr>
            <a:endParaRPr dirty="0"/>
          </a:p>
          <a:p>
            <a:pPr marL="453388" lvl="1" indent="-226694" algn="just">
              <a:lnSpc>
                <a:spcPts val="2897"/>
              </a:lnSpc>
              <a:buFont typeface="Arial"/>
              <a:buChar char="•"/>
            </a:pP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L’élève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débute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à un certain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niveau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physique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nommé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Niveau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initial dans le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schéma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.</a:t>
            </a:r>
          </a:p>
          <a:p>
            <a:pPr marL="453388" lvl="1" indent="-226694" algn="just">
              <a:lnSpc>
                <a:spcPts val="2897"/>
              </a:lnSpc>
              <a:buFont typeface="Arial"/>
              <a:buChar char="•"/>
            </a:pP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Lorsqu’il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effectue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un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entrainement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physique (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ou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une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somme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d’entrainements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), il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fatigué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par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ce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dernier (zone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en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rouge),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sa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courbe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physique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donc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descendante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c’est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logique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l’entrainement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physique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l’ayant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fatigué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=&gt; plus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l’entrainement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aura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été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difficile, plus la fatigue (et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donc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la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courbe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) sera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importante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.</a:t>
            </a:r>
          </a:p>
          <a:p>
            <a:pPr marL="453388" lvl="1" indent="-226694" algn="just">
              <a:lnSpc>
                <a:spcPts val="2897"/>
              </a:lnSpc>
              <a:buFont typeface="Arial"/>
              <a:buChar char="•"/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Ensuite, la </a:t>
            </a:r>
            <a:r>
              <a:rPr lang="en-US" sz="2099" u="sng" spc="205" dirty="0" err="1">
                <a:solidFill>
                  <a:srgbClr val="231F20"/>
                </a:solidFill>
                <a:latin typeface="Montserrat Light"/>
                <a:hlinkClick r:id="rId3" tooltip="https://www.prepa-physique.net/recuperation-active/"/>
              </a:rPr>
              <a:t>récupération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(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en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violet) fait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effet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, le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joueur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se sent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mieux</a:t>
            </a:r>
            <a:endParaRPr lang="en-US" sz="2099" spc="205" dirty="0">
              <a:solidFill>
                <a:srgbClr val="231F20"/>
              </a:solidFill>
              <a:latin typeface="Montserrat Light"/>
            </a:endParaRPr>
          </a:p>
          <a:p>
            <a:pPr marL="453388" lvl="1" indent="-226694" algn="just">
              <a:lnSpc>
                <a:spcPts val="2897"/>
              </a:lnSpc>
              <a:buFont typeface="Arial"/>
              <a:buChar char="•"/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Et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si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le travail physique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effectué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cohérent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(il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existe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nombreux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critères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),</a:t>
            </a:r>
          </a:p>
          <a:p>
            <a:pPr algn="just">
              <a:lnSpc>
                <a:spcPts val="2897"/>
              </a:lnSpc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il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débutera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la séance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suivante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en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ayant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progressé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au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niveau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physique (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partie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verte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)</a:t>
            </a:r>
          </a:p>
          <a:p>
            <a:pPr algn="just">
              <a:lnSpc>
                <a:spcPts val="2897"/>
              </a:lnSpc>
            </a:pPr>
            <a:endParaRPr lang="en-US" sz="2099" spc="205" dirty="0">
              <a:solidFill>
                <a:srgbClr val="231F20"/>
              </a:solidFill>
              <a:latin typeface="Montserrat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1846" y="62959"/>
            <a:ext cx="16704308" cy="10161083"/>
            <a:chOff x="0" y="0"/>
            <a:chExt cx="4399489" cy="2676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9488" cy="2676170"/>
            </a:xfrm>
            <a:custGeom>
              <a:avLst/>
              <a:gdLst/>
              <a:ahLst/>
              <a:cxnLst/>
              <a:rect l="l" t="t" r="r" b="b"/>
              <a:pathLst>
                <a:path w="4399488" h="2676170">
                  <a:moveTo>
                    <a:pt x="11587" y="0"/>
                  </a:moveTo>
                  <a:lnTo>
                    <a:pt x="4387902" y="0"/>
                  </a:lnTo>
                  <a:cubicBezTo>
                    <a:pt x="4394301" y="0"/>
                    <a:pt x="4399488" y="5188"/>
                    <a:pt x="4399488" y="11587"/>
                  </a:cubicBezTo>
                  <a:lnTo>
                    <a:pt x="4399488" y="2664583"/>
                  </a:lnTo>
                  <a:cubicBezTo>
                    <a:pt x="4399488" y="2667656"/>
                    <a:pt x="4398268" y="2670603"/>
                    <a:pt x="4396095" y="2672776"/>
                  </a:cubicBezTo>
                  <a:cubicBezTo>
                    <a:pt x="4393922" y="2674949"/>
                    <a:pt x="4390975" y="2676170"/>
                    <a:pt x="4387902" y="2676170"/>
                  </a:cubicBezTo>
                  <a:lnTo>
                    <a:pt x="11587" y="2676170"/>
                  </a:lnTo>
                  <a:cubicBezTo>
                    <a:pt x="5188" y="2676170"/>
                    <a:pt x="0" y="2670983"/>
                    <a:pt x="0" y="2664583"/>
                  </a:cubicBezTo>
                  <a:lnTo>
                    <a:pt x="0" y="11587"/>
                  </a:lnTo>
                  <a:cubicBezTo>
                    <a:pt x="0" y="8514"/>
                    <a:pt x="1221" y="5567"/>
                    <a:pt x="3394" y="3394"/>
                  </a:cubicBezTo>
                  <a:cubicBezTo>
                    <a:pt x="5567" y="1221"/>
                    <a:pt x="8514" y="0"/>
                    <a:pt x="11587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399489" cy="2695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52600" y="1219818"/>
            <a:ext cx="15124205" cy="8229600"/>
            <a:chOff x="0" y="0"/>
            <a:chExt cx="398333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83330" cy="2167467"/>
            </a:xfrm>
            <a:custGeom>
              <a:avLst/>
              <a:gdLst/>
              <a:ahLst/>
              <a:cxnLst/>
              <a:rect l="l" t="t" r="r" b="b"/>
              <a:pathLst>
                <a:path w="3983330" h="2167467">
                  <a:moveTo>
                    <a:pt x="10238" y="0"/>
                  </a:moveTo>
                  <a:lnTo>
                    <a:pt x="3973092" y="0"/>
                  </a:lnTo>
                  <a:cubicBezTo>
                    <a:pt x="3978746" y="0"/>
                    <a:pt x="3983330" y="4584"/>
                    <a:pt x="3983330" y="10238"/>
                  </a:cubicBezTo>
                  <a:lnTo>
                    <a:pt x="3983330" y="2157229"/>
                  </a:lnTo>
                  <a:cubicBezTo>
                    <a:pt x="3983330" y="2162883"/>
                    <a:pt x="3978746" y="2167467"/>
                    <a:pt x="3973092" y="2167467"/>
                  </a:cubicBezTo>
                  <a:lnTo>
                    <a:pt x="10238" y="2167467"/>
                  </a:lnTo>
                  <a:cubicBezTo>
                    <a:pt x="7523" y="2167467"/>
                    <a:pt x="4919" y="2166388"/>
                    <a:pt x="2999" y="2164468"/>
                  </a:cubicBezTo>
                  <a:cubicBezTo>
                    <a:pt x="1079" y="2162548"/>
                    <a:pt x="0" y="2159944"/>
                    <a:pt x="0" y="2157229"/>
                  </a:cubicBezTo>
                  <a:lnTo>
                    <a:pt x="0" y="10238"/>
                  </a:lnTo>
                  <a:cubicBezTo>
                    <a:pt x="0" y="4584"/>
                    <a:pt x="4584" y="0"/>
                    <a:pt x="102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983330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441878" y="1669779"/>
            <a:ext cx="13404244" cy="777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87"/>
              </a:lnSpc>
            </a:pP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L’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intensité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l’exercice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le point le plus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délicat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à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gérer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. Sa gestion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nécessite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la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connaissance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de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références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individuelles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.</a:t>
            </a:r>
          </a:p>
          <a:p>
            <a:pPr algn="just">
              <a:lnSpc>
                <a:spcPts val="3587"/>
              </a:lnSpc>
            </a:pPr>
            <a:endParaRPr lang="en-US" sz="2599" spc="254" dirty="0">
              <a:solidFill>
                <a:srgbClr val="FF3131"/>
              </a:solidFill>
              <a:latin typeface="Montserrat Light Bold"/>
            </a:endParaRPr>
          </a:p>
          <a:p>
            <a:pPr algn="just">
              <a:lnSpc>
                <a:spcPts val="3587"/>
              </a:lnSpc>
            </a:pP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Les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nombreux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tests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dont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dispose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l’entraîneur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lui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permettent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non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seulement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de bien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connaître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les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potentialités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de chacun 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mais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aussi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d’avoir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les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références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à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partir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desquelles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il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peut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orienter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et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contrôler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individuellement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les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intensités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des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contenus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d’entraînement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en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fonction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des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effets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recherchés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.</a:t>
            </a:r>
          </a:p>
          <a:p>
            <a:pPr algn="just">
              <a:lnSpc>
                <a:spcPts val="3587"/>
              </a:lnSpc>
            </a:pPr>
            <a:endParaRPr lang="en-US" sz="2599" spc="254" dirty="0">
              <a:solidFill>
                <a:srgbClr val="FF3131"/>
              </a:solidFill>
              <a:latin typeface="Montserrat Light Bold"/>
            </a:endParaRPr>
          </a:p>
          <a:p>
            <a:pPr algn="just">
              <a:lnSpc>
                <a:spcPts val="3587"/>
              </a:lnSpc>
            </a:pP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les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pourcentages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leur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 Bold"/>
              </a:rPr>
              <a:t>v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aleur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maximale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permettent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d’obtenir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les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intensités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requises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que doit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connaître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tout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entraîneur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bien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formé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.</a:t>
            </a:r>
          </a:p>
          <a:p>
            <a:pPr algn="just">
              <a:lnSpc>
                <a:spcPts val="3587"/>
              </a:lnSpc>
            </a:pP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Les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différents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tests qui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permettent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d’obtenir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ces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informations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doivent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être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non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seulement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envisagés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en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début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saison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sportive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mais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renouvelés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à des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périodes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choisies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afin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tenir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compte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des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progrès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réalisés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par le sportif.</a:t>
            </a:r>
          </a:p>
          <a:p>
            <a:pPr algn="just">
              <a:lnSpc>
                <a:spcPts val="3587"/>
              </a:lnSpc>
            </a:pPr>
            <a:endParaRPr lang="en-US" sz="2599" spc="254" dirty="0">
              <a:solidFill>
                <a:srgbClr val="231F20"/>
              </a:solidFill>
              <a:latin typeface="Montserrat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640480" y="381769"/>
            <a:ext cx="11495145" cy="646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21"/>
              </a:lnSpc>
              <a:spcBef>
                <a:spcPct val="0"/>
              </a:spcBef>
            </a:pPr>
            <a:r>
              <a:rPr lang="en-US" sz="3783" u="sng" spc="132" dirty="0">
                <a:solidFill>
                  <a:srgbClr val="010101"/>
                </a:solidFill>
                <a:latin typeface="Archivo Black"/>
              </a:rPr>
              <a:t>FRÉQUENCE CARDIAQUE DE REPOS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41878" y="2140226"/>
            <a:ext cx="13404244" cy="44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87"/>
              </a:lnSpc>
            </a:pPr>
            <a:r>
              <a:rPr lang="en-US" sz="2599" spc="254" dirty="0">
                <a:solidFill>
                  <a:srgbClr val="231F20"/>
                </a:solidFill>
                <a:latin typeface="Montserrat Light Bold Italics"/>
              </a:rPr>
              <a:t>a quoi correspond la </a:t>
            </a:r>
            <a:r>
              <a:rPr lang="en-US" sz="2599" spc="254" dirty="0" err="1">
                <a:solidFill>
                  <a:srgbClr val="231F20"/>
                </a:solidFill>
                <a:latin typeface="Montserrat Light Bold Italics"/>
              </a:rPr>
              <a:t>fréquence</a:t>
            </a:r>
            <a:r>
              <a:rPr lang="en-US" sz="2599" spc="254" dirty="0">
                <a:solidFill>
                  <a:srgbClr val="231F20"/>
                </a:solidFill>
                <a:latin typeface="Montserrat Light Bold Italics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 Bold Italics"/>
              </a:rPr>
              <a:t>cardiaque</a:t>
            </a:r>
            <a:r>
              <a:rPr lang="en-US" sz="2599" spc="254" dirty="0">
                <a:solidFill>
                  <a:srgbClr val="231F20"/>
                </a:solidFill>
                <a:latin typeface="Montserrat Light Bold Italics"/>
              </a:rPr>
              <a:t> FC 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41878" y="2864628"/>
            <a:ext cx="14782988" cy="2255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87"/>
              </a:lnSpc>
            </a:pP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La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fréquence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cardiaque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correspond au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rythme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auquel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votre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coeur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se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contracte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pour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e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nvoyer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votre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sang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dans tout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votre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corps. </a:t>
            </a:r>
          </a:p>
          <a:p>
            <a:pPr algn="just">
              <a:lnSpc>
                <a:spcPts val="3587"/>
              </a:lnSpc>
            </a:pP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ce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rythme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correspond à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une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quantité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de battements par minute (BPM) qui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évolue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selon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l’intensité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l’exercice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. </a:t>
            </a:r>
          </a:p>
          <a:p>
            <a:pPr algn="just">
              <a:lnSpc>
                <a:spcPts val="3587"/>
              </a:lnSpc>
            </a:pPr>
            <a:endParaRPr lang="en-US" sz="2599" spc="254" dirty="0">
              <a:solidFill>
                <a:srgbClr val="231F20"/>
              </a:solidFill>
              <a:latin typeface="Montserrat Ligh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441878" y="4878023"/>
            <a:ext cx="13404244" cy="44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87"/>
              </a:lnSpc>
            </a:pPr>
            <a:r>
              <a:rPr lang="en-US" sz="2599" spc="254" dirty="0" err="1">
                <a:solidFill>
                  <a:srgbClr val="231F20"/>
                </a:solidFill>
                <a:latin typeface="Montserrat Light Bold Italics"/>
              </a:rPr>
              <a:t>Fréquence</a:t>
            </a:r>
            <a:r>
              <a:rPr lang="en-US" sz="2599" spc="254" dirty="0">
                <a:solidFill>
                  <a:srgbClr val="231F20"/>
                </a:solidFill>
                <a:latin typeface="Montserrat Light Bold Italics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 Bold Italics"/>
              </a:rPr>
              <a:t>cardiaque</a:t>
            </a:r>
            <a:r>
              <a:rPr lang="en-US" sz="2599" spc="254" dirty="0">
                <a:solidFill>
                  <a:srgbClr val="231F20"/>
                </a:solidFill>
                <a:latin typeface="Montserrat Light Bold Italics"/>
              </a:rPr>
              <a:t> de repos FCR 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6034" y="5398780"/>
            <a:ext cx="13068488" cy="4141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87"/>
              </a:lnSpc>
            </a:pP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Votre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fréquence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cardiaque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de repos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>
                <a:solidFill>
                  <a:srgbClr val="231F20"/>
                </a:solidFill>
                <a:latin typeface="Montserrat Light Bold"/>
              </a:rPr>
              <a:t>l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a plus petite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fréquence</a:t>
            </a:r>
            <a:r>
              <a:rPr lang="en-US" sz="2599" spc="254" dirty="0">
                <a:solidFill>
                  <a:srgbClr val="000000"/>
                </a:solidFill>
                <a:latin typeface="Montserrat Light"/>
              </a:rPr>
              <a:t> à </a:t>
            </a:r>
            <a:r>
              <a:rPr lang="en-US" sz="2599" spc="254" dirty="0" err="1">
                <a:solidFill>
                  <a:srgbClr val="000000"/>
                </a:solidFill>
                <a:latin typeface="Montserrat Light"/>
              </a:rPr>
              <a:t>laquelle</a:t>
            </a:r>
            <a:r>
              <a:rPr lang="en-US" sz="2599" spc="254" dirty="0">
                <a:solidFill>
                  <a:srgbClr val="00000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000000"/>
                </a:solidFill>
                <a:latin typeface="Montserrat Light"/>
              </a:rPr>
              <a:t>votre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cœur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bat</a:t>
            </a:r>
            <a:r>
              <a:rPr lang="en-US" sz="2599" spc="254" dirty="0">
                <a:solidFill>
                  <a:srgbClr val="231F20"/>
                </a:solidFill>
                <a:latin typeface="Montserrat Light Bold"/>
              </a:rPr>
              <a:t>. 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Elle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comprise entre 6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0 et 70 Batt/min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en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moyenne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. Plus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vous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êtes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sportif et plus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votre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FCR sera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basse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.</a:t>
            </a:r>
          </a:p>
          <a:p>
            <a:pPr algn="just">
              <a:lnSpc>
                <a:spcPts val="3587"/>
              </a:lnSpc>
            </a:pPr>
            <a:endParaRPr lang="en-US" sz="2599" spc="254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3587"/>
              </a:lnSpc>
            </a:pP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CALCUL FCR : </a:t>
            </a:r>
            <a:r>
              <a:rPr lang="en-US" sz="2599" spc="254" dirty="0">
                <a:solidFill>
                  <a:srgbClr val="000000"/>
                </a:solidFill>
                <a:latin typeface="Montserrat Light Bold"/>
              </a:rPr>
              <a:t>Au repos </a:t>
            </a:r>
            <a:r>
              <a:rPr lang="en-US" sz="2599" spc="254" dirty="0" err="1">
                <a:solidFill>
                  <a:srgbClr val="000000"/>
                </a:solidFill>
                <a:latin typeface="Montserrat Light Bold"/>
              </a:rPr>
              <a:t>placez</a:t>
            </a:r>
            <a:r>
              <a:rPr lang="en-US" sz="2599" spc="254" dirty="0">
                <a:solidFill>
                  <a:srgbClr val="000000"/>
                </a:solidFill>
                <a:latin typeface="Montserrat Light Bold"/>
              </a:rPr>
              <a:t> 3 </a:t>
            </a:r>
            <a:r>
              <a:rPr lang="en-US" sz="2599" spc="254" dirty="0" err="1">
                <a:solidFill>
                  <a:srgbClr val="000000"/>
                </a:solidFill>
                <a:latin typeface="Montserrat Light Bold"/>
              </a:rPr>
              <a:t>doigts</a:t>
            </a:r>
            <a:r>
              <a:rPr lang="en-US" sz="2599" spc="254" dirty="0">
                <a:solidFill>
                  <a:srgbClr val="000000"/>
                </a:solidFill>
                <a:latin typeface="Montserrat Light Bold"/>
              </a:rPr>
              <a:t> au </a:t>
            </a:r>
            <a:r>
              <a:rPr lang="en-US" sz="2599" spc="254" dirty="0" err="1">
                <a:solidFill>
                  <a:srgbClr val="000000"/>
                </a:solidFill>
                <a:latin typeface="Montserrat Light Bold"/>
              </a:rPr>
              <a:t>niveau</a:t>
            </a:r>
            <a:r>
              <a:rPr lang="en-US" sz="2599" spc="254" dirty="0">
                <a:solidFill>
                  <a:srgbClr val="000000"/>
                </a:solidFill>
                <a:latin typeface="Montserrat Light Bold"/>
              </a:rPr>
              <a:t> de la </a:t>
            </a:r>
            <a:r>
              <a:rPr lang="en-US" sz="2599" spc="254" dirty="0" err="1">
                <a:solidFill>
                  <a:srgbClr val="000000"/>
                </a:solidFill>
                <a:latin typeface="Montserrat Light Bold"/>
              </a:rPr>
              <a:t>carotide</a:t>
            </a:r>
            <a:r>
              <a:rPr lang="en-US" sz="2599" spc="254" dirty="0">
                <a:solidFill>
                  <a:srgbClr val="000000"/>
                </a:solidFill>
                <a:latin typeface="Montserrat Light Bold"/>
              </a:rPr>
              <a:t>, dans le creux du </a:t>
            </a:r>
            <a:r>
              <a:rPr lang="en-US" sz="2599" spc="254" dirty="0" err="1">
                <a:solidFill>
                  <a:srgbClr val="000000"/>
                </a:solidFill>
                <a:latin typeface="Montserrat Light Bold"/>
              </a:rPr>
              <a:t>cou</a:t>
            </a:r>
            <a:r>
              <a:rPr lang="en-US" sz="2599" spc="254" dirty="0">
                <a:solidFill>
                  <a:srgbClr val="000000"/>
                </a:solidFill>
                <a:latin typeface="Montserrat Light Bold"/>
              </a:rPr>
              <a:t>, sous le </a:t>
            </a:r>
            <a:r>
              <a:rPr lang="en-US" sz="2599" spc="254" dirty="0" err="1">
                <a:solidFill>
                  <a:srgbClr val="000000"/>
                </a:solidFill>
                <a:latin typeface="Montserrat Light Bold"/>
              </a:rPr>
              <a:t>menton</a:t>
            </a:r>
            <a:r>
              <a:rPr lang="en-US" sz="2599" spc="254" dirty="0">
                <a:solidFill>
                  <a:srgbClr val="000000"/>
                </a:solidFill>
                <a:latin typeface="Montserrat Light Bold"/>
              </a:rPr>
              <a:t>. </a:t>
            </a:r>
            <a:r>
              <a:rPr lang="en-US" sz="2599" spc="254" dirty="0" err="1">
                <a:solidFill>
                  <a:srgbClr val="000000"/>
                </a:solidFill>
                <a:latin typeface="Montserrat Light Bold"/>
              </a:rPr>
              <a:t>Puis</a:t>
            </a:r>
            <a:r>
              <a:rPr lang="en-US" sz="2599" spc="254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compter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le </a:t>
            </a:r>
            <a:r>
              <a:rPr lang="en-US" sz="2599" spc="254" dirty="0" err="1">
                <a:solidFill>
                  <a:srgbClr val="FF3131"/>
                </a:solidFill>
                <a:latin typeface="Montserrat Light Bold"/>
              </a:rPr>
              <a:t>nombre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de battements pendant 1min </a:t>
            </a:r>
          </a:p>
          <a:p>
            <a:pPr algn="just">
              <a:lnSpc>
                <a:spcPts val="3587"/>
              </a:lnSpc>
            </a:pPr>
            <a:r>
              <a:rPr lang="en-US" sz="2599" spc="254" dirty="0" err="1">
                <a:solidFill>
                  <a:srgbClr val="000000"/>
                </a:solidFill>
                <a:latin typeface="Montserrat Light Bold"/>
              </a:rPr>
              <a:t>ou</a:t>
            </a:r>
            <a:r>
              <a:rPr lang="en-US" sz="2599" spc="254" dirty="0">
                <a:solidFill>
                  <a:srgbClr val="000000"/>
                </a:solidFill>
                <a:latin typeface="Montserrat Light Bold"/>
              </a:rPr>
              <a:t> 30 </a:t>
            </a:r>
            <a:r>
              <a:rPr lang="en-US" sz="2599" spc="254" dirty="0" err="1">
                <a:solidFill>
                  <a:srgbClr val="000000"/>
                </a:solidFill>
                <a:latin typeface="Montserrat Light Bold"/>
              </a:rPr>
              <a:t>seconde</a:t>
            </a:r>
            <a:r>
              <a:rPr lang="en-US" sz="2599" spc="254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000000"/>
                </a:solidFill>
                <a:latin typeface="Montserrat Light Bold"/>
              </a:rPr>
              <a:t>mais</a:t>
            </a:r>
            <a:r>
              <a:rPr lang="en-US" sz="2599" spc="254" dirty="0">
                <a:solidFill>
                  <a:srgbClr val="000000"/>
                </a:solidFill>
                <a:latin typeface="Montserrat Light Bold"/>
              </a:rPr>
              <a:t> il </a:t>
            </a:r>
            <a:r>
              <a:rPr lang="en-US" sz="2599" spc="254" dirty="0" err="1">
                <a:solidFill>
                  <a:srgbClr val="000000"/>
                </a:solidFill>
                <a:latin typeface="Montserrat Light Bold"/>
              </a:rPr>
              <a:t>faudra</a:t>
            </a:r>
            <a:r>
              <a:rPr lang="en-US" sz="2599" spc="254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000000"/>
                </a:solidFill>
                <a:latin typeface="Montserrat Light Bold"/>
              </a:rPr>
              <a:t>alors</a:t>
            </a:r>
            <a:r>
              <a:rPr lang="en-US" sz="2599" spc="254" dirty="0">
                <a:solidFill>
                  <a:srgbClr val="000000"/>
                </a:solidFill>
                <a:latin typeface="Montserrat Light Bold"/>
              </a:rPr>
              <a:t> multiplier par 2 le </a:t>
            </a:r>
            <a:r>
              <a:rPr lang="en-US" sz="2599" spc="254" dirty="0" err="1">
                <a:solidFill>
                  <a:srgbClr val="000000"/>
                </a:solidFill>
                <a:latin typeface="Montserrat Light Bold"/>
              </a:rPr>
              <a:t>resultat</a:t>
            </a:r>
            <a:r>
              <a:rPr lang="en-US" sz="2599" spc="254" dirty="0">
                <a:solidFill>
                  <a:srgbClr val="000000"/>
                </a:solidFill>
                <a:latin typeface="Montserrat Light Bold"/>
              </a:rPr>
              <a:t> pour </a:t>
            </a:r>
            <a:r>
              <a:rPr lang="en-US" sz="2599" spc="254" dirty="0" err="1">
                <a:solidFill>
                  <a:srgbClr val="000000"/>
                </a:solidFill>
                <a:latin typeface="Montserrat Light Bold"/>
              </a:rPr>
              <a:t>obtenir</a:t>
            </a:r>
            <a:r>
              <a:rPr lang="en-US" sz="2599" spc="254" dirty="0">
                <a:solidFill>
                  <a:srgbClr val="000000"/>
                </a:solidFill>
                <a:latin typeface="Montserrat Light Bold"/>
              </a:rPr>
              <a:t> le </a:t>
            </a:r>
            <a:r>
              <a:rPr lang="en-US" sz="2599" spc="254" dirty="0" err="1">
                <a:solidFill>
                  <a:srgbClr val="000000"/>
                </a:solidFill>
                <a:latin typeface="Montserrat Light Bold"/>
              </a:rPr>
              <a:t>nombre</a:t>
            </a:r>
            <a:r>
              <a:rPr lang="en-US" sz="2599" spc="254" dirty="0">
                <a:solidFill>
                  <a:srgbClr val="000000"/>
                </a:solidFill>
                <a:latin typeface="Montserrat Light Bold"/>
              </a:rPr>
              <a:t> de </a:t>
            </a:r>
            <a:r>
              <a:rPr lang="en-US" sz="2599" spc="254" dirty="0" err="1">
                <a:solidFill>
                  <a:srgbClr val="000000"/>
                </a:solidFill>
                <a:latin typeface="Montserrat Light Bold"/>
              </a:rPr>
              <a:t>pulsasion</a:t>
            </a:r>
            <a:r>
              <a:rPr lang="en-US" sz="2599" spc="254" dirty="0">
                <a:solidFill>
                  <a:srgbClr val="000000"/>
                </a:solidFill>
                <a:latin typeface="Montserrat Light Bold"/>
              </a:rPr>
              <a:t> par minute.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8122929" y="1086126"/>
            <a:ext cx="25339328" cy="9309262"/>
            <a:chOff x="0" y="-100548"/>
            <a:chExt cx="6673732" cy="2451822"/>
          </a:xfrm>
        </p:grpSpPr>
        <p:sp>
          <p:nvSpPr>
            <p:cNvPr id="9" name="Freeform 9"/>
            <p:cNvSpPr/>
            <p:nvPr/>
          </p:nvSpPr>
          <p:spPr>
            <a:xfrm>
              <a:off x="2270452" y="-100548"/>
              <a:ext cx="4403280" cy="2351274"/>
            </a:xfrm>
            <a:custGeom>
              <a:avLst/>
              <a:gdLst/>
              <a:ahLst/>
              <a:cxnLst/>
              <a:rect l="l" t="t" r="r" b="b"/>
              <a:pathLst>
                <a:path w="4403280" h="2351274">
                  <a:moveTo>
                    <a:pt x="9261" y="0"/>
                  </a:moveTo>
                  <a:lnTo>
                    <a:pt x="4394019" y="0"/>
                  </a:lnTo>
                  <a:cubicBezTo>
                    <a:pt x="4399133" y="0"/>
                    <a:pt x="4403280" y="4146"/>
                    <a:pt x="4403280" y="9261"/>
                  </a:cubicBezTo>
                  <a:lnTo>
                    <a:pt x="4403280" y="2342013"/>
                  </a:lnTo>
                  <a:cubicBezTo>
                    <a:pt x="4403280" y="2347128"/>
                    <a:pt x="4399133" y="2351274"/>
                    <a:pt x="4394019" y="2351274"/>
                  </a:cubicBezTo>
                  <a:lnTo>
                    <a:pt x="9261" y="2351274"/>
                  </a:lnTo>
                  <a:cubicBezTo>
                    <a:pt x="4146" y="2351274"/>
                    <a:pt x="0" y="2347128"/>
                    <a:pt x="0" y="2342013"/>
                  </a:cubicBezTo>
                  <a:lnTo>
                    <a:pt x="0" y="9261"/>
                  </a:lnTo>
                  <a:cubicBezTo>
                    <a:pt x="0" y="4146"/>
                    <a:pt x="4146" y="0"/>
                    <a:pt x="92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4403280" cy="2370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1846" y="-167921"/>
            <a:ext cx="16704308" cy="10161083"/>
            <a:chOff x="0" y="0"/>
            <a:chExt cx="4399489" cy="2676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9488" cy="2676170"/>
            </a:xfrm>
            <a:custGeom>
              <a:avLst/>
              <a:gdLst/>
              <a:ahLst/>
              <a:cxnLst/>
              <a:rect l="l" t="t" r="r" b="b"/>
              <a:pathLst>
                <a:path w="4399488" h="2676170">
                  <a:moveTo>
                    <a:pt x="11587" y="0"/>
                  </a:moveTo>
                  <a:lnTo>
                    <a:pt x="4387902" y="0"/>
                  </a:lnTo>
                  <a:cubicBezTo>
                    <a:pt x="4394301" y="0"/>
                    <a:pt x="4399488" y="5188"/>
                    <a:pt x="4399488" y="11587"/>
                  </a:cubicBezTo>
                  <a:lnTo>
                    <a:pt x="4399488" y="2664583"/>
                  </a:lnTo>
                  <a:cubicBezTo>
                    <a:pt x="4399488" y="2667656"/>
                    <a:pt x="4398268" y="2670603"/>
                    <a:pt x="4396095" y="2672776"/>
                  </a:cubicBezTo>
                  <a:cubicBezTo>
                    <a:pt x="4393922" y="2674949"/>
                    <a:pt x="4390975" y="2676170"/>
                    <a:pt x="4387902" y="2676170"/>
                  </a:cubicBezTo>
                  <a:lnTo>
                    <a:pt x="11587" y="2676170"/>
                  </a:lnTo>
                  <a:cubicBezTo>
                    <a:pt x="5188" y="2676170"/>
                    <a:pt x="0" y="2670983"/>
                    <a:pt x="0" y="2664583"/>
                  </a:cubicBezTo>
                  <a:lnTo>
                    <a:pt x="0" y="11587"/>
                  </a:lnTo>
                  <a:cubicBezTo>
                    <a:pt x="0" y="8514"/>
                    <a:pt x="1221" y="5567"/>
                    <a:pt x="3394" y="3394"/>
                  </a:cubicBezTo>
                  <a:cubicBezTo>
                    <a:pt x="5567" y="1221"/>
                    <a:pt x="8514" y="0"/>
                    <a:pt x="11587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399489" cy="2695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655031" y="1585721"/>
            <a:ext cx="13404244" cy="44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87"/>
              </a:lnSpc>
            </a:pPr>
            <a:r>
              <a:rPr lang="en-US" sz="2599" spc="254" dirty="0">
                <a:solidFill>
                  <a:srgbClr val="231F20"/>
                </a:solidFill>
                <a:latin typeface="Montserrat Light Bold Italics"/>
              </a:rPr>
              <a:t>a quoi correspond la </a:t>
            </a:r>
            <a:r>
              <a:rPr lang="en-US" sz="2599" spc="254" dirty="0" err="1">
                <a:solidFill>
                  <a:srgbClr val="231F20"/>
                </a:solidFill>
                <a:latin typeface="Montserrat Light Bold Italics"/>
              </a:rPr>
              <a:t>fréquence</a:t>
            </a:r>
            <a:r>
              <a:rPr lang="en-US" sz="2599" spc="254" dirty="0">
                <a:solidFill>
                  <a:srgbClr val="231F20"/>
                </a:solidFill>
                <a:latin typeface="Montserrat Light Bold Italics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 Bold Italics"/>
              </a:rPr>
              <a:t>cardiaque</a:t>
            </a:r>
            <a:r>
              <a:rPr lang="en-US" sz="2599" spc="254" dirty="0">
                <a:solidFill>
                  <a:srgbClr val="231F20"/>
                </a:solidFill>
                <a:latin typeface="Montserrat Light Bold Italics"/>
              </a:rPr>
              <a:t> FC max 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40781" y="1993011"/>
            <a:ext cx="12032644" cy="315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87"/>
              </a:lnSpc>
            </a:pP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. </a:t>
            </a:r>
          </a:p>
          <a:p>
            <a:pPr algn="just">
              <a:lnSpc>
                <a:spcPts val="3587"/>
              </a:lnSpc>
            </a:pP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lle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correspond au </a:t>
            </a:r>
            <a:r>
              <a:rPr lang="en-US" sz="2599" spc="254" dirty="0" err="1">
                <a:solidFill>
                  <a:srgbClr val="231F20"/>
                </a:solidFill>
                <a:latin typeface="Montserrat Light Bold"/>
              </a:rPr>
              <a:t>rythme</a:t>
            </a:r>
            <a:r>
              <a:rPr lang="en-US" sz="2599" spc="254" dirty="0">
                <a:solidFill>
                  <a:srgbClr val="231F20"/>
                </a:solidFill>
                <a:latin typeface="Montserrat Light Bold"/>
              </a:rPr>
              <a:t> le plus </a:t>
            </a:r>
            <a:r>
              <a:rPr lang="en-US" sz="2599" spc="254" dirty="0" err="1">
                <a:solidFill>
                  <a:srgbClr val="231F20"/>
                </a:solidFill>
                <a:latin typeface="Montserrat Light Bold"/>
              </a:rPr>
              <a:t>élevé</a:t>
            </a:r>
            <a:r>
              <a:rPr lang="en-US" sz="2599" spc="254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 Bold"/>
              </a:rPr>
              <a:t>auquel</a:t>
            </a:r>
            <a:r>
              <a:rPr lang="en-US" sz="2599" spc="254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 Bold"/>
              </a:rPr>
              <a:t>votre</a:t>
            </a:r>
            <a:r>
              <a:rPr lang="en-US" sz="2599" spc="254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 Bold"/>
              </a:rPr>
              <a:t>cœur</a:t>
            </a:r>
            <a:r>
              <a:rPr lang="en-US" sz="2599" spc="254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 Bold"/>
              </a:rPr>
              <a:t>peut</a:t>
            </a:r>
            <a:r>
              <a:rPr lang="en-US" sz="2599" spc="254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 Bold"/>
              </a:rPr>
              <a:t>battre</a:t>
            </a:r>
            <a:r>
              <a:rPr lang="en-US" sz="2599" spc="254" dirty="0">
                <a:solidFill>
                  <a:srgbClr val="231F20"/>
                </a:solidFill>
                <a:latin typeface="Montserrat Light Bold"/>
              </a:rPr>
              <a:t>.</a:t>
            </a:r>
          </a:p>
          <a:p>
            <a:pPr algn="just">
              <a:lnSpc>
                <a:spcPts val="3587"/>
              </a:lnSpc>
            </a:pP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La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fréquence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cardiaque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augmente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la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dépense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énergétique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, par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définition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la FC Max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celle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que ne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peut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dépasser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un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sujet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lors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d’un effort maximal.</a:t>
            </a:r>
          </a:p>
          <a:p>
            <a:pPr algn="just">
              <a:lnSpc>
                <a:spcPts val="3587"/>
              </a:lnSpc>
            </a:pPr>
            <a:endParaRPr lang="en-US" sz="2599" spc="254" dirty="0">
              <a:solidFill>
                <a:srgbClr val="231F20"/>
              </a:solidFill>
              <a:latin typeface="Montserrat Ligh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655031" y="5573887"/>
            <a:ext cx="12032644" cy="315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87"/>
              </a:lnSpc>
            </a:pPr>
            <a:endParaRPr dirty="0"/>
          </a:p>
          <a:p>
            <a:pPr algn="just">
              <a:lnSpc>
                <a:spcPts val="3587"/>
              </a:lnSpc>
            </a:pP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CALCUL FCR MAX : 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FC MAX = 220-AGE </a:t>
            </a:r>
          </a:p>
          <a:p>
            <a:pPr algn="just">
              <a:lnSpc>
                <a:spcPts val="3587"/>
              </a:lnSpc>
            </a:pP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exemple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: il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vous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avez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60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ans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220-60 = 160 BPM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votre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fréquence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cardiaque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maximal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théoriquement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 de 160 battements par minute. </a:t>
            </a:r>
          </a:p>
          <a:p>
            <a:pPr algn="just">
              <a:lnSpc>
                <a:spcPts val="3587"/>
              </a:lnSpc>
            </a:pPr>
            <a:endParaRPr lang="en-US" sz="2599" spc="254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3587"/>
              </a:lnSpc>
            </a:pPr>
            <a:r>
              <a:rPr lang="en-US" sz="2599" spc="254" dirty="0" err="1">
                <a:solidFill>
                  <a:srgbClr val="231F20"/>
                </a:solidFill>
                <a:latin typeface="Montserrat Light"/>
              </a:rPr>
              <a:t>calcule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599" spc="254" dirty="0">
                <a:solidFill>
                  <a:srgbClr val="231F20"/>
                </a:solidFill>
                <a:latin typeface="Montserrat Light"/>
              </a:rPr>
              <a:t>plus précis</a:t>
            </a:r>
            <a:r>
              <a:rPr lang="en-US" sz="2599" spc="254" dirty="0">
                <a:solidFill>
                  <a:srgbClr val="FF3131"/>
                </a:solidFill>
                <a:latin typeface="Montserrat Light Bold"/>
              </a:rPr>
              <a:t> : FC MAX = 207 - (0,7 X AGE )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32500" y="952500"/>
            <a:ext cx="15301375" cy="9676149"/>
            <a:chOff x="0" y="-317312"/>
            <a:chExt cx="4029992" cy="2548451"/>
          </a:xfrm>
        </p:grpSpPr>
        <p:sp>
          <p:nvSpPr>
            <p:cNvPr id="10" name="Freeform 10"/>
            <p:cNvSpPr/>
            <p:nvPr/>
          </p:nvSpPr>
          <p:spPr>
            <a:xfrm>
              <a:off x="72416" y="-317312"/>
              <a:ext cx="3957576" cy="2231139"/>
            </a:xfrm>
            <a:custGeom>
              <a:avLst/>
              <a:gdLst/>
              <a:ahLst/>
              <a:cxnLst/>
              <a:rect l="l" t="t" r="r" b="b"/>
              <a:pathLst>
                <a:path w="3957576" h="2231139">
                  <a:moveTo>
                    <a:pt x="10304" y="0"/>
                  </a:moveTo>
                  <a:lnTo>
                    <a:pt x="3947271" y="0"/>
                  </a:lnTo>
                  <a:cubicBezTo>
                    <a:pt x="3950004" y="0"/>
                    <a:pt x="3952625" y="1086"/>
                    <a:pt x="3954558" y="3018"/>
                  </a:cubicBezTo>
                  <a:cubicBezTo>
                    <a:pt x="3956490" y="4951"/>
                    <a:pt x="3957576" y="7572"/>
                    <a:pt x="3957576" y="10304"/>
                  </a:cubicBezTo>
                  <a:lnTo>
                    <a:pt x="3957576" y="2220834"/>
                  </a:lnTo>
                  <a:cubicBezTo>
                    <a:pt x="3957576" y="2223567"/>
                    <a:pt x="3956490" y="2226188"/>
                    <a:pt x="3954558" y="2228121"/>
                  </a:cubicBezTo>
                  <a:cubicBezTo>
                    <a:pt x="3952625" y="2230053"/>
                    <a:pt x="3950004" y="2231139"/>
                    <a:pt x="3947271" y="2231139"/>
                  </a:cubicBezTo>
                  <a:lnTo>
                    <a:pt x="10304" y="2231139"/>
                  </a:lnTo>
                  <a:cubicBezTo>
                    <a:pt x="4613" y="2231139"/>
                    <a:pt x="0" y="2226525"/>
                    <a:pt x="0" y="2220834"/>
                  </a:cubicBezTo>
                  <a:lnTo>
                    <a:pt x="0" y="10304"/>
                  </a:lnTo>
                  <a:cubicBezTo>
                    <a:pt x="0" y="7572"/>
                    <a:pt x="1086" y="4951"/>
                    <a:pt x="3018" y="3018"/>
                  </a:cubicBezTo>
                  <a:cubicBezTo>
                    <a:pt x="4951" y="1086"/>
                    <a:pt x="7572" y="0"/>
                    <a:pt x="1030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957576" cy="2259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96337" y="125917"/>
            <a:ext cx="16895326" cy="10161083"/>
            <a:chOff x="0" y="0"/>
            <a:chExt cx="4449798" cy="2676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9798" cy="2676170"/>
            </a:xfrm>
            <a:custGeom>
              <a:avLst/>
              <a:gdLst/>
              <a:ahLst/>
              <a:cxnLst/>
              <a:rect l="l" t="t" r="r" b="b"/>
              <a:pathLst>
                <a:path w="4449798" h="2676170">
                  <a:moveTo>
                    <a:pt x="11456" y="0"/>
                  </a:moveTo>
                  <a:lnTo>
                    <a:pt x="4438342" y="0"/>
                  </a:lnTo>
                  <a:cubicBezTo>
                    <a:pt x="4441380" y="0"/>
                    <a:pt x="4444294" y="1207"/>
                    <a:pt x="4446443" y="3355"/>
                  </a:cubicBezTo>
                  <a:cubicBezTo>
                    <a:pt x="4448591" y="5504"/>
                    <a:pt x="4449798" y="8417"/>
                    <a:pt x="4449798" y="11456"/>
                  </a:cubicBezTo>
                  <a:lnTo>
                    <a:pt x="4449798" y="2664714"/>
                  </a:lnTo>
                  <a:cubicBezTo>
                    <a:pt x="4449798" y="2667752"/>
                    <a:pt x="4448591" y="2670666"/>
                    <a:pt x="4446443" y="2672815"/>
                  </a:cubicBezTo>
                  <a:cubicBezTo>
                    <a:pt x="4444294" y="2674963"/>
                    <a:pt x="4441380" y="2676170"/>
                    <a:pt x="4438342" y="2676170"/>
                  </a:cubicBezTo>
                  <a:lnTo>
                    <a:pt x="11456" y="2676170"/>
                  </a:lnTo>
                  <a:cubicBezTo>
                    <a:pt x="8417" y="2676170"/>
                    <a:pt x="5504" y="2674963"/>
                    <a:pt x="3355" y="2672815"/>
                  </a:cubicBezTo>
                  <a:cubicBezTo>
                    <a:pt x="1207" y="2670666"/>
                    <a:pt x="0" y="2667752"/>
                    <a:pt x="0" y="2664714"/>
                  </a:cubicBezTo>
                  <a:lnTo>
                    <a:pt x="0" y="11456"/>
                  </a:lnTo>
                  <a:cubicBezTo>
                    <a:pt x="0" y="8417"/>
                    <a:pt x="1207" y="5504"/>
                    <a:pt x="3355" y="3355"/>
                  </a:cubicBezTo>
                  <a:cubicBezTo>
                    <a:pt x="5504" y="1207"/>
                    <a:pt x="8417" y="0"/>
                    <a:pt x="11456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449798" cy="2695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71575" y="933196"/>
            <a:ext cx="15944850" cy="8382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5"/>
              </a:lnSpc>
            </a:pPr>
            <a:r>
              <a:rPr lang="en-US" sz="2199" spc="215" dirty="0" err="1">
                <a:solidFill>
                  <a:srgbClr val="231F20"/>
                </a:solidFill>
                <a:latin typeface="Montserrat Light Bold"/>
              </a:rPr>
              <a:t>Qu’est</a:t>
            </a:r>
            <a:r>
              <a:rPr lang="en-US" sz="2199" spc="215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 Bold"/>
              </a:rPr>
              <a:t>ce</a:t>
            </a:r>
            <a:r>
              <a:rPr lang="en-US" sz="2199" spc="215" dirty="0">
                <a:solidFill>
                  <a:srgbClr val="231F20"/>
                </a:solidFill>
                <a:latin typeface="Montserrat Light Bold"/>
              </a:rPr>
              <a:t> que la VO2 max ? </a:t>
            </a:r>
          </a:p>
          <a:p>
            <a:pPr algn="just">
              <a:lnSpc>
                <a:spcPts val="3035"/>
              </a:lnSpc>
            </a:pPr>
            <a:endParaRPr lang="en-US" sz="2199" spc="215" dirty="0">
              <a:solidFill>
                <a:srgbClr val="231F20"/>
              </a:solidFill>
              <a:latin typeface="Montserrat Light Bold"/>
            </a:endParaRPr>
          </a:p>
          <a:p>
            <a:pPr algn="just">
              <a:lnSpc>
                <a:spcPts val="3035"/>
              </a:lnSpc>
            </a:pP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le VO2 max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le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débit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maximal (V) de production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d’énergie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par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voie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oxydative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(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substrat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énergétique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utilisé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oxygène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) </a:t>
            </a:r>
          </a:p>
          <a:p>
            <a:pPr algn="just">
              <a:lnSpc>
                <a:spcPts val="3035"/>
              </a:lnSpc>
            </a:pP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il correspond à la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quantité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maximal (max)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d’oxygène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(02)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qu’un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organisme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peut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utiliser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par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unité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de temps (L/MIN) au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cours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d’un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exercice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intense et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ou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de durée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prolongée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. </a:t>
            </a:r>
          </a:p>
          <a:p>
            <a:pPr algn="just">
              <a:lnSpc>
                <a:spcPts val="3035"/>
              </a:lnSpc>
            </a:pPr>
            <a:endParaRPr lang="en-US" sz="2199" spc="21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3035"/>
              </a:lnSpc>
            </a:pP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c’est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la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capacité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l'organisme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à inhaler, transporter et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utiliser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l’oxygène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afin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permettre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la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libération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d’énergie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des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différents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substrat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.  </a:t>
            </a:r>
          </a:p>
          <a:p>
            <a:pPr algn="just">
              <a:lnSpc>
                <a:spcPts val="3035"/>
              </a:lnSpc>
            </a:pPr>
            <a:endParaRPr lang="en-US" sz="2199" spc="21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3035"/>
              </a:lnSpc>
            </a:pPr>
            <a:r>
              <a:rPr lang="en-US" sz="2199" spc="215" dirty="0" err="1">
                <a:solidFill>
                  <a:srgbClr val="231F20"/>
                </a:solidFill>
                <a:latin typeface="Montserrat Light Bold"/>
              </a:rPr>
              <a:t>qu’est</a:t>
            </a:r>
            <a:r>
              <a:rPr lang="en-US" sz="2199" spc="215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 Bold"/>
              </a:rPr>
              <a:t>ce</a:t>
            </a:r>
            <a:r>
              <a:rPr lang="en-US" sz="2199" spc="215" dirty="0">
                <a:solidFill>
                  <a:srgbClr val="231F20"/>
                </a:solidFill>
                <a:latin typeface="Montserrat Light Bold"/>
              </a:rPr>
              <a:t> que VAM / VMA  ?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algn="just">
              <a:lnSpc>
                <a:spcPts val="3035"/>
              </a:lnSpc>
            </a:pP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La VAM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la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vitesse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de course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ou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l’on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atteint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son maximum de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consommation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d’oxygène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V02 MAX au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cours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d’un test.</a:t>
            </a:r>
          </a:p>
          <a:p>
            <a:pPr algn="just">
              <a:lnSpc>
                <a:spcPts val="3035"/>
              </a:lnSpc>
            </a:pP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ce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n’est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pas je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cours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jusqu’a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atteindra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ma VO2 max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puis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je suis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épuiser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et je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m’arrête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. </a:t>
            </a:r>
          </a:p>
          <a:p>
            <a:pPr algn="just">
              <a:lnSpc>
                <a:spcPts val="3035"/>
              </a:lnSpc>
            </a:pP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on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considère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qu’on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peut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maintenir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3-9 min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cette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vitesse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à VO2max.   </a:t>
            </a:r>
          </a:p>
          <a:p>
            <a:pPr marL="342900" indent="-342900" algn="just">
              <a:lnSpc>
                <a:spcPts val="3035"/>
              </a:lnSpc>
              <a:buFont typeface="Arial" panose="020B0604020202020204" pitchFamily="34" charset="0"/>
              <a:buChar char="•"/>
            </a:pP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calculer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sa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VMA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va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servir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de base de travail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d’endurance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. </a:t>
            </a:r>
          </a:p>
          <a:p>
            <a:pPr marL="342900" indent="-342900" algn="just">
              <a:lnSpc>
                <a:spcPts val="3035"/>
              </a:lnSpc>
              <a:buFont typeface="Arial" panose="020B0604020202020204" pitchFamily="34" charset="0"/>
              <a:buChar char="•"/>
            </a:pP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on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considère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la VMA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comme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étant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100%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nos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capacité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aérobie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. </a:t>
            </a:r>
          </a:p>
          <a:p>
            <a:pPr marL="342900" indent="-342900" algn="just">
              <a:lnSpc>
                <a:spcPts val="3035"/>
              </a:lnSpc>
              <a:buFont typeface="Arial" panose="020B0604020202020204" pitchFamily="34" charset="0"/>
              <a:buChar char="•"/>
            </a:pP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celons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les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qualité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physique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qu’on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cherche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à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développer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on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va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travailler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à un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pourcentage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ce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100% --&gt; </a:t>
            </a:r>
            <a:r>
              <a:rPr lang="en-US" sz="2199" spc="215" dirty="0" err="1">
                <a:solidFill>
                  <a:srgbClr val="231F20"/>
                </a:solidFill>
                <a:latin typeface="Montserrat Light"/>
              </a:rPr>
              <a:t>intensité</a:t>
            </a:r>
            <a:r>
              <a:rPr lang="en-US" sz="2199" spc="215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algn="just">
              <a:lnSpc>
                <a:spcPts val="3035"/>
              </a:lnSpc>
            </a:pPr>
            <a:endParaRPr lang="en-US" sz="2199" spc="21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3035"/>
              </a:lnSpc>
            </a:pPr>
            <a:endParaRPr lang="en-US" sz="2199" spc="21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3035"/>
              </a:lnSpc>
            </a:pPr>
            <a:endParaRPr lang="en-US" sz="2199" spc="215" dirty="0">
              <a:solidFill>
                <a:srgbClr val="231F20"/>
              </a:solidFill>
              <a:latin typeface="Montserrat Light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713270" y="-14516100"/>
            <a:ext cx="17037188" cy="24169689"/>
            <a:chOff x="0" y="-19050"/>
            <a:chExt cx="4487161" cy="6365680"/>
          </a:xfrm>
        </p:grpSpPr>
        <p:sp>
          <p:nvSpPr>
            <p:cNvPr id="8" name="Freeform 8"/>
            <p:cNvSpPr/>
            <p:nvPr/>
          </p:nvSpPr>
          <p:spPr>
            <a:xfrm>
              <a:off x="37363" y="3994778"/>
              <a:ext cx="4449798" cy="2351852"/>
            </a:xfrm>
            <a:custGeom>
              <a:avLst/>
              <a:gdLst/>
              <a:ahLst/>
              <a:cxnLst/>
              <a:rect l="l" t="t" r="r" b="b"/>
              <a:pathLst>
                <a:path w="4449798" h="2351852">
                  <a:moveTo>
                    <a:pt x="9165" y="0"/>
                  </a:moveTo>
                  <a:lnTo>
                    <a:pt x="4440633" y="0"/>
                  </a:lnTo>
                  <a:cubicBezTo>
                    <a:pt x="4443064" y="0"/>
                    <a:pt x="4445395" y="966"/>
                    <a:pt x="4447113" y="2684"/>
                  </a:cubicBezTo>
                  <a:cubicBezTo>
                    <a:pt x="4448832" y="4403"/>
                    <a:pt x="4449798" y="6734"/>
                    <a:pt x="4449798" y="9165"/>
                  </a:cubicBezTo>
                  <a:lnTo>
                    <a:pt x="4449798" y="2342687"/>
                  </a:lnTo>
                  <a:cubicBezTo>
                    <a:pt x="4449798" y="2347749"/>
                    <a:pt x="4445695" y="2351852"/>
                    <a:pt x="4440633" y="2351852"/>
                  </a:cubicBezTo>
                  <a:lnTo>
                    <a:pt x="9165" y="2351852"/>
                  </a:lnTo>
                  <a:cubicBezTo>
                    <a:pt x="6734" y="2351852"/>
                    <a:pt x="4403" y="2350886"/>
                    <a:pt x="2684" y="2349168"/>
                  </a:cubicBezTo>
                  <a:cubicBezTo>
                    <a:pt x="966" y="2347449"/>
                    <a:pt x="0" y="2345118"/>
                    <a:pt x="0" y="2342687"/>
                  </a:cubicBezTo>
                  <a:lnTo>
                    <a:pt x="0" y="9165"/>
                  </a:lnTo>
                  <a:cubicBezTo>
                    <a:pt x="0" y="6734"/>
                    <a:pt x="966" y="4403"/>
                    <a:pt x="2684" y="2684"/>
                  </a:cubicBezTo>
                  <a:cubicBezTo>
                    <a:pt x="4403" y="966"/>
                    <a:pt x="6734" y="0"/>
                    <a:pt x="916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4449798" cy="237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58764" y="1624721"/>
            <a:ext cx="16100536" cy="7633579"/>
          </a:xfrm>
          <a:custGeom>
            <a:avLst/>
            <a:gdLst/>
            <a:ahLst/>
            <a:cxnLst/>
            <a:rect l="l" t="t" r="r" b="b"/>
            <a:pathLst>
              <a:path w="16100536" h="7633579">
                <a:moveTo>
                  <a:pt x="0" y="0"/>
                </a:moveTo>
                <a:lnTo>
                  <a:pt x="16100536" y="0"/>
                </a:lnTo>
                <a:lnTo>
                  <a:pt x="16100536" y="7633579"/>
                </a:lnTo>
                <a:lnTo>
                  <a:pt x="0" y="7633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95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48731" y="1550009"/>
            <a:ext cx="9286150" cy="7186982"/>
          </a:xfrm>
          <a:custGeom>
            <a:avLst/>
            <a:gdLst/>
            <a:ahLst/>
            <a:cxnLst/>
            <a:rect l="l" t="t" r="r" b="b"/>
            <a:pathLst>
              <a:path w="9286150" h="7186982">
                <a:moveTo>
                  <a:pt x="0" y="0"/>
                </a:moveTo>
                <a:lnTo>
                  <a:pt x="9286151" y="0"/>
                </a:lnTo>
                <a:lnTo>
                  <a:pt x="9286151" y="7186982"/>
                </a:lnTo>
                <a:lnTo>
                  <a:pt x="0" y="71869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9634882" y="62959"/>
            <a:ext cx="8653118" cy="10161083"/>
            <a:chOff x="0" y="0"/>
            <a:chExt cx="2279011" cy="26761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79011" cy="2676170"/>
            </a:xfrm>
            <a:custGeom>
              <a:avLst/>
              <a:gdLst/>
              <a:ahLst/>
              <a:cxnLst/>
              <a:rect l="l" t="t" r="r" b="b"/>
              <a:pathLst>
                <a:path w="2279011" h="2676170">
                  <a:moveTo>
                    <a:pt x="22367" y="0"/>
                  </a:moveTo>
                  <a:lnTo>
                    <a:pt x="2256643" y="0"/>
                  </a:lnTo>
                  <a:cubicBezTo>
                    <a:pt x="2262575" y="0"/>
                    <a:pt x="2268265" y="2357"/>
                    <a:pt x="2272459" y="6551"/>
                  </a:cubicBezTo>
                  <a:cubicBezTo>
                    <a:pt x="2276654" y="10746"/>
                    <a:pt x="2279011" y="16435"/>
                    <a:pt x="2279011" y="22367"/>
                  </a:cubicBezTo>
                  <a:lnTo>
                    <a:pt x="2279011" y="2653803"/>
                  </a:lnTo>
                  <a:cubicBezTo>
                    <a:pt x="2279011" y="2659735"/>
                    <a:pt x="2276654" y="2665424"/>
                    <a:pt x="2272459" y="2669619"/>
                  </a:cubicBezTo>
                  <a:cubicBezTo>
                    <a:pt x="2268265" y="2673813"/>
                    <a:pt x="2262575" y="2676170"/>
                    <a:pt x="2256643" y="2676170"/>
                  </a:cubicBezTo>
                  <a:lnTo>
                    <a:pt x="22367" y="2676170"/>
                  </a:lnTo>
                  <a:cubicBezTo>
                    <a:pt x="16435" y="2676170"/>
                    <a:pt x="10746" y="2673813"/>
                    <a:pt x="6551" y="2669619"/>
                  </a:cubicBezTo>
                  <a:cubicBezTo>
                    <a:pt x="2357" y="2665424"/>
                    <a:pt x="0" y="2659735"/>
                    <a:pt x="0" y="2653803"/>
                  </a:cubicBezTo>
                  <a:lnTo>
                    <a:pt x="0" y="22367"/>
                  </a:lnTo>
                  <a:cubicBezTo>
                    <a:pt x="0" y="16435"/>
                    <a:pt x="2357" y="10746"/>
                    <a:pt x="6551" y="6551"/>
                  </a:cubicBezTo>
                  <a:cubicBezTo>
                    <a:pt x="10746" y="2357"/>
                    <a:pt x="16435" y="0"/>
                    <a:pt x="22367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279011" cy="2695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091004" y="462630"/>
            <a:ext cx="7739796" cy="9471480"/>
            <a:chOff x="0" y="0"/>
            <a:chExt cx="2038465" cy="24945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8465" cy="2494546"/>
            </a:xfrm>
            <a:custGeom>
              <a:avLst/>
              <a:gdLst/>
              <a:ahLst/>
              <a:cxnLst/>
              <a:rect l="l" t="t" r="r" b="b"/>
              <a:pathLst>
                <a:path w="2038465" h="2494546">
                  <a:moveTo>
                    <a:pt x="20005" y="0"/>
                  </a:moveTo>
                  <a:lnTo>
                    <a:pt x="2018459" y="0"/>
                  </a:lnTo>
                  <a:cubicBezTo>
                    <a:pt x="2029508" y="0"/>
                    <a:pt x="2038465" y="8957"/>
                    <a:pt x="2038465" y="20005"/>
                  </a:cubicBezTo>
                  <a:lnTo>
                    <a:pt x="2038465" y="2474541"/>
                  </a:lnTo>
                  <a:cubicBezTo>
                    <a:pt x="2038465" y="2485590"/>
                    <a:pt x="2029508" y="2494546"/>
                    <a:pt x="2018459" y="2494546"/>
                  </a:cubicBezTo>
                  <a:lnTo>
                    <a:pt x="20005" y="2494546"/>
                  </a:lnTo>
                  <a:cubicBezTo>
                    <a:pt x="8957" y="2494546"/>
                    <a:pt x="0" y="2485590"/>
                    <a:pt x="0" y="2474541"/>
                  </a:cubicBezTo>
                  <a:lnTo>
                    <a:pt x="0" y="20005"/>
                  </a:lnTo>
                  <a:cubicBezTo>
                    <a:pt x="0" y="8957"/>
                    <a:pt x="8957" y="0"/>
                    <a:pt x="200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038465" cy="25135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313538" y="585705"/>
            <a:ext cx="6945762" cy="930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  <a:spcBef>
                <a:spcPct val="0"/>
              </a:spcBef>
            </a:pPr>
            <a:r>
              <a:rPr lang="en-US" sz="2595" dirty="0">
                <a:solidFill>
                  <a:srgbClr val="000000"/>
                </a:solidFill>
                <a:latin typeface="Montserrat Light"/>
              </a:rPr>
              <a:t> Le </a:t>
            </a:r>
            <a:r>
              <a:rPr lang="en-US" sz="2595" dirty="0" err="1">
                <a:solidFill>
                  <a:srgbClr val="000000"/>
                </a:solidFill>
                <a:latin typeface="Montserrat Light Bold"/>
              </a:rPr>
              <a:t>seuil</a:t>
            </a:r>
            <a:r>
              <a:rPr lang="en-US" sz="2595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Montserrat Light Bold"/>
              </a:rPr>
              <a:t>d’entraînemen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t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représente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la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quantité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Montserrat Light Bold"/>
              </a:rPr>
              <a:t>minimale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d’activité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(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fréquence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,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intensité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et durée)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requise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pour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produire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des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effets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.</a:t>
            </a:r>
          </a:p>
          <a:p>
            <a:pPr>
              <a:lnSpc>
                <a:spcPts val="3374"/>
              </a:lnSpc>
              <a:spcBef>
                <a:spcPct val="0"/>
              </a:spcBef>
            </a:pPr>
            <a:endParaRPr lang="en-US" sz="2595" dirty="0">
              <a:solidFill>
                <a:srgbClr val="000000"/>
              </a:solidFill>
              <a:latin typeface="Montserrat Light"/>
            </a:endParaRPr>
          </a:p>
          <a:p>
            <a:pPr>
              <a:lnSpc>
                <a:spcPts val="3374"/>
              </a:lnSpc>
              <a:spcBef>
                <a:spcPct val="0"/>
              </a:spcBef>
            </a:pP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Selon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le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bénéfice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attendu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, il se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peut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que le fait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d’en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« faire un peu plus que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l’activité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de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tous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les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jours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» ne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suffise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pas pour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produire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des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bénéfices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de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santé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, de bien-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être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et de condition physique. </a:t>
            </a:r>
          </a:p>
          <a:p>
            <a:pPr>
              <a:lnSpc>
                <a:spcPts val="3374"/>
              </a:lnSpc>
              <a:spcBef>
                <a:spcPct val="0"/>
              </a:spcBef>
            </a:pPr>
            <a:endParaRPr lang="en-US" sz="2595" dirty="0">
              <a:solidFill>
                <a:srgbClr val="000000"/>
              </a:solidFill>
              <a:latin typeface="Montserrat Light"/>
            </a:endParaRPr>
          </a:p>
          <a:p>
            <a:pPr>
              <a:lnSpc>
                <a:spcPts val="3374"/>
              </a:lnSpc>
              <a:spcBef>
                <a:spcPct val="0"/>
              </a:spcBef>
            </a:pPr>
            <a:r>
              <a:rPr lang="en-US" sz="2595" dirty="0">
                <a:solidFill>
                  <a:srgbClr val="000000"/>
                </a:solidFill>
                <a:latin typeface="Montserrat Light"/>
              </a:rPr>
              <a:t>La</a:t>
            </a:r>
            <a:r>
              <a:rPr lang="en-US" sz="2595" dirty="0">
                <a:solidFill>
                  <a:srgbClr val="000000"/>
                </a:solidFill>
                <a:latin typeface="Montserrat Light Bold"/>
              </a:rPr>
              <a:t> zone </a:t>
            </a:r>
            <a:r>
              <a:rPr lang="en-US" sz="2595" dirty="0" err="1">
                <a:solidFill>
                  <a:srgbClr val="000000"/>
                </a:solidFill>
                <a:latin typeface="Montserrat Light Bold"/>
              </a:rPr>
              <a:t>cible</a:t>
            </a:r>
            <a:r>
              <a:rPr lang="en-US" sz="2595" dirty="0">
                <a:solidFill>
                  <a:srgbClr val="000000"/>
                </a:solidFill>
                <a:latin typeface="Montserrat Light Bold"/>
              </a:rPr>
              <a:t> commence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au</a:t>
            </a:r>
            <a:r>
              <a:rPr lang="en-US" sz="2595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Montserrat Light Bold"/>
              </a:rPr>
              <a:t>seuil</a:t>
            </a:r>
            <a:r>
              <a:rPr lang="en-US" sz="2595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Montserrat Light Bold"/>
              </a:rPr>
              <a:t>d’entraînement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et </a:t>
            </a:r>
            <a:r>
              <a:rPr lang="en-US" sz="2595" dirty="0" err="1">
                <a:solidFill>
                  <a:srgbClr val="000000"/>
                </a:solidFill>
                <a:latin typeface="Montserrat Light Bold"/>
              </a:rPr>
              <a:t>s’arrête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à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une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intensité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où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l’activité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se met à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produire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des </a:t>
            </a:r>
            <a:r>
              <a:rPr lang="en-US" sz="2595" dirty="0" err="1">
                <a:solidFill>
                  <a:srgbClr val="000000"/>
                </a:solidFill>
                <a:latin typeface="Montserrat Light Bold"/>
              </a:rPr>
              <a:t>effets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Montserrat Light Bold"/>
              </a:rPr>
              <a:t>contraires</a:t>
            </a:r>
            <a:r>
              <a:rPr lang="en-US" sz="2595" dirty="0">
                <a:solidFill>
                  <a:srgbClr val="000000"/>
                </a:solidFill>
                <a:latin typeface="Montserrat Light Bold"/>
              </a:rPr>
              <a:t>.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</a:t>
            </a:r>
          </a:p>
          <a:p>
            <a:pPr>
              <a:lnSpc>
                <a:spcPts val="3374"/>
              </a:lnSpc>
              <a:spcBef>
                <a:spcPct val="0"/>
              </a:spcBef>
            </a:pPr>
            <a:endParaRPr lang="en-US" sz="2595" dirty="0">
              <a:solidFill>
                <a:srgbClr val="000000"/>
              </a:solidFill>
              <a:latin typeface="Montserrat Light"/>
            </a:endParaRPr>
          </a:p>
          <a:p>
            <a:pPr>
              <a:lnSpc>
                <a:spcPts val="3374"/>
              </a:lnSpc>
              <a:spcBef>
                <a:spcPct val="0"/>
              </a:spcBef>
            </a:pPr>
            <a:r>
              <a:rPr lang="en-US" sz="2595" dirty="0">
                <a:solidFill>
                  <a:srgbClr val="000000"/>
                </a:solidFill>
                <a:latin typeface="Montserrat Light"/>
              </a:rPr>
              <a:t> Les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niveaux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du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seuil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et de la zone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cible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pour des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bénéfices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de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santé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diffèrent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de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ceux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requis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pour des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bénéfices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de performance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associés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à des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niveaux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Montserrat Light"/>
              </a:rPr>
              <a:t>élevés</a:t>
            </a:r>
            <a:r>
              <a:rPr lang="en-US" sz="2595" dirty="0">
                <a:solidFill>
                  <a:srgbClr val="000000"/>
                </a:solidFill>
                <a:latin typeface="Montserrat Light"/>
              </a:rPr>
              <a:t> de condition physique.</a:t>
            </a:r>
          </a:p>
          <a:p>
            <a:pPr>
              <a:lnSpc>
                <a:spcPts val="3374"/>
              </a:lnSpc>
              <a:spcBef>
                <a:spcPct val="0"/>
              </a:spcBef>
            </a:pPr>
            <a:r>
              <a:rPr lang="en-US" sz="2595" dirty="0">
                <a:solidFill>
                  <a:srgbClr val="000000"/>
                </a:solidFill>
                <a:latin typeface="Montserrat Ligh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2451"/>
            <a:ext cx="18288000" cy="10822230"/>
          </a:xfrm>
          <a:custGeom>
            <a:avLst/>
            <a:gdLst/>
            <a:ahLst/>
            <a:cxnLst/>
            <a:rect l="l" t="t" r="r" b="b"/>
            <a:pathLst>
              <a:path w="18288000" h="10822230">
                <a:moveTo>
                  <a:pt x="0" y="0"/>
                </a:moveTo>
                <a:lnTo>
                  <a:pt x="18288000" y="0"/>
                </a:lnTo>
                <a:lnTo>
                  <a:pt x="18288000" y="10822229"/>
                </a:lnTo>
                <a:lnTo>
                  <a:pt x="0" y="1082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791846" y="62959"/>
            <a:ext cx="16704308" cy="10161083"/>
            <a:chOff x="0" y="0"/>
            <a:chExt cx="4399489" cy="2676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9488" cy="2676170"/>
            </a:xfrm>
            <a:custGeom>
              <a:avLst/>
              <a:gdLst/>
              <a:ahLst/>
              <a:cxnLst/>
              <a:rect l="l" t="t" r="r" b="b"/>
              <a:pathLst>
                <a:path w="4399488" h="2676170">
                  <a:moveTo>
                    <a:pt x="11587" y="0"/>
                  </a:moveTo>
                  <a:lnTo>
                    <a:pt x="4387902" y="0"/>
                  </a:lnTo>
                  <a:cubicBezTo>
                    <a:pt x="4394301" y="0"/>
                    <a:pt x="4399488" y="5188"/>
                    <a:pt x="4399488" y="11587"/>
                  </a:cubicBezTo>
                  <a:lnTo>
                    <a:pt x="4399488" y="2664583"/>
                  </a:lnTo>
                  <a:cubicBezTo>
                    <a:pt x="4399488" y="2667656"/>
                    <a:pt x="4398268" y="2670603"/>
                    <a:pt x="4396095" y="2672776"/>
                  </a:cubicBezTo>
                  <a:cubicBezTo>
                    <a:pt x="4393922" y="2674949"/>
                    <a:pt x="4390975" y="2676170"/>
                    <a:pt x="4387902" y="2676170"/>
                  </a:cubicBezTo>
                  <a:lnTo>
                    <a:pt x="11587" y="2676170"/>
                  </a:lnTo>
                  <a:cubicBezTo>
                    <a:pt x="5188" y="2676170"/>
                    <a:pt x="0" y="2670983"/>
                    <a:pt x="0" y="2664583"/>
                  </a:cubicBezTo>
                  <a:lnTo>
                    <a:pt x="0" y="11587"/>
                  </a:lnTo>
                  <a:cubicBezTo>
                    <a:pt x="0" y="8514"/>
                    <a:pt x="1221" y="5567"/>
                    <a:pt x="3394" y="3394"/>
                  </a:cubicBezTo>
                  <a:cubicBezTo>
                    <a:pt x="5567" y="1221"/>
                    <a:pt x="8514" y="0"/>
                    <a:pt x="11587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399489" cy="2695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167111" y="867454"/>
            <a:ext cx="3953779" cy="730105"/>
            <a:chOff x="0" y="0"/>
            <a:chExt cx="1041324" cy="1922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41324" cy="192291"/>
            </a:xfrm>
            <a:custGeom>
              <a:avLst/>
              <a:gdLst/>
              <a:ahLst/>
              <a:cxnLst/>
              <a:rect l="l" t="t" r="r" b="b"/>
              <a:pathLst>
                <a:path w="1041324" h="192291">
                  <a:moveTo>
                    <a:pt x="0" y="0"/>
                  </a:moveTo>
                  <a:lnTo>
                    <a:pt x="1041324" y="0"/>
                  </a:lnTo>
                  <a:lnTo>
                    <a:pt x="1041324" y="192291"/>
                  </a:lnTo>
                  <a:lnTo>
                    <a:pt x="0" y="192291"/>
                  </a:ln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41324" cy="230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Montserrat Classic"/>
                </a:rPr>
                <a:t>Temps, Durée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253127" y="-94567"/>
            <a:ext cx="10629701" cy="9845850"/>
            <a:chOff x="0" y="-28575"/>
            <a:chExt cx="2799592" cy="2593145"/>
          </a:xfrm>
        </p:grpSpPr>
        <p:sp>
          <p:nvSpPr>
            <p:cNvPr id="10" name="Freeform 10"/>
            <p:cNvSpPr/>
            <p:nvPr/>
          </p:nvSpPr>
          <p:spPr>
            <a:xfrm>
              <a:off x="2447" y="225167"/>
              <a:ext cx="2797145" cy="2339403"/>
            </a:xfrm>
            <a:custGeom>
              <a:avLst/>
              <a:gdLst/>
              <a:ahLst/>
              <a:cxnLst/>
              <a:rect l="l" t="t" r="r" b="b"/>
              <a:pathLst>
                <a:path w="2797145" h="2339403">
                  <a:moveTo>
                    <a:pt x="14579" y="0"/>
                  </a:moveTo>
                  <a:lnTo>
                    <a:pt x="2782566" y="0"/>
                  </a:lnTo>
                  <a:cubicBezTo>
                    <a:pt x="2790618" y="0"/>
                    <a:pt x="2797145" y="6527"/>
                    <a:pt x="2797145" y="14579"/>
                  </a:cubicBezTo>
                  <a:lnTo>
                    <a:pt x="2797145" y="2324823"/>
                  </a:lnTo>
                  <a:cubicBezTo>
                    <a:pt x="2797145" y="2332875"/>
                    <a:pt x="2790618" y="2339403"/>
                    <a:pt x="2782566" y="2339403"/>
                  </a:cubicBezTo>
                  <a:lnTo>
                    <a:pt x="14579" y="2339403"/>
                  </a:lnTo>
                  <a:cubicBezTo>
                    <a:pt x="6527" y="2339403"/>
                    <a:pt x="0" y="2332875"/>
                    <a:pt x="0" y="2324823"/>
                  </a:cubicBezTo>
                  <a:lnTo>
                    <a:pt x="0" y="14579"/>
                  </a:lnTo>
                  <a:cubicBezTo>
                    <a:pt x="0" y="6527"/>
                    <a:pt x="6527" y="0"/>
                    <a:pt x="1457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797145" cy="2367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50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646972" y="1858805"/>
            <a:ext cx="9922994" cy="8365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11"/>
              </a:lnSpc>
            </a:pPr>
            <a:endParaRPr dirty="0"/>
          </a:p>
          <a:p>
            <a:pPr algn="just">
              <a:lnSpc>
                <a:spcPts val="3311"/>
              </a:lnSpc>
            </a:pP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Le temps à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consacrer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peut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être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envisagé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aussi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bien au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niveau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l’exercice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lui-même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qu’à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celui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de la séance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toute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entière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voire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d’une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période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plus longue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définie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comme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«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mésocycle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».</a:t>
            </a:r>
          </a:p>
          <a:p>
            <a:pPr algn="just">
              <a:lnSpc>
                <a:spcPts val="3311"/>
              </a:lnSpc>
            </a:pPr>
            <a:endParaRPr lang="en-US" sz="2399" spc="23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3311"/>
              </a:lnSpc>
            </a:pP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La durée d’un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exercice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toujours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liée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à son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intensité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selon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une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relation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définie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comme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« temps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limite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». Ensemble,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intensité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et durée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sont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sous la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dépendance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du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métabolisme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qui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leur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fournit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l’énergie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requise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.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Donc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l’intensité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connue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, il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assez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aisé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choisir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la bonne durée pour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obtenir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l’impact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métabolique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souhaité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.</a:t>
            </a:r>
          </a:p>
          <a:p>
            <a:pPr algn="just">
              <a:lnSpc>
                <a:spcPts val="3311"/>
              </a:lnSpc>
            </a:pPr>
            <a:endParaRPr lang="en-US" sz="2399" spc="23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3311"/>
              </a:lnSpc>
            </a:pPr>
            <a:endParaRPr lang="en-US" sz="2399" spc="23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3311"/>
              </a:lnSpc>
            </a:pP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le but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d’améliorer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la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capacité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l’athlète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a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maintenir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un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exercice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a forte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intensité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, le plus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longtemps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possible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celon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les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qualité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 a </a:t>
            </a:r>
            <a:r>
              <a:rPr lang="en-US" sz="2399" spc="235" dirty="0" err="1">
                <a:solidFill>
                  <a:srgbClr val="231F20"/>
                </a:solidFill>
                <a:latin typeface="Montserrat Light"/>
              </a:rPr>
              <a:t>développer</a:t>
            </a:r>
            <a:r>
              <a:rPr lang="en-US" sz="2399" spc="235" dirty="0">
                <a:solidFill>
                  <a:srgbClr val="231F20"/>
                </a:solidFill>
                <a:latin typeface="Montserrat Light"/>
              </a:rPr>
              <a:t>. </a:t>
            </a:r>
          </a:p>
          <a:p>
            <a:pPr algn="just">
              <a:lnSpc>
                <a:spcPts val="3311"/>
              </a:lnSpc>
            </a:pPr>
            <a:endParaRPr lang="en-US" sz="2399" spc="23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3311"/>
              </a:lnSpc>
            </a:pPr>
            <a:endParaRPr lang="en-US" sz="2399" spc="235" dirty="0">
              <a:solidFill>
                <a:srgbClr val="231F20"/>
              </a:solidFill>
              <a:latin typeface="Montserrat Light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325956" y="3086100"/>
            <a:ext cx="3420275" cy="4114800"/>
          </a:xfrm>
          <a:custGeom>
            <a:avLst/>
            <a:gdLst/>
            <a:ahLst/>
            <a:cxnLst/>
            <a:rect l="l" t="t" r="r" b="b"/>
            <a:pathLst>
              <a:path w="3420275" h="4114800">
                <a:moveTo>
                  <a:pt x="0" y="0"/>
                </a:moveTo>
                <a:lnTo>
                  <a:pt x="3420275" y="0"/>
                </a:lnTo>
                <a:lnTo>
                  <a:pt x="34202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4137472"/>
            <a:ext cx="849824" cy="84982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1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3783670" y="697788"/>
            <a:ext cx="18729340" cy="2258023"/>
            <a:chOff x="0" y="0"/>
            <a:chExt cx="1815396" cy="2188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15396" cy="218865"/>
            </a:xfrm>
            <a:custGeom>
              <a:avLst/>
              <a:gdLst/>
              <a:ahLst/>
              <a:cxnLst/>
              <a:rect l="l" t="t" r="r" b="b"/>
              <a:pathLst>
                <a:path w="1815396" h="218865">
                  <a:moveTo>
                    <a:pt x="1612196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15396" y="218865"/>
                  </a:lnTo>
                  <a:lnTo>
                    <a:pt x="1612196" y="0"/>
                  </a:lnTo>
                  <a:close/>
                </a:path>
              </a:pathLst>
            </a:custGeom>
            <a:solidFill>
              <a:srgbClr val="01010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19050"/>
              <a:ext cx="1612196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824118" y="6297242"/>
            <a:ext cx="849824" cy="84982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1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259513" y="8408476"/>
            <a:ext cx="849824" cy="84982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1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543246" y="6130857"/>
            <a:ext cx="7132181" cy="1163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50"/>
              </a:lnSpc>
              <a:spcBef>
                <a:spcPct val="0"/>
              </a:spcBef>
            </a:pP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Quelques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soit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l’activité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sportive les </a:t>
            </a: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contenus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d’entrainement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dépendent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des exigences de la pratique. 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16327" y="3585447"/>
            <a:ext cx="7132181" cy="1958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50"/>
              </a:lnSpc>
              <a:spcBef>
                <a:spcPct val="0"/>
              </a:spcBef>
            </a:pP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La planification sportive </a:t>
            </a: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la science qui a pour </a:t>
            </a: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objet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l’établissement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programme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comportant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des </a:t>
            </a: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objectifs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à </a:t>
            </a: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atteindre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mais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également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prévoir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les étapes de la progression</a:t>
            </a:r>
            <a:r>
              <a:rPr lang="en-US" sz="2210" spc="216" dirty="0">
                <a:solidFill>
                  <a:srgbClr val="231F20"/>
                </a:solidFill>
                <a:latin typeface="Montserrat Light"/>
              </a:rPr>
              <a:t>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774446" y="1203626"/>
            <a:ext cx="8484854" cy="1132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86"/>
              </a:lnSpc>
              <a:spcBef>
                <a:spcPct val="0"/>
              </a:spcBef>
            </a:pPr>
            <a:r>
              <a:rPr lang="en-US" sz="6729" spc="53" dirty="0">
                <a:solidFill>
                  <a:srgbClr val="FFFFFF"/>
                </a:solidFill>
                <a:latin typeface="Archivo Black"/>
              </a:rPr>
              <a:t>INTRODUCTION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92414" y="7856451"/>
            <a:ext cx="7132181" cy="1560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50"/>
              </a:lnSpc>
              <a:spcBef>
                <a:spcPct val="0"/>
              </a:spcBef>
            </a:pPr>
            <a:r>
              <a:rPr lang="en-US" sz="2210" spc="216" dirty="0">
                <a:solidFill>
                  <a:srgbClr val="231F20"/>
                </a:solidFill>
                <a:latin typeface="Montserrat Light"/>
              </a:rPr>
              <a:t>La </a:t>
            </a:r>
            <a:r>
              <a:rPr lang="en-US" sz="2210" spc="216" dirty="0" err="1">
                <a:solidFill>
                  <a:srgbClr val="231F20"/>
                </a:solidFill>
                <a:latin typeface="Montserrat Light"/>
              </a:rPr>
              <a:t>programmation</a:t>
            </a:r>
            <a:r>
              <a:rPr lang="en-US" sz="2210" spc="216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210" spc="216" dirty="0" err="1">
                <a:solidFill>
                  <a:srgbClr val="231F20"/>
                </a:solidFill>
                <a:latin typeface="Montserrat Light"/>
              </a:rPr>
              <a:t>l’entrainement</a:t>
            </a:r>
            <a:r>
              <a:rPr lang="en-US" sz="2210" spc="21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210" spc="216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210" spc="21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210" spc="216" dirty="0" err="1">
                <a:solidFill>
                  <a:srgbClr val="231F20"/>
                </a:solidFill>
                <a:latin typeface="Montserrat Light"/>
              </a:rPr>
              <a:t>une</a:t>
            </a:r>
            <a:r>
              <a:rPr lang="en-US" sz="2210" spc="21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pratique</a:t>
            </a:r>
            <a:r>
              <a:rPr lang="en-US" sz="2210" spc="21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210" spc="216" dirty="0" err="1">
                <a:solidFill>
                  <a:srgbClr val="231F20"/>
                </a:solidFill>
                <a:latin typeface="Montserrat Light"/>
              </a:rPr>
              <a:t>théorisée</a:t>
            </a:r>
            <a:r>
              <a:rPr lang="en-US" sz="2210" spc="216" dirty="0">
                <a:solidFill>
                  <a:srgbClr val="231F20"/>
                </a:solidFill>
                <a:latin typeface="Montserrat Light"/>
              </a:rPr>
              <a:t> qui ne </a:t>
            </a:r>
            <a:r>
              <a:rPr lang="en-US" sz="2210" spc="216" dirty="0" err="1">
                <a:solidFill>
                  <a:srgbClr val="231F20"/>
                </a:solidFill>
                <a:latin typeface="Montserrat Light"/>
              </a:rPr>
              <a:t>reposent</a:t>
            </a:r>
            <a:r>
              <a:rPr lang="en-US" sz="2210" spc="216" dirty="0">
                <a:solidFill>
                  <a:srgbClr val="231F20"/>
                </a:solidFill>
                <a:latin typeface="Montserrat Light"/>
              </a:rPr>
              <a:t> pas sur des bases </a:t>
            </a:r>
            <a:r>
              <a:rPr lang="en-US" sz="2210" spc="216" dirty="0" err="1">
                <a:solidFill>
                  <a:srgbClr val="231F20"/>
                </a:solidFill>
                <a:latin typeface="Montserrat Light"/>
              </a:rPr>
              <a:t>expérimentales</a:t>
            </a:r>
            <a:r>
              <a:rPr lang="en-US" sz="2210" spc="216" dirty="0">
                <a:solidFill>
                  <a:srgbClr val="231F20"/>
                </a:solidFill>
                <a:latin typeface="Montserrat Light"/>
              </a:rPr>
              <a:t> très </a:t>
            </a:r>
            <a:r>
              <a:rPr lang="en-US" sz="2210" spc="216" dirty="0" err="1">
                <a:solidFill>
                  <a:srgbClr val="231F20"/>
                </a:solidFill>
                <a:latin typeface="Montserrat Light"/>
              </a:rPr>
              <a:t>solides</a:t>
            </a:r>
            <a:r>
              <a:rPr lang="en-US" sz="2210" spc="216" dirty="0">
                <a:solidFill>
                  <a:srgbClr val="231F20"/>
                </a:solidFill>
                <a:latin typeface="Montserrat Light"/>
              </a:rPr>
              <a:t> et </a:t>
            </a:r>
            <a:r>
              <a:rPr lang="en-US" sz="2210" spc="216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210" spc="21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210" spc="216" dirty="0" err="1">
                <a:solidFill>
                  <a:srgbClr val="231F20"/>
                </a:solidFill>
                <a:latin typeface="Montserrat Light"/>
              </a:rPr>
              <a:t>en</a:t>
            </a:r>
            <a:r>
              <a:rPr lang="en-US" sz="2210" spc="21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210" spc="216" dirty="0" err="1">
                <a:solidFill>
                  <a:srgbClr val="231F20"/>
                </a:solidFill>
                <a:latin typeface="Montserrat Light"/>
              </a:rPr>
              <a:t>évolution</a:t>
            </a:r>
            <a:r>
              <a:rPr lang="en-US" sz="2210" spc="21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210" spc="216" dirty="0" err="1">
                <a:solidFill>
                  <a:srgbClr val="231F20"/>
                </a:solidFill>
                <a:latin typeface="Montserrat Light"/>
              </a:rPr>
              <a:t>perpétuelle</a:t>
            </a:r>
            <a:r>
              <a:rPr lang="en-US" sz="2210" spc="216" dirty="0">
                <a:solidFill>
                  <a:srgbClr val="231F20"/>
                </a:solidFill>
                <a:latin typeface="Montserrat Light"/>
              </a:rPr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2451"/>
            <a:ext cx="18288000" cy="10822230"/>
          </a:xfrm>
          <a:custGeom>
            <a:avLst/>
            <a:gdLst/>
            <a:ahLst/>
            <a:cxnLst/>
            <a:rect l="l" t="t" r="r" b="b"/>
            <a:pathLst>
              <a:path w="18288000" h="10822230">
                <a:moveTo>
                  <a:pt x="0" y="0"/>
                </a:moveTo>
                <a:lnTo>
                  <a:pt x="18288000" y="0"/>
                </a:lnTo>
                <a:lnTo>
                  <a:pt x="18288000" y="10822229"/>
                </a:lnTo>
                <a:lnTo>
                  <a:pt x="0" y="1082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5400000">
            <a:off x="5383708" y="-3971353"/>
            <a:ext cx="7720670" cy="17720776"/>
          </a:xfrm>
          <a:custGeom>
            <a:avLst/>
            <a:gdLst/>
            <a:ahLst/>
            <a:cxnLst/>
            <a:rect l="l" t="t" r="r" b="b"/>
            <a:pathLst>
              <a:path w="7720670" h="17720776">
                <a:moveTo>
                  <a:pt x="0" y="0"/>
                </a:moveTo>
                <a:lnTo>
                  <a:pt x="7720670" y="0"/>
                </a:lnTo>
                <a:lnTo>
                  <a:pt x="7720670" y="17720776"/>
                </a:lnTo>
                <a:lnTo>
                  <a:pt x="0" y="17720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2451"/>
            <a:ext cx="18288000" cy="10822230"/>
          </a:xfrm>
          <a:custGeom>
            <a:avLst/>
            <a:gdLst/>
            <a:ahLst/>
            <a:cxnLst/>
            <a:rect l="l" t="t" r="r" b="b"/>
            <a:pathLst>
              <a:path w="18288000" h="10822230">
                <a:moveTo>
                  <a:pt x="0" y="0"/>
                </a:moveTo>
                <a:lnTo>
                  <a:pt x="18288000" y="0"/>
                </a:lnTo>
                <a:lnTo>
                  <a:pt x="18288000" y="10822229"/>
                </a:lnTo>
                <a:lnTo>
                  <a:pt x="0" y="1082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5400000">
            <a:off x="5131975" y="-3356561"/>
            <a:ext cx="8519921" cy="16709802"/>
          </a:xfrm>
          <a:custGeom>
            <a:avLst/>
            <a:gdLst/>
            <a:ahLst/>
            <a:cxnLst/>
            <a:rect l="l" t="t" r="r" b="b"/>
            <a:pathLst>
              <a:path w="8519921" h="16709802">
                <a:moveTo>
                  <a:pt x="0" y="0"/>
                </a:moveTo>
                <a:lnTo>
                  <a:pt x="8519921" y="0"/>
                </a:lnTo>
                <a:lnTo>
                  <a:pt x="8519921" y="16709801"/>
                </a:lnTo>
                <a:lnTo>
                  <a:pt x="0" y="167098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1846" y="125917"/>
            <a:ext cx="16704308" cy="10161083"/>
            <a:chOff x="0" y="0"/>
            <a:chExt cx="4399489" cy="2676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9488" cy="2676170"/>
            </a:xfrm>
            <a:custGeom>
              <a:avLst/>
              <a:gdLst/>
              <a:ahLst/>
              <a:cxnLst/>
              <a:rect l="l" t="t" r="r" b="b"/>
              <a:pathLst>
                <a:path w="4399488" h="2676170">
                  <a:moveTo>
                    <a:pt x="11587" y="0"/>
                  </a:moveTo>
                  <a:lnTo>
                    <a:pt x="4387902" y="0"/>
                  </a:lnTo>
                  <a:cubicBezTo>
                    <a:pt x="4394301" y="0"/>
                    <a:pt x="4399488" y="5188"/>
                    <a:pt x="4399488" y="11587"/>
                  </a:cubicBezTo>
                  <a:lnTo>
                    <a:pt x="4399488" y="2664583"/>
                  </a:lnTo>
                  <a:cubicBezTo>
                    <a:pt x="4399488" y="2667656"/>
                    <a:pt x="4398268" y="2670603"/>
                    <a:pt x="4396095" y="2672776"/>
                  </a:cubicBezTo>
                  <a:cubicBezTo>
                    <a:pt x="4393922" y="2674949"/>
                    <a:pt x="4390975" y="2676170"/>
                    <a:pt x="4387902" y="2676170"/>
                  </a:cubicBezTo>
                  <a:lnTo>
                    <a:pt x="11587" y="2676170"/>
                  </a:lnTo>
                  <a:cubicBezTo>
                    <a:pt x="5188" y="2676170"/>
                    <a:pt x="0" y="2670983"/>
                    <a:pt x="0" y="2664583"/>
                  </a:cubicBezTo>
                  <a:lnTo>
                    <a:pt x="0" y="11587"/>
                  </a:lnTo>
                  <a:cubicBezTo>
                    <a:pt x="0" y="8514"/>
                    <a:pt x="1221" y="5567"/>
                    <a:pt x="3394" y="3394"/>
                  </a:cubicBezTo>
                  <a:cubicBezTo>
                    <a:pt x="5567" y="1221"/>
                    <a:pt x="8514" y="0"/>
                    <a:pt x="11587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399489" cy="2695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687475" y="365053"/>
            <a:ext cx="3953779" cy="730105"/>
            <a:chOff x="0" y="0"/>
            <a:chExt cx="1041324" cy="1922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41324" cy="192291"/>
            </a:xfrm>
            <a:custGeom>
              <a:avLst/>
              <a:gdLst/>
              <a:ahLst/>
              <a:cxnLst/>
              <a:rect l="l" t="t" r="r" b="b"/>
              <a:pathLst>
                <a:path w="1041324" h="192291">
                  <a:moveTo>
                    <a:pt x="0" y="0"/>
                  </a:moveTo>
                  <a:lnTo>
                    <a:pt x="1041324" y="0"/>
                  </a:lnTo>
                  <a:lnTo>
                    <a:pt x="1041324" y="192291"/>
                  </a:lnTo>
                  <a:lnTo>
                    <a:pt x="0" y="192291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41324" cy="230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9"/>
                </a:lnSpc>
              </a:pPr>
              <a:r>
                <a:rPr lang="en-US" sz="3399">
                  <a:solidFill>
                    <a:srgbClr val="000000"/>
                  </a:solidFill>
                  <a:latin typeface="Montserrat Classic"/>
                </a:rPr>
                <a:t>Progressivité 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737019" y="347689"/>
            <a:ext cx="7691472" cy="9921947"/>
            <a:chOff x="0" y="0"/>
            <a:chExt cx="2025738" cy="26131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25738" cy="2613188"/>
            </a:xfrm>
            <a:custGeom>
              <a:avLst/>
              <a:gdLst/>
              <a:ahLst/>
              <a:cxnLst/>
              <a:rect l="l" t="t" r="r" b="b"/>
              <a:pathLst>
                <a:path w="2025738" h="2613188">
                  <a:moveTo>
                    <a:pt x="20131" y="0"/>
                  </a:moveTo>
                  <a:lnTo>
                    <a:pt x="2005606" y="0"/>
                  </a:lnTo>
                  <a:cubicBezTo>
                    <a:pt x="2010945" y="0"/>
                    <a:pt x="2016066" y="2121"/>
                    <a:pt x="2019841" y="5896"/>
                  </a:cubicBezTo>
                  <a:cubicBezTo>
                    <a:pt x="2023617" y="9672"/>
                    <a:pt x="2025738" y="14792"/>
                    <a:pt x="2025738" y="20131"/>
                  </a:cubicBezTo>
                  <a:lnTo>
                    <a:pt x="2025738" y="2593057"/>
                  </a:lnTo>
                  <a:cubicBezTo>
                    <a:pt x="2025738" y="2598396"/>
                    <a:pt x="2023617" y="2603516"/>
                    <a:pt x="2019841" y="2607291"/>
                  </a:cubicBezTo>
                  <a:cubicBezTo>
                    <a:pt x="2016066" y="2611067"/>
                    <a:pt x="2010945" y="2613188"/>
                    <a:pt x="2005606" y="2613188"/>
                  </a:cubicBezTo>
                  <a:lnTo>
                    <a:pt x="20131" y="2613188"/>
                  </a:lnTo>
                  <a:cubicBezTo>
                    <a:pt x="14792" y="2613188"/>
                    <a:pt x="9672" y="2611067"/>
                    <a:pt x="5896" y="2607291"/>
                  </a:cubicBezTo>
                  <a:cubicBezTo>
                    <a:pt x="2121" y="2603516"/>
                    <a:pt x="0" y="2598396"/>
                    <a:pt x="0" y="2593057"/>
                  </a:cubicBezTo>
                  <a:lnTo>
                    <a:pt x="0" y="20131"/>
                  </a:lnTo>
                  <a:cubicBezTo>
                    <a:pt x="0" y="14792"/>
                    <a:pt x="2121" y="9672"/>
                    <a:pt x="5896" y="5896"/>
                  </a:cubicBezTo>
                  <a:cubicBezTo>
                    <a:pt x="9672" y="2121"/>
                    <a:pt x="14792" y="0"/>
                    <a:pt x="2013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025738" cy="2641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50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220914" y="1714500"/>
            <a:ext cx="6886900" cy="120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73"/>
              </a:lnSpc>
            </a:pPr>
            <a:endParaRPr dirty="0"/>
          </a:p>
          <a:p>
            <a:pPr algn="just">
              <a:lnSpc>
                <a:spcPts val="3173"/>
              </a:lnSpc>
            </a:pPr>
            <a:endParaRPr lang="en-US" sz="2299" spc="22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3173"/>
              </a:lnSpc>
            </a:pPr>
            <a:endParaRPr lang="en-US" sz="2299" spc="225" dirty="0">
              <a:solidFill>
                <a:srgbClr val="231F20"/>
              </a:solidFill>
              <a:latin typeface="Montserrat Light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28700" y="3251263"/>
            <a:ext cx="5361303" cy="4114800"/>
          </a:xfrm>
          <a:custGeom>
            <a:avLst/>
            <a:gdLst/>
            <a:ahLst/>
            <a:cxnLst/>
            <a:rect l="l" t="t" r="r" b="b"/>
            <a:pathLst>
              <a:path w="5361303" h="4114800">
                <a:moveTo>
                  <a:pt x="0" y="0"/>
                </a:moveTo>
                <a:lnTo>
                  <a:pt x="5361303" y="0"/>
                </a:lnTo>
                <a:lnTo>
                  <a:pt x="53613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278A558-5877-5BC5-EBDB-2FC0AC1D0291}"/>
              </a:ext>
            </a:extLst>
          </p:cNvPr>
          <p:cNvSpPr txBox="1"/>
          <p:nvPr/>
        </p:nvSpPr>
        <p:spPr>
          <a:xfrm>
            <a:off x="7302519" y="1409700"/>
            <a:ext cx="6723690" cy="8279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0" i="0" dirty="0">
                <a:solidFill>
                  <a:srgbClr val="343434"/>
                </a:solidFill>
                <a:effectLst/>
                <a:latin typeface="Lato" panose="020F0502020204030204" pitchFamily="34" charset="0"/>
              </a:rPr>
              <a:t>En début de saison, afin d’éviter l’inadaptation organique résultant d’exercices inappropriés ou trop rapidement intenses, le volume et l’intensité des entraînements doivent être progressifs. Selon </a:t>
            </a:r>
            <a:r>
              <a:rPr lang="fr-FR" sz="2800" i="0" u="sng" dirty="0" err="1">
                <a:solidFill>
                  <a:srgbClr val="343434"/>
                </a:solidFill>
                <a:effectLst/>
                <a:latin typeface="Lato" panose="020F0502020204030204" pitchFamily="34" charset="0"/>
              </a:rPr>
              <a:t>Matveiv</a:t>
            </a:r>
            <a:r>
              <a:rPr lang="fr-FR" sz="2800" i="0" u="sng" dirty="0">
                <a:solidFill>
                  <a:srgbClr val="343434"/>
                </a:solidFill>
                <a:effectLst/>
                <a:latin typeface="Lato" panose="020F0502020204030204" pitchFamily="34" charset="0"/>
              </a:rPr>
              <a:t> </a:t>
            </a:r>
            <a:r>
              <a:rPr lang="fr-FR" sz="2800" u="sng" dirty="0">
                <a:solidFill>
                  <a:srgbClr val="343434"/>
                </a:solidFill>
                <a:latin typeface="Lato" panose="020F0502020204030204" pitchFamily="34" charset="0"/>
              </a:rPr>
              <a:t>et</a:t>
            </a:r>
            <a:r>
              <a:rPr lang="fr-FR" sz="2800" i="0" u="sng" dirty="0">
                <a:solidFill>
                  <a:srgbClr val="343434"/>
                </a:solidFill>
                <a:effectLst/>
                <a:latin typeface="Lato" panose="020F0502020204030204" pitchFamily="34" charset="0"/>
              </a:rPr>
              <a:t> Platonov   </a:t>
            </a:r>
            <a:r>
              <a:rPr lang="fr-FR" sz="2800" b="0" i="0" dirty="0">
                <a:solidFill>
                  <a:srgbClr val="343434"/>
                </a:solidFill>
                <a:effectLst/>
                <a:latin typeface="Lato" panose="020F0502020204030204" pitchFamily="34" charset="0"/>
              </a:rPr>
              <a:t>l’augmentation progressive de la charge doit débuter par l’augmentation du volume (nb de séries, nb répétitions)  avant celle de l’intensité.</a:t>
            </a:r>
            <a:endParaRPr lang="fr-FR" sz="2800" dirty="0">
              <a:solidFill>
                <a:srgbClr val="343434"/>
              </a:solidFill>
              <a:latin typeface="Lato" panose="020F0502020204030204" pitchFamily="34" charset="0"/>
            </a:endParaRPr>
          </a:p>
          <a:p>
            <a:r>
              <a:rPr lang="fr-FR" sz="2800" b="0" i="0" dirty="0">
                <a:solidFill>
                  <a:srgbClr val="343434"/>
                </a:solidFill>
                <a:effectLst/>
                <a:latin typeface="Lato" panose="020F0502020204030204" pitchFamily="34" charset="0"/>
              </a:rPr>
              <a:t>Cette progression doit se faire du général au particulier, c’est à dire du développement de la condition physique générale à la condition physique spécifique requise par la performance.</a:t>
            </a:r>
            <a:br>
              <a:rPr lang="fr-FR" sz="2800" dirty="0"/>
            </a:br>
            <a:r>
              <a:rPr lang="fr-FR" sz="2800" b="0" i="0" dirty="0">
                <a:solidFill>
                  <a:srgbClr val="343434"/>
                </a:solidFill>
                <a:effectLst/>
                <a:latin typeface="Lato" panose="020F0502020204030204" pitchFamily="34" charset="0"/>
              </a:rPr>
              <a:t>La progressivité sera ensuite poursuivie tout le long de la saison d’entraînement ce qui permet d’éviter l’accoutumance de l’organisme et l’arrêt de l’amélioration.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62959"/>
            <a:ext cx="16704308" cy="10224041"/>
            <a:chOff x="0" y="0"/>
            <a:chExt cx="4399489" cy="26927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9488" cy="2692752"/>
            </a:xfrm>
            <a:custGeom>
              <a:avLst/>
              <a:gdLst/>
              <a:ahLst/>
              <a:cxnLst/>
              <a:rect l="l" t="t" r="r" b="b"/>
              <a:pathLst>
                <a:path w="4399488" h="2692752">
                  <a:moveTo>
                    <a:pt x="11587" y="0"/>
                  </a:moveTo>
                  <a:lnTo>
                    <a:pt x="4387902" y="0"/>
                  </a:lnTo>
                  <a:cubicBezTo>
                    <a:pt x="4394301" y="0"/>
                    <a:pt x="4399488" y="5188"/>
                    <a:pt x="4399488" y="11587"/>
                  </a:cubicBezTo>
                  <a:lnTo>
                    <a:pt x="4399488" y="2681165"/>
                  </a:lnTo>
                  <a:cubicBezTo>
                    <a:pt x="4399488" y="2684238"/>
                    <a:pt x="4398268" y="2687185"/>
                    <a:pt x="4396095" y="2689358"/>
                  </a:cubicBezTo>
                  <a:cubicBezTo>
                    <a:pt x="4393922" y="2691531"/>
                    <a:pt x="4390975" y="2692752"/>
                    <a:pt x="4387902" y="2692752"/>
                  </a:cubicBezTo>
                  <a:lnTo>
                    <a:pt x="11587" y="2692752"/>
                  </a:lnTo>
                  <a:cubicBezTo>
                    <a:pt x="8514" y="2692752"/>
                    <a:pt x="5567" y="2691531"/>
                    <a:pt x="3394" y="2689358"/>
                  </a:cubicBezTo>
                  <a:cubicBezTo>
                    <a:pt x="1221" y="2687185"/>
                    <a:pt x="0" y="2684238"/>
                    <a:pt x="0" y="2681165"/>
                  </a:cubicBezTo>
                  <a:lnTo>
                    <a:pt x="0" y="11587"/>
                  </a:lnTo>
                  <a:cubicBezTo>
                    <a:pt x="0" y="8514"/>
                    <a:pt x="1221" y="5567"/>
                    <a:pt x="3394" y="3394"/>
                  </a:cubicBezTo>
                  <a:cubicBezTo>
                    <a:pt x="5567" y="1221"/>
                    <a:pt x="8514" y="0"/>
                    <a:pt x="11587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399489" cy="27118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27836" y="471094"/>
            <a:ext cx="3953779" cy="1062075"/>
            <a:chOff x="0" y="0"/>
            <a:chExt cx="1041324" cy="2797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41324" cy="279724"/>
            </a:xfrm>
            <a:custGeom>
              <a:avLst/>
              <a:gdLst/>
              <a:ahLst/>
              <a:cxnLst/>
              <a:rect l="l" t="t" r="r" b="b"/>
              <a:pathLst>
                <a:path w="1041324" h="279724">
                  <a:moveTo>
                    <a:pt x="0" y="0"/>
                  </a:moveTo>
                  <a:lnTo>
                    <a:pt x="1041324" y="0"/>
                  </a:lnTo>
                  <a:lnTo>
                    <a:pt x="1041324" y="279724"/>
                  </a:lnTo>
                  <a:lnTo>
                    <a:pt x="0" y="279724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041324" cy="30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799">
                  <a:solidFill>
                    <a:srgbClr val="000000"/>
                  </a:solidFill>
                  <a:latin typeface="Montserrat Classic"/>
                </a:rPr>
                <a:t>Alternance et récupération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82659" y="460167"/>
            <a:ext cx="7691472" cy="8967996"/>
            <a:chOff x="0" y="0"/>
            <a:chExt cx="2025738" cy="25726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25738" cy="2572689"/>
            </a:xfrm>
            <a:custGeom>
              <a:avLst/>
              <a:gdLst/>
              <a:ahLst/>
              <a:cxnLst/>
              <a:rect l="l" t="t" r="r" b="b"/>
              <a:pathLst>
                <a:path w="2025738" h="2572689">
                  <a:moveTo>
                    <a:pt x="20131" y="0"/>
                  </a:moveTo>
                  <a:lnTo>
                    <a:pt x="2005606" y="0"/>
                  </a:lnTo>
                  <a:cubicBezTo>
                    <a:pt x="2010945" y="0"/>
                    <a:pt x="2016066" y="2121"/>
                    <a:pt x="2019841" y="5896"/>
                  </a:cubicBezTo>
                  <a:cubicBezTo>
                    <a:pt x="2023617" y="9672"/>
                    <a:pt x="2025738" y="14792"/>
                    <a:pt x="2025738" y="20131"/>
                  </a:cubicBezTo>
                  <a:lnTo>
                    <a:pt x="2025738" y="2552557"/>
                  </a:lnTo>
                  <a:cubicBezTo>
                    <a:pt x="2025738" y="2557896"/>
                    <a:pt x="2023617" y="2563017"/>
                    <a:pt x="2019841" y="2566792"/>
                  </a:cubicBezTo>
                  <a:cubicBezTo>
                    <a:pt x="2016066" y="2570568"/>
                    <a:pt x="2010945" y="2572689"/>
                    <a:pt x="2005606" y="2572689"/>
                  </a:cubicBezTo>
                  <a:lnTo>
                    <a:pt x="20131" y="2572689"/>
                  </a:lnTo>
                  <a:cubicBezTo>
                    <a:pt x="14792" y="2572689"/>
                    <a:pt x="9672" y="2570568"/>
                    <a:pt x="5896" y="2566792"/>
                  </a:cubicBezTo>
                  <a:cubicBezTo>
                    <a:pt x="2121" y="2563017"/>
                    <a:pt x="0" y="2557896"/>
                    <a:pt x="0" y="2552557"/>
                  </a:cubicBezTo>
                  <a:lnTo>
                    <a:pt x="0" y="20131"/>
                  </a:lnTo>
                  <a:cubicBezTo>
                    <a:pt x="0" y="14792"/>
                    <a:pt x="2121" y="9672"/>
                    <a:pt x="5896" y="5896"/>
                  </a:cubicBezTo>
                  <a:cubicBezTo>
                    <a:pt x="9672" y="2121"/>
                    <a:pt x="14792" y="0"/>
                    <a:pt x="2013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25738" cy="2610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76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54814" y="1490662"/>
            <a:ext cx="6886900" cy="726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49"/>
              </a:lnSpc>
            </a:pPr>
            <a:endParaRPr dirty="0"/>
          </a:p>
          <a:p>
            <a:pPr marL="539746" lvl="1" indent="-269873" algn="just">
              <a:lnSpc>
                <a:spcPts val="3449"/>
              </a:lnSpc>
              <a:buFont typeface="Arial"/>
              <a:buChar char="•"/>
            </a:pP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De la gestion, de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sa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nature et de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durées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en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interaction avec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l’intensité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et la durée des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exercices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qui la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précèdent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ou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qui la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suivent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dépendent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les impacts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physiologiques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souhaités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. </a:t>
            </a:r>
          </a:p>
          <a:p>
            <a:pPr algn="just">
              <a:lnSpc>
                <a:spcPts val="3449"/>
              </a:lnSpc>
            </a:pPr>
            <a:endParaRPr lang="en-US" sz="2499" spc="244" dirty="0">
              <a:solidFill>
                <a:srgbClr val="231F20"/>
              </a:solidFill>
              <a:latin typeface="Montserrat Light"/>
            </a:endParaRPr>
          </a:p>
          <a:p>
            <a:pPr marL="539746" lvl="1" indent="-269873" algn="just">
              <a:lnSpc>
                <a:spcPts val="3449"/>
              </a:lnSpc>
              <a:buFont typeface="Arial"/>
              <a:buChar char="•"/>
            </a:pP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La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récupération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doit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permettre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la reconstitution des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réserves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énergétiques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utilisées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par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l’exercice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et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l’élimination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déchets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(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métabolites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)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produits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. Elle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dépend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donc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totalement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l’intensité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et de la durée de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l’exercice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.</a:t>
            </a:r>
          </a:p>
          <a:p>
            <a:pPr algn="just">
              <a:lnSpc>
                <a:spcPts val="3449"/>
              </a:lnSpc>
            </a:pPr>
            <a:endParaRPr lang="en-US" sz="2499" spc="244" dirty="0">
              <a:solidFill>
                <a:srgbClr val="231F20"/>
              </a:solidFill>
              <a:latin typeface="Montserrat Light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9567828" y="290890"/>
            <a:ext cx="7691472" cy="9768177"/>
            <a:chOff x="0" y="0"/>
            <a:chExt cx="2025738" cy="257268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25738" cy="2572689"/>
            </a:xfrm>
            <a:custGeom>
              <a:avLst/>
              <a:gdLst/>
              <a:ahLst/>
              <a:cxnLst/>
              <a:rect l="l" t="t" r="r" b="b"/>
              <a:pathLst>
                <a:path w="2025738" h="2572689">
                  <a:moveTo>
                    <a:pt x="20131" y="0"/>
                  </a:moveTo>
                  <a:lnTo>
                    <a:pt x="2005606" y="0"/>
                  </a:lnTo>
                  <a:cubicBezTo>
                    <a:pt x="2010945" y="0"/>
                    <a:pt x="2016066" y="2121"/>
                    <a:pt x="2019841" y="5896"/>
                  </a:cubicBezTo>
                  <a:cubicBezTo>
                    <a:pt x="2023617" y="9672"/>
                    <a:pt x="2025738" y="14792"/>
                    <a:pt x="2025738" y="20131"/>
                  </a:cubicBezTo>
                  <a:lnTo>
                    <a:pt x="2025738" y="2552557"/>
                  </a:lnTo>
                  <a:cubicBezTo>
                    <a:pt x="2025738" y="2557896"/>
                    <a:pt x="2023617" y="2563017"/>
                    <a:pt x="2019841" y="2566792"/>
                  </a:cubicBezTo>
                  <a:cubicBezTo>
                    <a:pt x="2016066" y="2570568"/>
                    <a:pt x="2010945" y="2572689"/>
                    <a:pt x="2005606" y="2572689"/>
                  </a:cubicBezTo>
                  <a:lnTo>
                    <a:pt x="20131" y="2572689"/>
                  </a:lnTo>
                  <a:cubicBezTo>
                    <a:pt x="14792" y="2572689"/>
                    <a:pt x="9672" y="2570568"/>
                    <a:pt x="5896" y="2566792"/>
                  </a:cubicBezTo>
                  <a:cubicBezTo>
                    <a:pt x="2121" y="2563017"/>
                    <a:pt x="0" y="2557896"/>
                    <a:pt x="0" y="2552557"/>
                  </a:cubicBezTo>
                  <a:lnTo>
                    <a:pt x="0" y="20131"/>
                  </a:lnTo>
                  <a:cubicBezTo>
                    <a:pt x="0" y="14792"/>
                    <a:pt x="2121" y="9672"/>
                    <a:pt x="5896" y="5896"/>
                  </a:cubicBezTo>
                  <a:cubicBezTo>
                    <a:pt x="9672" y="2121"/>
                    <a:pt x="14792" y="0"/>
                    <a:pt x="2013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2025738" cy="2601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50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893287" y="839787"/>
            <a:ext cx="7040553" cy="858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>
              <a:lnSpc>
                <a:spcPts val="3249"/>
              </a:lnSpc>
              <a:buFont typeface="Arial"/>
              <a:buChar char="•"/>
            </a:pP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Pour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organiser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les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séquences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d’exercices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, il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donc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indispensable de bien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connaître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les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délais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nécessaires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à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l’organisme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pour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reconstituer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les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réserves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utilisées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et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réparer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les cellules et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tissus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lésés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lors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l’exercice</a:t>
            </a:r>
            <a:endParaRPr lang="en-US" sz="2499" spc="244" dirty="0">
              <a:solidFill>
                <a:srgbClr val="231F20"/>
              </a:solidFill>
              <a:latin typeface="Montserrat Light"/>
            </a:endParaRPr>
          </a:p>
          <a:p>
            <a:pPr>
              <a:lnSpc>
                <a:spcPts val="3249"/>
              </a:lnSpc>
            </a:pPr>
            <a:endParaRPr lang="en-US" sz="2499" spc="244" dirty="0">
              <a:solidFill>
                <a:srgbClr val="231F20"/>
              </a:solidFill>
              <a:latin typeface="Montserrat Light"/>
            </a:endParaRPr>
          </a:p>
          <a:p>
            <a:pPr marL="539748" lvl="1" indent="-269874">
              <a:lnSpc>
                <a:spcPts val="3249"/>
              </a:lnSpc>
              <a:buFont typeface="Arial"/>
              <a:buChar char="•"/>
            </a:pP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Si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théoriquement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quelques-uns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ces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délais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sont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bien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connus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remarquons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qu’ils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peuvent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varier d’un sportif à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l’autre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et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dépendent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beaucoup de son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niveau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d’entraînement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, de la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qualité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 son alimentation et de son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sommeil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ainsi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que des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moyens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prévus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pour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accélérer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les processus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physiologiques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et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psychologiques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sa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récupération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455865"/>
            <a:ext cx="16704308" cy="9473948"/>
            <a:chOff x="0" y="0"/>
            <a:chExt cx="4399489" cy="24951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9488" cy="2495196"/>
            </a:xfrm>
            <a:custGeom>
              <a:avLst/>
              <a:gdLst/>
              <a:ahLst/>
              <a:cxnLst/>
              <a:rect l="l" t="t" r="r" b="b"/>
              <a:pathLst>
                <a:path w="4399488" h="2495196">
                  <a:moveTo>
                    <a:pt x="11587" y="0"/>
                  </a:moveTo>
                  <a:lnTo>
                    <a:pt x="4387902" y="0"/>
                  </a:lnTo>
                  <a:cubicBezTo>
                    <a:pt x="4394301" y="0"/>
                    <a:pt x="4399488" y="5188"/>
                    <a:pt x="4399488" y="11587"/>
                  </a:cubicBezTo>
                  <a:lnTo>
                    <a:pt x="4399488" y="2483609"/>
                  </a:lnTo>
                  <a:cubicBezTo>
                    <a:pt x="4399488" y="2486683"/>
                    <a:pt x="4398268" y="2489630"/>
                    <a:pt x="4396095" y="2491803"/>
                  </a:cubicBezTo>
                  <a:cubicBezTo>
                    <a:pt x="4393922" y="2493975"/>
                    <a:pt x="4390975" y="2495196"/>
                    <a:pt x="4387902" y="2495196"/>
                  </a:cubicBezTo>
                  <a:lnTo>
                    <a:pt x="11587" y="2495196"/>
                  </a:lnTo>
                  <a:cubicBezTo>
                    <a:pt x="8514" y="2495196"/>
                    <a:pt x="5567" y="2493975"/>
                    <a:pt x="3394" y="2491803"/>
                  </a:cubicBezTo>
                  <a:cubicBezTo>
                    <a:pt x="1221" y="2489630"/>
                    <a:pt x="0" y="2486683"/>
                    <a:pt x="0" y="2483609"/>
                  </a:cubicBezTo>
                  <a:lnTo>
                    <a:pt x="0" y="11587"/>
                  </a:lnTo>
                  <a:cubicBezTo>
                    <a:pt x="0" y="8514"/>
                    <a:pt x="1221" y="5567"/>
                    <a:pt x="3394" y="3394"/>
                  </a:cubicBezTo>
                  <a:cubicBezTo>
                    <a:pt x="5567" y="1221"/>
                    <a:pt x="8514" y="0"/>
                    <a:pt x="11587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399489" cy="25142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03965" y="1499574"/>
            <a:ext cx="3953779" cy="730105"/>
            <a:chOff x="0" y="0"/>
            <a:chExt cx="1041324" cy="1922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41324" cy="192291"/>
            </a:xfrm>
            <a:custGeom>
              <a:avLst/>
              <a:gdLst/>
              <a:ahLst/>
              <a:cxnLst/>
              <a:rect l="l" t="t" r="r" b="b"/>
              <a:pathLst>
                <a:path w="1041324" h="192291">
                  <a:moveTo>
                    <a:pt x="0" y="0"/>
                  </a:moveTo>
                  <a:lnTo>
                    <a:pt x="1041324" y="0"/>
                  </a:lnTo>
                  <a:lnTo>
                    <a:pt x="1041324" y="192291"/>
                  </a:lnTo>
                  <a:lnTo>
                    <a:pt x="0" y="192291"/>
                  </a:ln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041324" cy="220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799">
                  <a:solidFill>
                    <a:srgbClr val="000000"/>
                  </a:solidFill>
                  <a:latin typeface="Montserrat Classic"/>
                </a:rPr>
                <a:t>spécificité 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77468" y="1499575"/>
            <a:ext cx="15806772" cy="7287852"/>
            <a:chOff x="0" y="0"/>
            <a:chExt cx="4163101" cy="1727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63101" cy="1727143"/>
            </a:xfrm>
            <a:custGeom>
              <a:avLst/>
              <a:gdLst/>
              <a:ahLst/>
              <a:cxnLst/>
              <a:rect l="l" t="t" r="r" b="b"/>
              <a:pathLst>
                <a:path w="4163101" h="1727143">
                  <a:moveTo>
                    <a:pt x="9796" y="0"/>
                  </a:moveTo>
                  <a:lnTo>
                    <a:pt x="4153305" y="0"/>
                  </a:lnTo>
                  <a:cubicBezTo>
                    <a:pt x="4158715" y="0"/>
                    <a:pt x="4163101" y="4386"/>
                    <a:pt x="4163101" y="9796"/>
                  </a:cubicBezTo>
                  <a:lnTo>
                    <a:pt x="4163101" y="1717348"/>
                  </a:lnTo>
                  <a:cubicBezTo>
                    <a:pt x="4163101" y="1722758"/>
                    <a:pt x="4158715" y="1727143"/>
                    <a:pt x="4153305" y="1727143"/>
                  </a:cubicBezTo>
                  <a:lnTo>
                    <a:pt x="9796" y="1727143"/>
                  </a:lnTo>
                  <a:cubicBezTo>
                    <a:pt x="4386" y="1727143"/>
                    <a:pt x="0" y="1722758"/>
                    <a:pt x="0" y="1717348"/>
                  </a:cubicBezTo>
                  <a:lnTo>
                    <a:pt x="0" y="9796"/>
                  </a:lnTo>
                  <a:cubicBezTo>
                    <a:pt x="0" y="4386"/>
                    <a:pt x="4386" y="0"/>
                    <a:pt x="979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163101" cy="1765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76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222654" y="2654046"/>
            <a:ext cx="14316400" cy="6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49"/>
              </a:lnSpc>
            </a:pPr>
            <a:endParaRPr dirty="0"/>
          </a:p>
          <a:p>
            <a:pPr marL="539746" lvl="1" indent="-269873" algn="just">
              <a:lnSpc>
                <a:spcPts val="3449"/>
              </a:lnSpc>
              <a:buFont typeface="Arial"/>
              <a:buChar char="•"/>
            </a:pP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En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fonction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objectifs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ou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 la performance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visée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, au plan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biologique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l’entraînement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doit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permettre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une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sollicitation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sélective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métabolismes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entrant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en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jeu dans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l’activité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pratiquée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. Une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analyse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préalable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des exigences de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cette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dernière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s’avère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absolument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indispensable pour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prévoir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dans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l’entraînement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les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contenus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les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mieux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adaptés</a:t>
            </a:r>
            <a:endParaRPr lang="en-US" sz="2499" spc="244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3449"/>
              </a:lnSpc>
            </a:pPr>
            <a:endParaRPr lang="en-US" sz="2499" spc="244" dirty="0">
              <a:solidFill>
                <a:srgbClr val="231F20"/>
              </a:solidFill>
              <a:latin typeface="Montserrat Light"/>
            </a:endParaRPr>
          </a:p>
          <a:p>
            <a:pPr marL="539746" lvl="1" indent="-269873" algn="just">
              <a:lnSpc>
                <a:spcPts val="3449"/>
              </a:lnSpc>
              <a:buFont typeface="Arial"/>
              <a:buChar char="•"/>
            </a:pP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Si la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spécificité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dépend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des exigences de la performance,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elle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doit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obligatoirement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tenir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compte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aussi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capacités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du sportif.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Ainsi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, pour la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programmation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l’entraînement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, il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indispensable de savoir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d’où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le nak muay  part (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quelles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sont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capacités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) pour savoir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où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il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peut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aller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(les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objectifs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) et comment y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aller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(les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contenus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d’entraînement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).</a:t>
            </a:r>
          </a:p>
          <a:p>
            <a:pPr algn="just">
              <a:lnSpc>
                <a:spcPts val="3449"/>
              </a:lnSpc>
            </a:pPr>
            <a:endParaRPr lang="en-US" sz="2499" spc="244" dirty="0">
              <a:solidFill>
                <a:srgbClr val="231F20"/>
              </a:solidFill>
              <a:latin typeface="Montserrat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455865"/>
            <a:ext cx="16704308" cy="9473948"/>
            <a:chOff x="0" y="0"/>
            <a:chExt cx="4399489" cy="24951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9488" cy="2495196"/>
            </a:xfrm>
            <a:custGeom>
              <a:avLst/>
              <a:gdLst/>
              <a:ahLst/>
              <a:cxnLst/>
              <a:rect l="l" t="t" r="r" b="b"/>
              <a:pathLst>
                <a:path w="4399488" h="2495196">
                  <a:moveTo>
                    <a:pt x="11587" y="0"/>
                  </a:moveTo>
                  <a:lnTo>
                    <a:pt x="4387902" y="0"/>
                  </a:lnTo>
                  <a:cubicBezTo>
                    <a:pt x="4394301" y="0"/>
                    <a:pt x="4399488" y="5188"/>
                    <a:pt x="4399488" y="11587"/>
                  </a:cubicBezTo>
                  <a:lnTo>
                    <a:pt x="4399488" y="2483609"/>
                  </a:lnTo>
                  <a:cubicBezTo>
                    <a:pt x="4399488" y="2486683"/>
                    <a:pt x="4398268" y="2489630"/>
                    <a:pt x="4396095" y="2491803"/>
                  </a:cubicBezTo>
                  <a:cubicBezTo>
                    <a:pt x="4393922" y="2493975"/>
                    <a:pt x="4390975" y="2495196"/>
                    <a:pt x="4387902" y="2495196"/>
                  </a:cubicBezTo>
                  <a:lnTo>
                    <a:pt x="11587" y="2495196"/>
                  </a:lnTo>
                  <a:cubicBezTo>
                    <a:pt x="8514" y="2495196"/>
                    <a:pt x="5567" y="2493975"/>
                    <a:pt x="3394" y="2491803"/>
                  </a:cubicBezTo>
                  <a:cubicBezTo>
                    <a:pt x="1221" y="2489630"/>
                    <a:pt x="0" y="2486683"/>
                    <a:pt x="0" y="2483609"/>
                  </a:cubicBezTo>
                  <a:lnTo>
                    <a:pt x="0" y="11587"/>
                  </a:lnTo>
                  <a:cubicBezTo>
                    <a:pt x="0" y="8514"/>
                    <a:pt x="1221" y="5567"/>
                    <a:pt x="3394" y="3394"/>
                  </a:cubicBezTo>
                  <a:cubicBezTo>
                    <a:pt x="5567" y="1221"/>
                    <a:pt x="8514" y="0"/>
                    <a:pt x="11587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399489" cy="25142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167111" y="1185970"/>
            <a:ext cx="3953779" cy="730105"/>
            <a:chOff x="0" y="0"/>
            <a:chExt cx="1041324" cy="1922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41324" cy="192291"/>
            </a:xfrm>
            <a:custGeom>
              <a:avLst/>
              <a:gdLst/>
              <a:ahLst/>
              <a:cxnLst/>
              <a:rect l="l" t="t" r="r" b="b"/>
              <a:pathLst>
                <a:path w="1041324" h="192291">
                  <a:moveTo>
                    <a:pt x="0" y="0"/>
                  </a:moveTo>
                  <a:lnTo>
                    <a:pt x="1041324" y="0"/>
                  </a:lnTo>
                  <a:lnTo>
                    <a:pt x="1041324" y="192291"/>
                  </a:lnTo>
                  <a:lnTo>
                    <a:pt x="0" y="192291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041324" cy="220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799">
                  <a:solidFill>
                    <a:srgbClr val="000000"/>
                  </a:solidFill>
                  <a:latin typeface="Montserrat Classic"/>
                </a:rPr>
                <a:t>La périodisation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77468" y="1185970"/>
            <a:ext cx="15806772" cy="7028961"/>
            <a:chOff x="0" y="0"/>
            <a:chExt cx="4163101" cy="18512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63101" cy="1851249"/>
            </a:xfrm>
            <a:custGeom>
              <a:avLst/>
              <a:gdLst/>
              <a:ahLst/>
              <a:cxnLst/>
              <a:rect l="l" t="t" r="r" b="b"/>
              <a:pathLst>
                <a:path w="4163101" h="1851249">
                  <a:moveTo>
                    <a:pt x="9796" y="0"/>
                  </a:moveTo>
                  <a:lnTo>
                    <a:pt x="4153305" y="0"/>
                  </a:lnTo>
                  <a:cubicBezTo>
                    <a:pt x="4158715" y="0"/>
                    <a:pt x="4163101" y="4386"/>
                    <a:pt x="4163101" y="9796"/>
                  </a:cubicBezTo>
                  <a:lnTo>
                    <a:pt x="4163101" y="1841453"/>
                  </a:lnTo>
                  <a:cubicBezTo>
                    <a:pt x="4163101" y="1846863"/>
                    <a:pt x="4158715" y="1851249"/>
                    <a:pt x="4153305" y="1851249"/>
                  </a:cubicBezTo>
                  <a:lnTo>
                    <a:pt x="9796" y="1851249"/>
                  </a:lnTo>
                  <a:cubicBezTo>
                    <a:pt x="4386" y="1851249"/>
                    <a:pt x="0" y="1846863"/>
                    <a:pt x="0" y="1841453"/>
                  </a:cubicBezTo>
                  <a:lnTo>
                    <a:pt x="0" y="9796"/>
                  </a:lnTo>
                  <a:cubicBezTo>
                    <a:pt x="0" y="4386"/>
                    <a:pt x="4386" y="0"/>
                    <a:pt x="979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163101" cy="188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76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222654" y="2364295"/>
            <a:ext cx="14316400" cy="647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49"/>
              </a:lnSpc>
            </a:pP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L’entraînement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moderne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nécessairement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« </a:t>
            </a:r>
            <a:r>
              <a:rPr lang="en-US" sz="2499" spc="244" dirty="0" err="1">
                <a:solidFill>
                  <a:srgbClr val="FF3131"/>
                </a:solidFill>
                <a:latin typeface="Montserrat Light Bold"/>
              </a:rPr>
              <a:t>périodisé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», dans la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mesure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où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le volume de travail et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l’intensité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entraînements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auxquels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sont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soumis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les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sportifs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obligent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à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introduire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une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progression (du </a:t>
            </a:r>
            <a:r>
              <a:rPr lang="en-US" sz="2499" spc="244" dirty="0" err="1">
                <a:solidFill>
                  <a:srgbClr val="FF3131"/>
                </a:solidFill>
                <a:latin typeface="Montserrat Light Bold"/>
              </a:rPr>
              <a:t>quantitatif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 au </a:t>
            </a:r>
            <a:r>
              <a:rPr lang="en-US" sz="2499" spc="244" dirty="0" err="1">
                <a:solidFill>
                  <a:srgbClr val="FF3131"/>
                </a:solidFill>
                <a:latin typeface="Montserrat Light Bold"/>
              </a:rPr>
              <a:t>qualitatif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 ; du volume à </a:t>
            </a:r>
            <a:r>
              <a:rPr lang="en-US" sz="2499" spc="244" dirty="0" err="1">
                <a:solidFill>
                  <a:srgbClr val="FF3131"/>
                </a:solidFill>
                <a:latin typeface="Montserrat Light Bold"/>
              </a:rPr>
              <a:t>l’intensité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 ; du </a:t>
            </a:r>
            <a:r>
              <a:rPr lang="en-US" sz="2499" spc="244" dirty="0" err="1">
                <a:solidFill>
                  <a:srgbClr val="FF3131"/>
                </a:solidFill>
                <a:latin typeface="Montserrat Light Bold"/>
              </a:rPr>
              <a:t>général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 au </a:t>
            </a:r>
            <a:r>
              <a:rPr lang="en-US" sz="2499" spc="244" dirty="0" err="1">
                <a:solidFill>
                  <a:srgbClr val="FF3131"/>
                </a:solidFill>
                <a:latin typeface="Montserrat Light Bold"/>
              </a:rPr>
              <a:t>spécifique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 ; etc.) </a:t>
            </a:r>
          </a:p>
          <a:p>
            <a:pPr algn="just">
              <a:lnSpc>
                <a:spcPts val="3449"/>
              </a:lnSpc>
            </a:pPr>
            <a:endParaRPr lang="en-US" sz="2499" spc="244" dirty="0">
              <a:solidFill>
                <a:srgbClr val="FF3131"/>
              </a:solidFill>
              <a:latin typeface="Montserrat Light Bold"/>
            </a:endParaRPr>
          </a:p>
          <a:p>
            <a:pPr algn="just">
              <a:lnSpc>
                <a:spcPts val="3449"/>
              </a:lnSpc>
            </a:pP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et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une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alternance entre des </a:t>
            </a:r>
            <a:r>
              <a:rPr lang="en-US" sz="2499" spc="244" dirty="0" err="1">
                <a:solidFill>
                  <a:srgbClr val="FF3131"/>
                </a:solidFill>
                <a:latin typeface="Montserrat Light Bold"/>
              </a:rPr>
              <a:t>périodes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 de travail intense et des </a:t>
            </a:r>
            <a:r>
              <a:rPr lang="en-US" sz="2499" spc="244" dirty="0" err="1">
                <a:solidFill>
                  <a:srgbClr val="FF3131"/>
                </a:solidFill>
                <a:latin typeface="Montserrat Light Bold"/>
              </a:rPr>
              <a:t>périodes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 de repos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ou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 travail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moins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intense qui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forment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ondulations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sur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une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durée d’un jour,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d’une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semaine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, d’un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mois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ou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d’une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année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.</a:t>
            </a:r>
          </a:p>
          <a:p>
            <a:pPr algn="just">
              <a:lnSpc>
                <a:spcPts val="3449"/>
              </a:lnSpc>
            </a:pPr>
            <a:endParaRPr lang="en-US" sz="2499" spc="244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3449"/>
              </a:lnSpc>
            </a:pP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il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aussi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impossible, sans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risque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surentraînement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 le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soumettre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à des séances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intenses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sans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intercaler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des séances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d’intensité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plus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faible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.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Cette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façon de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procéder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exige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une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programmation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«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périodisée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» de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l’entraînement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.</a:t>
            </a:r>
          </a:p>
          <a:p>
            <a:pPr algn="just">
              <a:lnSpc>
                <a:spcPts val="3449"/>
              </a:lnSpc>
            </a:pPr>
            <a:endParaRPr lang="en-US" sz="2499" spc="244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3449"/>
              </a:lnSpc>
            </a:pPr>
            <a:endParaRPr lang="en-US" sz="2499" spc="244" dirty="0">
              <a:solidFill>
                <a:srgbClr val="231F20"/>
              </a:solidFill>
              <a:latin typeface="Montserrat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>
            <a:extLst>
              <a:ext uri="{FF2B5EF4-FFF2-40B4-BE49-F238E27FC236}">
                <a16:creationId xmlns:a16="http://schemas.microsoft.com/office/drawing/2014/main" id="{B09EE7C8-7F04-5692-C490-E2111C7DE545}"/>
              </a:ext>
            </a:extLst>
          </p:cNvPr>
          <p:cNvGrpSpPr/>
          <p:nvPr/>
        </p:nvGrpSpPr>
        <p:grpSpPr>
          <a:xfrm>
            <a:off x="1477468" y="1728120"/>
            <a:ext cx="15806772" cy="6616447"/>
            <a:chOff x="0" y="0"/>
            <a:chExt cx="4163101" cy="1742604"/>
          </a:xfrm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54E428E9-6A94-F1DE-64F3-E7899890570A}"/>
                </a:ext>
              </a:extLst>
            </p:cNvPr>
            <p:cNvSpPr/>
            <p:nvPr/>
          </p:nvSpPr>
          <p:spPr>
            <a:xfrm>
              <a:off x="0" y="0"/>
              <a:ext cx="4163101" cy="1742604"/>
            </a:xfrm>
            <a:custGeom>
              <a:avLst/>
              <a:gdLst/>
              <a:ahLst/>
              <a:cxnLst/>
              <a:rect l="l" t="t" r="r" b="b"/>
              <a:pathLst>
                <a:path w="4163101" h="1742604">
                  <a:moveTo>
                    <a:pt x="9796" y="0"/>
                  </a:moveTo>
                  <a:lnTo>
                    <a:pt x="4153305" y="0"/>
                  </a:lnTo>
                  <a:cubicBezTo>
                    <a:pt x="4158715" y="0"/>
                    <a:pt x="4163101" y="4386"/>
                    <a:pt x="4163101" y="9796"/>
                  </a:cubicBezTo>
                  <a:lnTo>
                    <a:pt x="4163101" y="1732808"/>
                  </a:lnTo>
                  <a:cubicBezTo>
                    <a:pt x="4163101" y="1738218"/>
                    <a:pt x="4158715" y="1742604"/>
                    <a:pt x="4153305" y="1742604"/>
                  </a:cubicBezTo>
                  <a:lnTo>
                    <a:pt x="9796" y="1742604"/>
                  </a:lnTo>
                  <a:cubicBezTo>
                    <a:pt x="4386" y="1742604"/>
                    <a:pt x="0" y="1738218"/>
                    <a:pt x="0" y="1732808"/>
                  </a:cubicBezTo>
                  <a:lnTo>
                    <a:pt x="0" y="9796"/>
                  </a:lnTo>
                  <a:cubicBezTo>
                    <a:pt x="0" y="4386"/>
                    <a:pt x="4386" y="0"/>
                    <a:pt x="979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AB7DAC39-45C0-F620-8EBA-F3FE34E5BBE3}"/>
                </a:ext>
              </a:extLst>
            </p:cNvPr>
            <p:cNvSpPr txBox="1"/>
            <p:nvPr/>
          </p:nvSpPr>
          <p:spPr>
            <a:xfrm>
              <a:off x="0" y="-38100"/>
              <a:ext cx="4163101" cy="1780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769"/>
                </a:lnSpc>
              </a:pPr>
              <a:endParaRPr/>
            </a:p>
          </p:txBody>
        </p:sp>
      </p:grpSp>
      <p:sp>
        <p:nvSpPr>
          <p:cNvPr id="8" name="TextBox 12">
            <a:extLst>
              <a:ext uri="{FF2B5EF4-FFF2-40B4-BE49-F238E27FC236}">
                <a16:creationId xmlns:a16="http://schemas.microsoft.com/office/drawing/2014/main" id="{B005BB22-3DA7-BA83-032B-2093A414D5C0}"/>
              </a:ext>
            </a:extLst>
          </p:cNvPr>
          <p:cNvSpPr txBox="1"/>
          <p:nvPr/>
        </p:nvSpPr>
        <p:spPr>
          <a:xfrm>
            <a:off x="2222654" y="3150489"/>
            <a:ext cx="14316400" cy="475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49"/>
              </a:lnSpc>
            </a:pP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La</a:t>
            </a:r>
            <a:r>
              <a:rPr lang="en-US" sz="2499" spc="244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2499" spc="244" dirty="0" err="1">
                <a:solidFill>
                  <a:srgbClr val="FF3131"/>
                </a:solidFill>
                <a:latin typeface="Montserrat Light Bold"/>
              </a:rPr>
              <a:t>journée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499" spc="244" dirty="0" err="1">
                <a:solidFill>
                  <a:srgbClr val="FF3131"/>
                </a:solidFill>
                <a:latin typeface="Montserrat Light Bold"/>
              </a:rPr>
              <a:t>d’entraînement</a:t>
            </a:r>
            <a:r>
              <a:rPr lang="en-US" sz="2499" spc="244" dirty="0">
                <a:solidFill>
                  <a:srgbClr val="FF3131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constitue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un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autre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cycle</a:t>
            </a:r>
            <a:r>
              <a:rPr lang="en-US" sz="2499" spc="244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(le cycle </a:t>
            </a:r>
            <a:r>
              <a:rPr lang="en-US" sz="2499" spc="244" dirty="0" err="1">
                <a:solidFill>
                  <a:srgbClr val="FF3131"/>
                </a:solidFill>
                <a:latin typeface="Montserrat Light Bold"/>
              </a:rPr>
              <a:t>journalier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)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où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peuvent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alterner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, dans un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ordre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précis,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plusieurs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séances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d’entraînement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en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alternance avec des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périodes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 repos</a:t>
            </a:r>
          </a:p>
          <a:p>
            <a:pPr algn="just">
              <a:lnSpc>
                <a:spcPts val="3449"/>
              </a:lnSpc>
            </a:pPr>
            <a:endParaRPr lang="en-US" sz="2499" spc="244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3449"/>
              </a:lnSpc>
            </a:pP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Les cycles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journaliers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font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eux-mêmes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partie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d’un grand 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cycle </a:t>
            </a:r>
            <a:r>
              <a:rPr lang="en-US" sz="2499" spc="244" dirty="0" err="1">
                <a:solidFill>
                  <a:srgbClr val="FF3131"/>
                </a:solidFill>
                <a:latin typeface="Montserrat Light Bold"/>
              </a:rPr>
              <a:t>hebdomadaire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qui </a:t>
            </a:r>
            <a:r>
              <a:rPr lang="en-US" sz="2499" spc="244" dirty="0" err="1">
                <a:solidFill>
                  <a:srgbClr val="FF3131"/>
                </a:solidFill>
                <a:latin typeface="Montserrat Light Bold"/>
              </a:rPr>
              <a:t>constitue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 le </a:t>
            </a:r>
            <a:r>
              <a:rPr lang="en-US" sz="2499" spc="244" dirty="0" err="1">
                <a:solidFill>
                  <a:srgbClr val="FF3131"/>
                </a:solidFill>
                <a:latin typeface="Montserrat Light Bold"/>
              </a:rPr>
              <a:t>microcycle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classique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et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où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l’on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retrouve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aussi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progression et alternance</a:t>
            </a:r>
          </a:p>
          <a:p>
            <a:pPr algn="just">
              <a:lnSpc>
                <a:spcPts val="3449"/>
              </a:lnSpc>
            </a:pPr>
            <a:endParaRPr lang="en-US" sz="2499" spc="244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3449"/>
              </a:lnSpc>
            </a:pP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A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leur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tour, les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microcycles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sont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organisés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en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FF3131"/>
                </a:solidFill>
                <a:latin typeface="Montserrat Light Bold"/>
              </a:rPr>
              <a:t>mésocycles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 (</a:t>
            </a:r>
            <a:r>
              <a:rPr lang="en-US" sz="2499" spc="244" dirty="0" err="1">
                <a:solidFill>
                  <a:srgbClr val="FF3131"/>
                </a:solidFill>
                <a:latin typeface="Montserrat Light Bold"/>
              </a:rPr>
              <a:t>plusieurs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499" spc="244" dirty="0" err="1">
                <a:solidFill>
                  <a:srgbClr val="FF3131"/>
                </a:solidFill>
                <a:latin typeface="Montserrat Light Bold"/>
              </a:rPr>
              <a:t>semaines</a:t>
            </a:r>
            <a:r>
              <a:rPr lang="en-US" sz="2499" spc="244" dirty="0">
                <a:solidFill>
                  <a:srgbClr val="231F20"/>
                </a:solidFill>
                <a:latin typeface="Montserrat Light Bold"/>
              </a:rPr>
              <a:t>)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qui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s’intègrent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eux-mêmes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dans</a:t>
            </a:r>
            <a:r>
              <a:rPr lang="en-US" sz="2499" spc="244" dirty="0">
                <a:solidFill>
                  <a:srgbClr val="FF3131"/>
                </a:solidFill>
                <a:latin typeface="Montserrat Light"/>
              </a:rPr>
              <a:t> </a:t>
            </a:r>
            <a:r>
              <a:rPr lang="en-US" sz="2499" spc="244" dirty="0">
                <a:solidFill>
                  <a:srgbClr val="FF3131"/>
                </a:solidFill>
                <a:latin typeface="Montserrat Light Bold"/>
              </a:rPr>
              <a:t>les macrocycles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d’entraînement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(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annuels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, bi-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ou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tri-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annuels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selon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le sport et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l’organisation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 des </a:t>
            </a:r>
            <a:r>
              <a:rPr lang="en-US" sz="2499" spc="244" dirty="0" err="1">
                <a:solidFill>
                  <a:srgbClr val="231F20"/>
                </a:solidFill>
                <a:latin typeface="Montserrat Light"/>
              </a:rPr>
              <a:t>compétitions</a:t>
            </a:r>
            <a:r>
              <a:rPr lang="en-US" sz="2499" spc="244" dirty="0">
                <a:solidFill>
                  <a:srgbClr val="231F20"/>
                </a:solidFill>
                <a:latin typeface="Montserrat Light"/>
              </a:rPr>
              <a:t>). </a:t>
            </a: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30FC7444-3034-FD99-7023-6D854D33821B}"/>
              </a:ext>
            </a:extLst>
          </p:cNvPr>
          <p:cNvGrpSpPr/>
          <p:nvPr/>
        </p:nvGrpSpPr>
        <p:grpSpPr>
          <a:xfrm>
            <a:off x="7403964" y="1728120"/>
            <a:ext cx="3953779" cy="730105"/>
            <a:chOff x="0" y="0"/>
            <a:chExt cx="1041324" cy="192291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AB17F9-0778-E0A3-7F6A-E280A2DCFC04}"/>
                </a:ext>
              </a:extLst>
            </p:cNvPr>
            <p:cNvSpPr/>
            <p:nvPr/>
          </p:nvSpPr>
          <p:spPr>
            <a:xfrm>
              <a:off x="0" y="0"/>
              <a:ext cx="1041324" cy="192291"/>
            </a:xfrm>
            <a:custGeom>
              <a:avLst/>
              <a:gdLst/>
              <a:ahLst/>
              <a:cxnLst/>
              <a:rect l="l" t="t" r="r" b="b"/>
              <a:pathLst>
                <a:path w="1041324" h="192291">
                  <a:moveTo>
                    <a:pt x="0" y="0"/>
                  </a:moveTo>
                  <a:lnTo>
                    <a:pt x="1041324" y="0"/>
                  </a:lnTo>
                  <a:lnTo>
                    <a:pt x="1041324" y="192291"/>
                  </a:lnTo>
                  <a:lnTo>
                    <a:pt x="0" y="192291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5AACE42D-EEDB-B747-6B2B-A92FC617A8CE}"/>
                </a:ext>
              </a:extLst>
            </p:cNvPr>
            <p:cNvSpPr txBox="1"/>
            <p:nvPr/>
          </p:nvSpPr>
          <p:spPr>
            <a:xfrm>
              <a:off x="0" y="-28575"/>
              <a:ext cx="1041324" cy="220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799">
                  <a:solidFill>
                    <a:srgbClr val="000000"/>
                  </a:solidFill>
                  <a:latin typeface="Montserrat Classic"/>
                </a:rPr>
                <a:t>La périodisation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217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4239" y="-334838"/>
            <a:ext cx="18412239" cy="10956677"/>
          </a:xfrm>
          <a:custGeom>
            <a:avLst/>
            <a:gdLst/>
            <a:ahLst/>
            <a:cxnLst/>
            <a:rect l="l" t="t" r="r" b="b"/>
            <a:pathLst>
              <a:path w="18412239" h="10956677">
                <a:moveTo>
                  <a:pt x="0" y="0"/>
                </a:moveTo>
                <a:lnTo>
                  <a:pt x="18412239" y="0"/>
                </a:lnTo>
                <a:lnTo>
                  <a:pt x="18412239" y="10956676"/>
                </a:lnTo>
                <a:lnTo>
                  <a:pt x="0" y="10956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16" r="-4516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6162441" y="408477"/>
            <a:ext cx="6282845" cy="2790093"/>
            <a:chOff x="0" y="0"/>
            <a:chExt cx="1654741" cy="7348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54741" cy="734839"/>
            </a:xfrm>
            <a:custGeom>
              <a:avLst/>
              <a:gdLst/>
              <a:ahLst/>
              <a:cxnLst/>
              <a:rect l="l" t="t" r="r" b="b"/>
              <a:pathLst>
                <a:path w="1654741" h="734839">
                  <a:moveTo>
                    <a:pt x="30806" y="0"/>
                  </a:moveTo>
                  <a:lnTo>
                    <a:pt x="1623935" y="0"/>
                  </a:lnTo>
                  <a:cubicBezTo>
                    <a:pt x="1632106" y="0"/>
                    <a:pt x="1639941" y="3246"/>
                    <a:pt x="1645719" y="9023"/>
                  </a:cubicBezTo>
                  <a:cubicBezTo>
                    <a:pt x="1651496" y="14800"/>
                    <a:pt x="1654741" y="22636"/>
                    <a:pt x="1654741" y="30806"/>
                  </a:cubicBezTo>
                  <a:lnTo>
                    <a:pt x="1654741" y="704034"/>
                  </a:lnTo>
                  <a:cubicBezTo>
                    <a:pt x="1654741" y="712204"/>
                    <a:pt x="1651496" y="720039"/>
                    <a:pt x="1645719" y="725817"/>
                  </a:cubicBezTo>
                  <a:cubicBezTo>
                    <a:pt x="1639941" y="731594"/>
                    <a:pt x="1632106" y="734839"/>
                    <a:pt x="1623935" y="734839"/>
                  </a:cubicBezTo>
                  <a:lnTo>
                    <a:pt x="30806" y="734839"/>
                  </a:lnTo>
                  <a:cubicBezTo>
                    <a:pt x="22636" y="734839"/>
                    <a:pt x="14800" y="731594"/>
                    <a:pt x="9023" y="725817"/>
                  </a:cubicBezTo>
                  <a:cubicBezTo>
                    <a:pt x="3246" y="720039"/>
                    <a:pt x="0" y="712204"/>
                    <a:pt x="0" y="704034"/>
                  </a:cubicBezTo>
                  <a:lnTo>
                    <a:pt x="0" y="30806"/>
                  </a:lnTo>
                  <a:cubicBezTo>
                    <a:pt x="0" y="22636"/>
                    <a:pt x="3246" y="14800"/>
                    <a:pt x="9023" y="9023"/>
                  </a:cubicBezTo>
                  <a:cubicBezTo>
                    <a:pt x="14800" y="3246"/>
                    <a:pt x="22636" y="0"/>
                    <a:pt x="30806" y="0"/>
                  </a:cubicBezTo>
                  <a:close/>
                </a:path>
              </a:pathLst>
            </a:custGeom>
            <a:solidFill>
              <a:srgbClr val="F2F4F5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654741" cy="753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86189" y="5834359"/>
            <a:ext cx="9360626" cy="1779628"/>
            <a:chOff x="0" y="0"/>
            <a:chExt cx="2465350" cy="4687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65350" cy="468709"/>
            </a:xfrm>
            <a:custGeom>
              <a:avLst/>
              <a:gdLst/>
              <a:ahLst/>
              <a:cxnLst/>
              <a:rect l="l" t="t" r="r" b="b"/>
              <a:pathLst>
                <a:path w="2465350" h="468709">
                  <a:moveTo>
                    <a:pt x="20677" y="0"/>
                  </a:moveTo>
                  <a:lnTo>
                    <a:pt x="2444673" y="0"/>
                  </a:lnTo>
                  <a:cubicBezTo>
                    <a:pt x="2456093" y="0"/>
                    <a:pt x="2465350" y="9257"/>
                    <a:pt x="2465350" y="20677"/>
                  </a:cubicBezTo>
                  <a:lnTo>
                    <a:pt x="2465350" y="448032"/>
                  </a:lnTo>
                  <a:cubicBezTo>
                    <a:pt x="2465350" y="459451"/>
                    <a:pt x="2456093" y="468709"/>
                    <a:pt x="2444673" y="468709"/>
                  </a:cubicBezTo>
                  <a:lnTo>
                    <a:pt x="20677" y="468709"/>
                  </a:lnTo>
                  <a:cubicBezTo>
                    <a:pt x="9257" y="468709"/>
                    <a:pt x="0" y="459451"/>
                    <a:pt x="0" y="448032"/>
                  </a:cubicBezTo>
                  <a:lnTo>
                    <a:pt x="0" y="20677"/>
                  </a:lnTo>
                  <a:cubicBezTo>
                    <a:pt x="0" y="9257"/>
                    <a:pt x="9257" y="0"/>
                    <a:pt x="20677" y="0"/>
                  </a:cubicBezTo>
                  <a:close/>
                </a:path>
              </a:pathLst>
            </a:custGeom>
            <a:solidFill>
              <a:srgbClr val="8C52FF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2465350" cy="487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396823" y="3541471"/>
            <a:ext cx="7370115" cy="1953473"/>
            <a:chOff x="0" y="0"/>
            <a:chExt cx="1941100" cy="5144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41100" cy="514495"/>
            </a:xfrm>
            <a:custGeom>
              <a:avLst/>
              <a:gdLst/>
              <a:ahLst/>
              <a:cxnLst/>
              <a:rect l="l" t="t" r="r" b="b"/>
              <a:pathLst>
                <a:path w="1941100" h="514495">
                  <a:moveTo>
                    <a:pt x="26261" y="0"/>
                  </a:moveTo>
                  <a:lnTo>
                    <a:pt x="1914839" y="0"/>
                  </a:lnTo>
                  <a:cubicBezTo>
                    <a:pt x="1921804" y="0"/>
                    <a:pt x="1928483" y="2767"/>
                    <a:pt x="1933408" y="7692"/>
                  </a:cubicBezTo>
                  <a:cubicBezTo>
                    <a:pt x="1938333" y="12617"/>
                    <a:pt x="1941100" y="19296"/>
                    <a:pt x="1941100" y="26261"/>
                  </a:cubicBezTo>
                  <a:lnTo>
                    <a:pt x="1941100" y="488234"/>
                  </a:lnTo>
                  <a:cubicBezTo>
                    <a:pt x="1941100" y="495199"/>
                    <a:pt x="1938333" y="501878"/>
                    <a:pt x="1933408" y="506803"/>
                  </a:cubicBezTo>
                  <a:cubicBezTo>
                    <a:pt x="1928483" y="511728"/>
                    <a:pt x="1921804" y="514495"/>
                    <a:pt x="1914839" y="514495"/>
                  </a:cubicBezTo>
                  <a:lnTo>
                    <a:pt x="26261" y="514495"/>
                  </a:lnTo>
                  <a:cubicBezTo>
                    <a:pt x="19296" y="514495"/>
                    <a:pt x="12617" y="511728"/>
                    <a:pt x="7692" y="506803"/>
                  </a:cubicBezTo>
                  <a:cubicBezTo>
                    <a:pt x="2767" y="501878"/>
                    <a:pt x="0" y="495199"/>
                    <a:pt x="0" y="488234"/>
                  </a:cubicBezTo>
                  <a:lnTo>
                    <a:pt x="0" y="26261"/>
                  </a:lnTo>
                  <a:cubicBezTo>
                    <a:pt x="0" y="19296"/>
                    <a:pt x="2767" y="12617"/>
                    <a:pt x="7692" y="7692"/>
                  </a:cubicBezTo>
                  <a:cubicBezTo>
                    <a:pt x="12617" y="2767"/>
                    <a:pt x="19296" y="0"/>
                    <a:pt x="26261" y="0"/>
                  </a:cubicBezTo>
                  <a:close/>
                </a:path>
              </a:pathLst>
            </a:custGeom>
            <a:solidFill>
              <a:srgbClr val="C1FF72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941100" cy="533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644765" y="7978842"/>
            <a:ext cx="12874231" cy="2107180"/>
            <a:chOff x="0" y="0"/>
            <a:chExt cx="3390744" cy="5549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90744" cy="554978"/>
            </a:xfrm>
            <a:custGeom>
              <a:avLst/>
              <a:gdLst/>
              <a:ahLst/>
              <a:cxnLst/>
              <a:rect l="l" t="t" r="r" b="b"/>
              <a:pathLst>
                <a:path w="3390744" h="554978">
                  <a:moveTo>
                    <a:pt x="0" y="0"/>
                  </a:moveTo>
                  <a:lnTo>
                    <a:pt x="3390744" y="0"/>
                  </a:lnTo>
                  <a:lnTo>
                    <a:pt x="3390744" y="554978"/>
                  </a:lnTo>
                  <a:lnTo>
                    <a:pt x="0" y="554978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00BF6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3390744" cy="57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297633" y="7994987"/>
            <a:ext cx="7692734" cy="66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27"/>
              </a:lnSpc>
              <a:spcBef>
                <a:spcPct val="0"/>
              </a:spcBef>
            </a:pPr>
            <a:r>
              <a:rPr lang="en-US" sz="3860" u="sng" spc="135" dirty="0">
                <a:solidFill>
                  <a:srgbClr val="010101"/>
                </a:solidFill>
                <a:latin typeface="Archivo Black"/>
              </a:rPr>
              <a:t>MACROCYCLE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5176" y="8716366"/>
            <a:ext cx="8257376" cy="1188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1"/>
              </a:lnSpc>
            </a:pPr>
            <a:r>
              <a:rPr lang="en-US" sz="2174" spc="213" dirty="0">
                <a:solidFill>
                  <a:srgbClr val="040506"/>
                </a:solidFill>
                <a:latin typeface="Montserrat Light Bold"/>
              </a:rPr>
              <a:t>Le macrocycle </a:t>
            </a:r>
            <a:r>
              <a:rPr lang="en-US" sz="2174" spc="213" dirty="0" err="1">
                <a:solidFill>
                  <a:srgbClr val="040506"/>
                </a:solidFill>
                <a:latin typeface="Montserrat Light Bold"/>
              </a:rPr>
              <a:t>est</a:t>
            </a:r>
            <a:r>
              <a:rPr lang="en-US" sz="2174" spc="213" dirty="0">
                <a:solidFill>
                  <a:srgbClr val="040506"/>
                </a:solidFill>
                <a:latin typeface="Montserrat Light Bold"/>
              </a:rPr>
              <a:t> un </a:t>
            </a:r>
            <a:r>
              <a:rPr lang="en-US" sz="2174" spc="213" dirty="0" err="1">
                <a:solidFill>
                  <a:srgbClr val="040506"/>
                </a:solidFill>
                <a:latin typeface="Montserrat Light Bold"/>
              </a:rPr>
              <a:t>therme</a:t>
            </a:r>
            <a:r>
              <a:rPr lang="en-US" sz="2174" spc="213" dirty="0">
                <a:solidFill>
                  <a:srgbClr val="040506"/>
                </a:solidFill>
                <a:latin typeface="Montserrat Light Bold"/>
              </a:rPr>
              <a:t> qui </a:t>
            </a:r>
            <a:r>
              <a:rPr lang="en-US" sz="2174" spc="213" dirty="0" err="1">
                <a:solidFill>
                  <a:srgbClr val="040506"/>
                </a:solidFill>
                <a:latin typeface="Montserrat Light Bold"/>
              </a:rPr>
              <a:t>désigne</a:t>
            </a:r>
            <a:r>
              <a:rPr lang="en-US" sz="2174" spc="213" dirty="0">
                <a:solidFill>
                  <a:srgbClr val="040506"/>
                </a:solidFill>
                <a:latin typeface="Montserrat Light Bold"/>
              </a:rPr>
              <a:t> </a:t>
            </a:r>
            <a:r>
              <a:rPr lang="en-US" sz="2174" spc="213" dirty="0" err="1">
                <a:solidFill>
                  <a:srgbClr val="040506"/>
                </a:solidFill>
                <a:latin typeface="Montserrat Light Bold"/>
              </a:rPr>
              <a:t>l’année</a:t>
            </a:r>
            <a:r>
              <a:rPr lang="en-US" sz="2174" spc="213" dirty="0">
                <a:solidFill>
                  <a:srgbClr val="040506"/>
                </a:solidFill>
                <a:latin typeface="Montserrat Light Bold"/>
              </a:rPr>
              <a:t>,  la </a:t>
            </a:r>
            <a:r>
              <a:rPr lang="en-US" sz="2174" spc="213" dirty="0" err="1">
                <a:solidFill>
                  <a:srgbClr val="040506"/>
                </a:solidFill>
                <a:latin typeface="Montserrat Light Bold"/>
              </a:rPr>
              <a:t>saison</a:t>
            </a:r>
            <a:r>
              <a:rPr lang="en-US" sz="2174" spc="213" dirty="0">
                <a:solidFill>
                  <a:srgbClr val="040506"/>
                </a:solidFill>
                <a:latin typeface="Montserrat Light Bold"/>
              </a:rPr>
              <a:t> sportive avec </a:t>
            </a:r>
            <a:r>
              <a:rPr lang="en-US" sz="2174" spc="213" dirty="0" err="1">
                <a:solidFill>
                  <a:srgbClr val="040506"/>
                </a:solidFill>
                <a:latin typeface="Montserrat Light Bold"/>
              </a:rPr>
              <a:t>différentes</a:t>
            </a:r>
            <a:r>
              <a:rPr lang="en-US" sz="2174" spc="213" dirty="0">
                <a:solidFill>
                  <a:srgbClr val="040506"/>
                </a:solidFill>
                <a:latin typeface="Montserrat Light Bold"/>
              </a:rPr>
              <a:t> </a:t>
            </a:r>
            <a:r>
              <a:rPr lang="en-US" sz="2174" spc="213" dirty="0" err="1">
                <a:solidFill>
                  <a:srgbClr val="040506"/>
                </a:solidFill>
                <a:latin typeface="Montserrat Light Bold"/>
              </a:rPr>
              <a:t>échéances</a:t>
            </a:r>
            <a:r>
              <a:rPr lang="en-US" sz="2174" spc="213" dirty="0">
                <a:solidFill>
                  <a:srgbClr val="040506"/>
                </a:solidFill>
                <a:latin typeface="Montserrat Light Bold"/>
              </a:rPr>
              <a:t>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74204" y="5755745"/>
            <a:ext cx="7692734" cy="613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13"/>
              </a:lnSpc>
              <a:spcBef>
                <a:spcPct val="0"/>
              </a:spcBef>
            </a:pPr>
            <a:r>
              <a:rPr lang="en-US" sz="3560" u="sng" spc="124" dirty="0">
                <a:solidFill>
                  <a:srgbClr val="010101"/>
                </a:solidFill>
                <a:latin typeface="Archivo Black"/>
              </a:rPr>
              <a:t>MÉSOCYCLE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87717" y="6426832"/>
            <a:ext cx="7357569" cy="1131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0"/>
              </a:lnSpc>
            </a:pP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Le </a:t>
            </a:r>
            <a:r>
              <a:rPr lang="en-US" sz="2167" spc="212" dirty="0" err="1">
                <a:solidFill>
                  <a:srgbClr val="040506"/>
                </a:solidFill>
                <a:latin typeface="Montserrat Light Bold"/>
              </a:rPr>
              <a:t>mésocycle</a:t>
            </a: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 </a:t>
            </a:r>
            <a:r>
              <a:rPr lang="en-US" sz="2167" spc="212" dirty="0" err="1">
                <a:solidFill>
                  <a:srgbClr val="040506"/>
                </a:solidFill>
                <a:latin typeface="Montserrat Light Bold"/>
              </a:rPr>
              <a:t>désigne</a:t>
            </a: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 </a:t>
            </a:r>
            <a:r>
              <a:rPr lang="en-US" sz="2167" spc="212" dirty="0" err="1">
                <a:solidFill>
                  <a:srgbClr val="040506"/>
                </a:solidFill>
                <a:latin typeface="Montserrat Light Bold"/>
              </a:rPr>
              <a:t>plusieurs</a:t>
            </a: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 </a:t>
            </a:r>
            <a:r>
              <a:rPr lang="en-US" sz="2167" spc="212" dirty="0" err="1">
                <a:solidFill>
                  <a:srgbClr val="040506"/>
                </a:solidFill>
                <a:latin typeface="Montserrat Light Bold"/>
              </a:rPr>
              <a:t>semaines</a:t>
            </a: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, 2 à 6 </a:t>
            </a:r>
            <a:r>
              <a:rPr lang="en-US" sz="2167" spc="212" dirty="0" err="1">
                <a:solidFill>
                  <a:srgbClr val="040506"/>
                </a:solidFill>
                <a:latin typeface="Montserrat Light Bold"/>
              </a:rPr>
              <a:t>semaines</a:t>
            </a: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 dans </a:t>
            </a:r>
            <a:r>
              <a:rPr lang="en-US" sz="2167" spc="212" dirty="0" err="1">
                <a:solidFill>
                  <a:srgbClr val="040506"/>
                </a:solidFill>
                <a:latin typeface="Montserrat Light Bold"/>
              </a:rPr>
              <a:t>lequel</a:t>
            </a: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 </a:t>
            </a:r>
            <a:r>
              <a:rPr lang="en-US" sz="2167" spc="212" dirty="0" err="1">
                <a:solidFill>
                  <a:srgbClr val="040506"/>
                </a:solidFill>
                <a:latin typeface="Montserrat Light Bold"/>
              </a:rPr>
              <a:t>s’integre</a:t>
            </a: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 le </a:t>
            </a:r>
            <a:r>
              <a:rPr lang="en-US" sz="2167" spc="212" dirty="0" err="1">
                <a:solidFill>
                  <a:srgbClr val="040506"/>
                </a:solidFill>
                <a:latin typeface="Montserrat Light Bold"/>
              </a:rPr>
              <a:t>microcyle</a:t>
            </a: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35514" y="3472596"/>
            <a:ext cx="7692734" cy="73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79"/>
              </a:lnSpc>
              <a:spcBef>
                <a:spcPct val="0"/>
              </a:spcBef>
            </a:pPr>
            <a:r>
              <a:rPr lang="en-US" sz="4260" u="sng" spc="149" dirty="0">
                <a:solidFill>
                  <a:srgbClr val="010101"/>
                </a:solidFill>
                <a:latin typeface="Archivo Black"/>
              </a:rPr>
              <a:t>MICROCYCLE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96823" y="4262456"/>
            <a:ext cx="7370115" cy="1131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0"/>
              </a:lnSpc>
            </a:pP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les cycles </a:t>
            </a:r>
            <a:r>
              <a:rPr lang="en-US" sz="2167" spc="212" dirty="0" err="1">
                <a:solidFill>
                  <a:srgbClr val="040506"/>
                </a:solidFill>
                <a:latin typeface="Montserrat Light Bold"/>
              </a:rPr>
              <a:t>Journalier</a:t>
            </a: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 </a:t>
            </a:r>
            <a:r>
              <a:rPr lang="en-US" sz="2167" spc="212" dirty="0" err="1">
                <a:solidFill>
                  <a:srgbClr val="040506"/>
                </a:solidFill>
                <a:latin typeface="Montserrat Light Bold"/>
              </a:rPr>
              <a:t>intégré</a:t>
            </a: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  le cycle </a:t>
            </a:r>
            <a:r>
              <a:rPr lang="en-US" sz="2167" spc="212" dirty="0" err="1">
                <a:solidFill>
                  <a:srgbClr val="040506"/>
                </a:solidFill>
                <a:latin typeface="Montserrat Light Bold"/>
              </a:rPr>
              <a:t>hebdomadaire</a:t>
            </a: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 qui </a:t>
            </a:r>
            <a:r>
              <a:rPr lang="en-US" sz="2167" spc="212" dirty="0" err="1">
                <a:solidFill>
                  <a:srgbClr val="040506"/>
                </a:solidFill>
                <a:latin typeface="Montserrat Light Bold"/>
              </a:rPr>
              <a:t>représente</a:t>
            </a: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 </a:t>
            </a:r>
            <a:r>
              <a:rPr lang="en-US" sz="2167" spc="212" dirty="0" err="1">
                <a:solidFill>
                  <a:srgbClr val="040506"/>
                </a:solidFill>
                <a:latin typeface="Montserrat Light Bold"/>
              </a:rPr>
              <a:t>une</a:t>
            </a: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 </a:t>
            </a:r>
            <a:r>
              <a:rPr lang="en-US" sz="2167" spc="212" dirty="0" err="1">
                <a:solidFill>
                  <a:srgbClr val="040506"/>
                </a:solidFill>
                <a:latin typeface="Montserrat Light Bold"/>
              </a:rPr>
              <a:t>semaine</a:t>
            </a: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 7 </a:t>
            </a:r>
            <a:r>
              <a:rPr lang="en-US" sz="2167" spc="212" dirty="0" err="1">
                <a:solidFill>
                  <a:srgbClr val="040506"/>
                </a:solidFill>
                <a:latin typeface="Montserrat Light Bold"/>
              </a:rPr>
              <a:t>jours</a:t>
            </a: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 qui </a:t>
            </a:r>
            <a:r>
              <a:rPr lang="en-US" sz="2167" spc="212" dirty="0" err="1">
                <a:solidFill>
                  <a:srgbClr val="040506"/>
                </a:solidFill>
                <a:latin typeface="Montserrat Light Bold"/>
              </a:rPr>
              <a:t>constitue</a:t>
            </a: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 le </a:t>
            </a:r>
            <a:r>
              <a:rPr lang="en-US" sz="2167" spc="212" dirty="0" err="1">
                <a:solidFill>
                  <a:srgbClr val="040506"/>
                </a:solidFill>
                <a:latin typeface="Montserrat Light Bold"/>
              </a:rPr>
              <a:t>microcycle</a:t>
            </a:r>
            <a:r>
              <a:rPr lang="en-US" sz="2167" spc="212" dirty="0">
                <a:solidFill>
                  <a:srgbClr val="040506"/>
                </a:solidFill>
                <a:latin typeface="Montserrat Light Bold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57497" y="341802"/>
            <a:ext cx="7692734" cy="55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9"/>
              </a:lnSpc>
              <a:spcBef>
                <a:spcPct val="0"/>
              </a:spcBef>
            </a:pPr>
            <a:r>
              <a:rPr lang="en-US" sz="3260" u="sng" spc="114" dirty="0">
                <a:solidFill>
                  <a:srgbClr val="010101"/>
                </a:solidFill>
                <a:latin typeface="Archivo Black"/>
              </a:rPr>
              <a:t>CYCLE JOURNALIER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513546" y="874104"/>
            <a:ext cx="5580635" cy="222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2"/>
              </a:lnSpc>
            </a:pPr>
            <a:r>
              <a:rPr lang="en-US" sz="2067" spc="202" dirty="0" err="1">
                <a:solidFill>
                  <a:srgbClr val="040506"/>
                </a:solidFill>
                <a:latin typeface="Montserrat Light Bold"/>
              </a:rPr>
              <a:t>représente</a:t>
            </a:r>
            <a:r>
              <a:rPr lang="en-US" sz="2067" spc="202" dirty="0">
                <a:solidFill>
                  <a:srgbClr val="040506"/>
                </a:solidFill>
                <a:latin typeface="Montserrat Light Bold"/>
              </a:rPr>
              <a:t> la </a:t>
            </a:r>
            <a:r>
              <a:rPr lang="en-US" sz="2067" spc="202" dirty="0" err="1">
                <a:solidFill>
                  <a:srgbClr val="040506"/>
                </a:solidFill>
                <a:latin typeface="Montserrat Light Bold"/>
              </a:rPr>
              <a:t>journée</a:t>
            </a:r>
            <a:r>
              <a:rPr lang="en-US" sz="2067" spc="202" dirty="0">
                <a:solidFill>
                  <a:srgbClr val="040506"/>
                </a:solidFill>
                <a:latin typeface="Montserrat Light Bold"/>
              </a:rPr>
              <a:t> </a:t>
            </a:r>
            <a:r>
              <a:rPr lang="en-US" sz="2067" spc="202" dirty="0" err="1">
                <a:solidFill>
                  <a:srgbClr val="040506"/>
                </a:solidFill>
                <a:latin typeface="Montserrat Light Bold"/>
              </a:rPr>
              <a:t>d’entrainement</a:t>
            </a:r>
            <a:r>
              <a:rPr lang="en-US" sz="2067" spc="202" dirty="0">
                <a:solidFill>
                  <a:srgbClr val="040506"/>
                </a:solidFill>
                <a:latin typeface="Montserrat Light Bold"/>
              </a:rPr>
              <a:t> </a:t>
            </a:r>
            <a:r>
              <a:rPr lang="en-US" sz="2067" spc="202" dirty="0" err="1">
                <a:solidFill>
                  <a:srgbClr val="040506"/>
                </a:solidFill>
                <a:latin typeface="Montserrat Light Bold"/>
              </a:rPr>
              <a:t>où</a:t>
            </a:r>
            <a:r>
              <a:rPr lang="en-US" sz="2067" spc="202" dirty="0">
                <a:solidFill>
                  <a:srgbClr val="040506"/>
                </a:solidFill>
                <a:latin typeface="Montserrat Light Bold"/>
              </a:rPr>
              <a:t> </a:t>
            </a:r>
            <a:r>
              <a:rPr lang="en-US" sz="2067" spc="202" dirty="0" err="1">
                <a:solidFill>
                  <a:srgbClr val="040506"/>
                </a:solidFill>
                <a:latin typeface="Montserrat Light Bold"/>
              </a:rPr>
              <a:t>peuvent</a:t>
            </a:r>
            <a:r>
              <a:rPr lang="en-US" sz="2067" spc="202" dirty="0">
                <a:solidFill>
                  <a:srgbClr val="040506"/>
                </a:solidFill>
                <a:latin typeface="Montserrat Light Bold"/>
              </a:rPr>
              <a:t> </a:t>
            </a:r>
            <a:r>
              <a:rPr lang="en-US" sz="2067" spc="202" dirty="0" err="1">
                <a:solidFill>
                  <a:srgbClr val="040506"/>
                </a:solidFill>
                <a:latin typeface="Montserrat Light Bold"/>
              </a:rPr>
              <a:t>alterner</a:t>
            </a:r>
            <a:r>
              <a:rPr lang="en-US" sz="2067" spc="202" dirty="0">
                <a:solidFill>
                  <a:srgbClr val="040506"/>
                </a:solidFill>
                <a:latin typeface="Montserrat Light Bold"/>
              </a:rPr>
              <a:t> dans un </a:t>
            </a:r>
            <a:r>
              <a:rPr lang="en-US" sz="2067" spc="202" dirty="0" err="1">
                <a:solidFill>
                  <a:srgbClr val="040506"/>
                </a:solidFill>
                <a:latin typeface="Montserrat Light Bold"/>
              </a:rPr>
              <a:t>ordre</a:t>
            </a:r>
            <a:r>
              <a:rPr lang="en-US" sz="2067" spc="202" dirty="0">
                <a:solidFill>
                  <a:srgbClr val="040506"/>
                </a:solidFill>
                <a:latin typeface="Montserrat Light Bold"/>
              </a:rPr>
              <a:t> précis </a:t>
            </a:r>
            <a:r>
              <a:rPr lang="en-US" sz="2067" spc="202" dirty="0" err="1">
                <a:solidFill>
                  <a:srgbClr val="040506"/>
                </a:solidFill>
                <a:latin typeface="Montserrat Light Bold"/>
              </a:rPr>
              <a:t>plusieurs</a:t>
            </a:r>
            <a:r>
              <a:rPr lang="en-US" sz="2067" spc="202" dirty="0">
                <a:solidFill>
                  <a:srgbClr val="040506"/>
                </a:solidFill>
                <a:latin typeface="Montserrat Light Bold"/>
              </a:rPr>
              <a:t> séances </a:t>
            </a:r>
            <a:r>
              <a:rPr lang="en-US" sz="2067" spc="202" dirty="0" err="1">
                <a:solidFill>
                  <a:srgbClr val="040506"/>
                </a:solidFill>
                <a:latin typeface="Montserrat Light Bold"/>
              </a:rPr>
              <a:t>d’entrainements</a:t>
            </a:r>
            <a:r>
              <a:rPr lang="en-US" sz="2067" spc="202" dirty="0">
                <a:solidFill>
                  <a:srgbClr val="040506"/>
                </a:solidFill>
                <a:latin typeface="Montserrat Light Bold"/>
              </a:rPr>
              <a:t> avec des </a:t>
            </a:r>
            <a:r>
              <a:rPr lang="en-US" sz="2067" spc="202" dirty="0" err="1">
                <a:solidFill>
                  <a:srgbClr val="040506"/>
                </a:solidFill>
                <a:latin typeface="Montserrat Light Bold"/>
              </a:rPr>
              <a:t>périodes</a:t>
            </a:r>
            <a:r>
              <a:rPr lang="en-US" sz="2067" spc="202" dirty="0">
                <a:solidFill>
                  <a:srgbClr val="040506"/>
                </a:solidFill>
                <a:latin typeface="Montserrat Light Bold"/>
              </a:rPr>
              <a:t> de repos.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3989" y="0"/>
            <a:ext cx="3086100" cy="2205895"/>
            <a:chOff x="0" y="0"/>
            <a:chExt cx="812800" cy="5809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580976"/>
            </a:xfrm>
            <a:custGeom>
              <a:avLst/>
              <a:gdLst/>
              <a:ahLst/>
              <a:cxnLst/>
              <a:rect l="l" t="t" r="r" b="b"/>
              <a:pathLst>
                <a:path w="812800" h="580976">
                  <a:moveTo>
                    <a:pt x="0" y="0"/>
                  </a:moveTo>
                  <a:lnTo>
                    <a:pt x="812800" y="0"/>
                  </a:lnTo>
                  <a:lnTo>
                    <a:pt x="812800" y="580976"/>
                  </a:lnTo>
                  <a:lnTo>
                    <a:pt x="0" y="580976"/>
                  </a:lnTo>
                  <a:close/>
                </a:path>
              </a:pathLst>
            </a:custGeom>
            <a:solidFill>
              <a:srgbClr val="7C2AE8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6000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Open Sauce"/>
                </a:rPr>
                <a:t>PERIODE 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36506" y="-102451"/>
            <a:ext cx="3086100" cy="2159851"/>
            <a:chOff x="0" y="0"/>
            <a:chExt cx="812800" cy="5688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568850"/>
            </a:xfrm>
            <a:custGeom>
              <a:avLst/>
              <a:gdLst/>
              <a:ahLst/>
              <a:cxnLst/>
              <a:rect l="l" t="t" r="r" b="b"/>
              <a:pathLst>
                <a:path w="812800" h="568850">
                  <a:moveTo>
                    <a:pt x="0" y="0"/>
                  </a:moveTo>
                  <a:lnTo>
                    <a:pt x="812800" y="0"/>
                  </a:lnTo>
                  <a:lnTo>
                    <a:pt x="812800" y="568850"/>
                  </a:lnTo>
                  <a:lnTo>
                    <a:pt x="0" y="568850"/>
                  </a:ln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587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000000"/>
                  </a:solidFill>
                  <a:latin typeface="Open Sauce Bold"/>
                </a:rPr>
                <a:t>ANAEROBIE ALACTIQUE</a:t>
              </a:r>
              <a:r>
                <a:rPr lang="en-US" sz="2199">
                  <a:solidFill>
                    <a:srgbClr val="FFFFFF"/>
                  </a:solidFill>
                  <a:latin typeface="Open Sauce"/>
                </a:rPr>
                <a:t>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36969" y="-102451"/>
            <a:ext cx="3086100" cy="2159851"/>
            <a:chOff x="0" y="0"/>
            <a:chExt cx="812800" cy="5688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568850"/>
            </a:xfrm>
            <a:custGeom>
              <a:avLst/>
              <a:gdLst/>
              <a:ahLst/>
              <a:cxnLst/>
              <a:rect l="l" t="t" r="r" b="b"/>
              <a:pathLst>
                <a:path w="812800" h="568850">
                  <a:moveTo>
                    <a:pt x="0" y="0"/>
                  </a:moveTo>
                  <a:lnTo>
                    <a:pt x="812800" y="0"/>
                  </a:lnTo>
                  <a:lnTo>
                    <a:pt x="812800" y="568850"/>
                  </a:lnTo>
                  <a:lnTo>
                    <a:pt x="0" y="568850"/>
                  </a:ln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587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000000"/>
                  </a:solidFill>
                  <a:latin typeface="Open Sauce Bold"/>
                </a:rPr>
                <a:t>ANAEROBIE LACTIQUE</a:t>
              </a:r>
              <a:r>
                <a:rPr lang="en-US" sz="2199">
                  <a:solidFill>
                    <a:srgbClr val="FFFFFF"/>
                  </a:solidFill>
                  <a:latin typeface="Open Sauce"/>
                </a:rPr>
                <a:t>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42194" y="-440103"/>
            <a:ext cx="3086100" cy="2497503"/>
            <a:chOff x="0" y="0"/>
            <a:chExt cx="812800" cy="65777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57778"/>
            </a:xfrm>
            <a:custGeom>
              <a:avLst/>
              <a:gdLst/>
              <a:ahLst/>
              <a:cxnLst/>
              <a:rect l="l" t="t" r="r" b="b"/>
              <a:pathLst>
                <a:path w="812800" h="657778">
                  <a:moveTo>
                    <a:pt x="0" y="0"/>
                  </a:moveTo>
                  <a:lnTo>
                    <a:pt x="812800" y="0"/>
                  </a:lnTo>
                  <a:lnTo>
                    <a:pt x="812800" y="657778"/>
                  </a:lnTo>
                  <a:lnTo>
                    <a:pt x="0" y="657778"/>
                  </a:ln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676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000000"/>
                  </a:solidFill>
                  <a:latin typeface="Open Sauce Bold"/>
                </a:rPr>
                <a:t>AEROBIE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328613" y="2532431"/>
            <a:ext cx="4711303" cy="1550194"/>
            <a:chOff x="0" y="0"/>
            <a:chExt cx="1240837" cy="4082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40837" cy="408281"/>
            </a:xfrm>
            <a:custGeom>
              <a:avLst/>
              <a:gdLst/>
              <a:ahLst/>
              <a:cxnLst/>
              <a:rect l="l" t="t" r="r" b="b"/>
              <a:pathLst>
                <a:path w="1240837" h="408281">
                  <a:moveTo>
                    <a:pt x="83807" y="0"/>
                  </a:moveTo>
                  <a:lnTo>
                    <a:pt x="1157031" y="0"/>
                  </a:lnTo>
                  <a:cubicBezTo>
                    <a:pt x="1203316" y="0"/>
                    <a:pt x="1240837" y="37521"/>
                    <a:pt x="1240837" y="83807"/>
                  </a:cubicBezTo>
                  <a:lnTo>
                    <a:pt x="1240837" y="324475"/>
                  </a:lnTo>
                  <a:cubicBezTo>
                    <a:pt x="1240837" y="346702"/>
                    <a:pt x="1232007" y="368018"/>
                    <a:pt x="1216291" y="383735"/>
                  </a:cubicBezTo>
                  <a:cubicBezTo>
                    <a:pt x="1200574" y="399452"/>
                    <a:pt x="1179257" y="408281"/>
                    <a:pt x="1157031" y="408281"/>
                  </a:cubicBezTo>
                  <a:lnTo>
                    <a:pt x="83807" y="408281"/>
                  </a:lnTo>
                  <a:cubicBezTo>
                    <a:pt x="61580" y="408281"/>
                    <a:pt x="40263" y="399452"/>
                    <a:pt x="24546" y="383735"/>
                  </a:cubicBezTo>
                  <a:cubicBezTo>
                    <a:pt x="8830" y="368018"/>
                    <a:pt x="0" y="346702"/>
                    <a:pt x="0" y="324475"/>
                  </a:cubicBezTo>
                  <a:lnTo>
                    <a:pt x="0" y="83807"/>
                  </a:lnTo>
                  <a:cubicBezTo>
                    <a:pt x="0" y="37521"/>
                    <a:pt x="37521" y="0"/>
                    <a:pt x="83807" y="0"/>
                  </a:cubicBezTo>
                  <a:close/>
                </a:path>
              </a:pathLst>
            </a:custGeom>
            <a:solidFill>
              <a:srgbClr val="7C2AE8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240837" cy="427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Open Sauce Bold"/>
                </a:rPr>
                <a:t>PREPARATION PHYSIQUE GENERALE (début) </a:t>
              </a:r>
            </a:p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Open Sauce"/>
                </a:rPr>
                <a:t> 6 à 12 semaines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328613" y="4533567"/>
            <a:ext cx="4711303" cy="1550194"/>
            <a:chOff x="0" y="0"/>
            <a:chExt cx="1240837" cy="40828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40837" cy="408281"/>
            </a:xfrm>
            <a:custGeom>
              <a:avLst/>
              <a:gdLst/>
              <a:ahLst/>
              <a:cxnLst/>
              <a:rect l="l" t="t" r="r" b="b"/>
              <a:pathLst>
                <a:path w="1240837" h="408281">
                  <a:moveTo>
                    <a:pt x="83807" y="0"/>
                  </a:moveTo>
                  <a:lnTo>
                    <a:pt x="1157031" y="0"/>
                  </a:lnTo>
                  <a:cubicBezTo>
                    <a:pt x="1203316" y="0"/>
                    <a:pt x="1240837" y="37521"/>
                    <a:pt x="1240837" y="83807"/>
                  </a:cubicBezTo>
                  <a:lnTo>
                    <a:pt x="1240837" y="324475"/>
                  </a:lnTo>
                  <a:cubicBezTo>
                    <a:pt x="1240837" y="346702"/>
                    <a:pt x="1232007" y="368018"/>
                    <a:pt x="1216291" y="383735"/>
                  </a:cubicBezTo>
                  <a:cubicBezTo>
                    <a:pt x="1200574" y="399452"/>
                    <a:pt x="1179257" y="408281"/>
                    <a:pt x="1157031" y="408281"/>
                  </a:cubicBezTo>
                  <a:lnTo>
                    <a:pt x="83807" y="408281"/>
                  </a:lnTo>
                  <a:cubicBezTo>
                    <a:pt x="61580" y="408281"/>
                    <a:pt x="40263" y="399452"/>
                    <a:pt x="24546" y="383735"/>
                  </a:cubicBezTo>
                  <a:cubicBezTo>
                    <a:pt x="8830" y="368018"/>
                    <a:pt x="0" y="346702"/>
                    <a:pt x="0" y="324475"/>
                  </a:cubicBezTo>
                  <a:lnTo>
                    <a:pt x="0" y="83807"/>
                  </a:lnTo>
                  <a:cubicBezTo>
                    <a:pt x="0" y="37521"/>
                    <a:pt x="37521" y="0"/>
                    <a:pt x="83807" y="0"/>
                  </a:cubicBezTo>
                  <a:close/>
                </a:path>
              </a:pathLst>
            </a:custGeom>
            <a:solidFill>
              <a:srgbClr val="7C2AE8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240837" cy="427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 dirty="0">
                  <a:solidFill>
                    <a:srgbClr val="FFFFFF"/>
                  </a:solidFill>
                  <a:latin typeface="Open Sauce Bold"/>
                </a:rPr>
                <a:t>PREPARATION PHYSIQUE AUXILIAIRE </a:t>
              </a:r>
            </a:p>
            <a:p>
              <a:pPr algn="ctr">
                <a:lnSpc>
                  <a:spcPts val="2859"/>
                </a:lnSpc>
              </a:pPr>
              <a:r>
                <a:rPr lang="en-US" sz="2199" dirty="0">
                  <a:solidFill>
                    <a:srgbClr val="FFFFFF"/>
                  </a:solidFill>
                  <a:latin typeface="Open Sauce"/>
                </a:rPr>
                <a:t>2 à 6 </a:t>
              </a:r>
              <a:r>
                <a:rPr lang="en-US" sz="2199" dirty="0" err="1">
                  <a:solidFill>
                    <a:srgbClr val="FFFFFF"/>
                  </a:solidFill>
                  <a:latin typeface="Open Sauce"/>
                </a:rPr>
                <a:t>semaines</a:t>
              </a:r>
              <a:r>
                <a:rPr lang="en-US" sz="2199" dirty="0">
                  <a:solidFill>
                    <a:srgbClr val="FFFFFF"/>
                  </a:solidFill>
                  <a:latin typeface="Open Sauce"/>
                </a:rPr>
                <a:t>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328613" y="6487106"/>
            <a:ext cx="4711303" cy="1550194"/>
            <a:chOff x="0" y="0"/>
            <a:chExt cx="1240837" cy="40828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40837" cy="408281"/>
            </a:xfrm>
            <a:custGeom>
              <a:avLst/>
              <a:gdLst/>
              <a:ahLst/>
              <a:cxnLst/>
              <a:rect l="l" t="t" r="r" b="b"/>
              <a:pathLst>
                <a:path w="1240837" h="408281">
                  <a:moveTo>
                    <a:pt x="83807" y="0"/>
                  </a:moveTo>
                  <a:lnTo>
                    <a:pt x="1157031" y="0"/>
                  </a:lnTo>
                  <a:cubicBezTo>
                    <a:pt x="1203316" y="0"/>
                    <a:pt x="1240837" y="37521"/>
                    <a:pt x="1240837" y="83807"/>
                  </a:cubicBezTo>
                  <a:lnTo>
                    <a:pt x="1240837" y="324475"/>
                  </a:lnTo>
                  <a:cubicBezTo>
                    <a:pt x="1240837" y="346702"/>
                    <a:pt x="1232007" y="368018"/>
                    <a:pt x="1216291" y="383735"/>
                  </a:cubicBezTo>
                  <a:cubicBezTo>
                    <a:pt x="1200574" y="399452"/>
                    <a:pt x="1179257" y="408281"/>
                    <a:pt x="1157031" y="408281"/>
                  </a:cubicBezTo>
                  <a:lnTo>
                    <a:pt x="83807" y="408281"/>
                  </a:lnTo>
                  <a:cubicBezTo>
                    <a:pt x="61580" y="408281"/>
                    <a:pt x="40263" y="399452"/>
                    <a:pt x="24546" y="383735"/>
                  </a:cubicBezTo>
                  <a:cubicBezTo>
                    <a:pt x="8830" y="368018"/>
                    <a:pt x="0" y="346702"/>
                    <a:pt x="0" y="324475"/>
                  </a:cubicBezTo>
                  <a:lnTo>
                    <a:pt x="0" y="83807"/>
                  </a:lnTo>
                  <a:cubicBezTo>
                    <a:pt x="0" y="37521"/>
                    <a:pt x="37521" y="0"/>
                    <a:pt x="83807" y="0"/>
                  </a:cubicBezTo>
                  <a:close/>
                </a:path>
              </a:pathLst>
            </a:custGeom>
            <a:solidFill>
              <a:srgbClr val="7C2AE8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1240837" cy="427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Open Sauce Bold"/>
                </a:rPr>
                <a:t>PREPARATION PHYSIQUE COMPETITION  AFFUTAGE</a:t>
              </a:r>
            </a:p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Open Sauce Bold"/>
                </a:rPr>
                <a:t>2-3 semaines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328613" y="8484975"/>
            <a:ext cx="4711303" cy="1550194"/>
            <a:chOff x="0" y="0"/>
            <a:chExt cx="1240837" cy="40828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40837" cy="408281"/>
            </a:xfrm>
            <a:custGeom>
              <a:avLst/>
              <a:gdLst/>
              <a:ahLst/>
              <a:cxnLst/>
              <a:rect l="l" t="t" r="r" b="b"/>
              <a:pathLst>
                <a:path w="1240837" h="408281">
                  <a:moveTo>
                    <a:pt x="83807" y="0"/>
                  </a:moveTo>
                  <a:lnTo>
                    <a:pt x="1157031" y="0"/>
                  </a:lnTo>
                  <a:cubicBezTo>
                    <a:pt x="1203316" y="0"/>
                    <a:pt x="1240837" y="37521"/>
                    <a:pt x="1240837" y="83807"/>
                  </a:cubicBezTo>
                  <a:lnTo>
                    <a:pt x="1240837" y="324475"/>
                  </a:lnTo>
                  <a:cubicBezTo>
                    <a:pt x="1240837" y="346702"/>
                    <a:pt x="1232007" y="368018"/>
                    <a:pt x="1216291" y="383735"/>
                  </a:cubicBezTo>
                  <a:cubicBezTo>
                    <a:pt x="1200574" y="399452"/>
                    <a:pt x="1179257" y="408281"/>
                    <a:pt x="1157031" y="408281"/>
                  </a:cubicBezTo>
                  <a:lnTo>
                    <a:pt x="83807" y="408281"/>
                  </a:lnTo>
                  <a:cubicBezTo>
                    <a:pt x="61580" y="408281"/>
                    <a:pt x="40263" y="399452"/>
                    <a:pt x="24546" y="383735"/>
                  </a:cubicBezTo>
                  <a:cubicBezTo>
                    <a:pt x="8830" y="368018"/>
                    <a:pt x="0" y="346702"/>
                    <a:pt x="0" y="324475"/>
                  </a:cubicBezTo>
                  <a:lnTo>
                    <a:pt x="0" y="83807"/>
                  </a:lnTo>
                  <a:cubicBezTo>
                    <a:pt x="0" y="37521"/>
                    <a:pt x="37521" y="0"/>
                    <a:pt x="83807" y="0"/>
                  </a:cubicBezTo>
                  <a:close/>
                </a:path>
              </a:pathLst>
            </a:custGeom>
            <a:solidFill>
              <a:srgbClr val="7C2AE8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1240837" cy="427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Open Sauce Bold"/>
                </a:rPr>
                <a:t>PERIODE DE TRANSITION </a:t>
              </a:r>
            </a:p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Open Sauce"/>
                </a:rPr>
                <a:t>dépend date prochaine compétition 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438180" y="4533567"/>
            <a:ext cx="12283678" cy="1550194"/>
            <a:chOff x="0" y="0"/>
            <a:chExt cx="3235207" cy="40828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235207" cy="408281"/>
            </a:xfrm>
            <a:custGeom>
              <a:avLst/>
              <a:gdLst/>
              <a:ahLst/>
              <a:cxnLst/>
              <a:rect l="l" t="t" r="r" b="b"/>
              <a:pathLst>
                <a:path w="3235207" h="408281">
                  <a:moveTo>
                    <a:pt x="32143" y="0"/>
                  </a:moveTo>
                  <a:lnTo>
                    <a:pt x="3203064" y="0"/>
                  </a:lnTo>
                  <a:cubicBezTo>
                    <a:pt x="3211589" y="0"/>
                    <a:pt x="3219765" y="3387"/>
                    <a:pt x="3225793" y="9415"/>
                  </a:cubicBezTo>
                  <a:cubicBezTo>
                    <a:pt x="3231821" y="15443"/>
                    <a:pt x="3235207" y="23618"/>
                    <a:pt x="3235207" y="32143"/>
                  </a:cubicBezTo>
                  <a:lnTo>
                    <a:pt x="3235207" y="376138"/>
                  </a:lnTo>
                  <a:cubicBezTo>
                    <a:pt x="3235207" y="384663"/>
                    <a:pt x="3231821" y="392839"/>
                    <a:pt x="3225793" y="398867"/>
                  </a:cubicBezTo>
                  <a:cubicBezTo>
                    <a:pt x="3219765" y="404895"/>
                    <a:pt x="3211589" y="408281"/>
                    <a:pt x="3203064" y="408281"/>
                  </a:cubicBezTo>
                  <a:lnTo>
                    <a:pt x="32143" y="408281"/>
                  </a:lnTo>
                  <a:cubicBezTo>
                    <a:pt x="23618" y="408281"/>
                    <a:pt x="15443" y="404895"/>
                    <a:pt x="9415" y="398867"/>
                  </a:cubicBezTo>
                  <a:cubicBezTo>
                    <a:pt x="3387" y="392839"/>
                    <a:pt x="0" y="384663"/>
                    <a:pt x="0" y="376138"/>
                  </a:cubicBezTo>
                  <a:lnTo>
                    <a:pt x="0" y="32143"/>
                  </a:lnTo>
                  <a:cubicBezTo>
                    <a:pt x="0" y="23618"/>
                    <a:pt x="3387" y="15443"/>
                    <a:pt x="9415" y="9415"/>
                  </a:cubicBezTo>
                  <a:cubicBezTo>
                    <a:pt x="15443" y="3387"/>
                    <a:pt x="23618" y="0"/>
                    <a:pt x="32143" y="0"/>
                  </a:cubicBezTo>
                  <a:close/>
                </a:path>
              </a:pathLst>
            </a:custGeom>
            <a:solidFill>
              <a:srgbClr val="7C2AE8">
                <a:alpha val="4000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3235207" cy="427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5793539" y="4921115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7" y="0"/>
                </a:lnTo>
                <a:lnTo>
                  <a:pt x="689837" y="775097"/>
                </a:lnTo>
                <a:lnTo>
                  <a:pt x="0" y="7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0" name="Freeform 30"/>
          <p:cNvSpPr/>
          <p:nvPr/>
        </p:nvSpPr>
        <p:spPr>
          <a:xfrm>
            <a:off x="15103703" y="4921115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7"/>
                </a:lnTo>
                <a:lnTo>
                  <a:pt x="0" y="7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1" name="Group 31"/>
          <p:cNvGrpSpPr/>
          <p:nvPr/>
        </p:nvGrpSpPr>
        <p:grpSpPr>
          <a:xfrm>
            <a:off x="5266730" y="8648367"/>
            <a:ext cx="12283678" cy="1550194"/>
            <a:chOff x="0" y="0"/>
            <a:chExt cx="3235207" cy="40828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235207" cy="408281"/>
            </a:xfrm>
            <a:custGeom>
              <a:avLst/>
              <a:gdLst/>
              <a:ahLst/>
              <a:cxnLst/>
              <a:rect l="l" t="t" r="r" b="b"/>
              <a:pathLst>
                <a:path w="3235207" h="408281">
                  <a:moveTo>
                    <a:pt x="32143" y="0"/>
                  </a:moveTo>
                  <a:lnTo>
                    <a:pt x="3203064" y="0"/>
                  </a:lnTo>
                  <a:cubicBezTo>
                    <a:pt x="3211589" y="0"/>
                    <a:pt x="3219765" y="3387"/>
                    <a:pt x="3225793" y="9415"/>
                  </a:cubicBezTo>
                  <a:cubicBezTo>
                    <a:pt x="3231821" y="15443"/>
                    <a:pt x="3235207" y="23618"/>
                    <a:pt x="3235207" y="32143"/>
                  </a:cubicBezTo>
                  <a:lnTo>
                    <a:pt x="3235207" y="376138"/>
                  </a:lnTo>
                  <a:cubicBezTo>
                    <a:pt x="3235207" y="384663"/>
                    <a:pt x="3231821" y="392839"/>
                    <a:pt x="3225793" y="398867"/>
                  </a:cubicBezTo>
                  <a:cubicBezTo>
                    <a:pt x="3219765" y="404895"/>
                    <a:pt x="3211589" y="408281"/>
                    <a:pt x="3203064" y="408281"/>
                  </a:cubicBezTo>
                  <a:lnTo>
                    <a:pt x="32143" y="408281"/>
                  </a:lnTo>
                  <a:cubicBezTo>
                    <a:pt x="23618" y="408281"/>
                    <a:pt x="15443" y="404895"/>
                    <a:pt x="9415" y="398867"/>
                  </a:cubicBezTo>
                  <a:cubicBezTo>
                    <a:pt x="3387" y="392839"/>
                    <a:pt x="0" y="384663"/>
                    <a:pt x="0" y="376138"/>
                  </a:cubicBezTo>
                  <a:lnTo>
                    <a:pt x="0" y="32143"/>
                  </a:lnTo>
                  <a:cubicBezTo>
                    <a:pt x="0" y="23618"/>
                    <a:pt x="3387" y="15443"/>
                    <a:pt x="9415" y="9415"/>
                  </a:cubicBezTo>
                  <a:cubicBezTo>
                    <a:pt x="15443" y="3387"/>
                    <a:pt x="23618" y="0"/>
                    <a:pt x="32143" y="0"/>
                  </a:cubicBezTo>
                  <a:close/>
                </a:path>
              </a:pathLst>
            </a:custGeom>
            <a:solidFill>
              <a:srgbClr val="7C2AE8">
                <a:alpha val="4000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19050"/>
              <a:ext cx="3235207" cy="427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6138458" y="8872523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7"/>
                </a:lnTo>
                <a:lnTo>
                  <a:pt x="0" y="7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>
            <a:off x="15285244" y="8872523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7"/>
                </a:lnTo>
                <a:lnTo>
                  <a:pt x="0" y="7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>
            <a:off x="14595408" y="8870752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6"/>
                </a:lnTo>
                <a:lnTo>
                  <a:pt x="0" y="775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11235101" y="8870752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6"/>
                </a:lnTo>
                <a:lnTo>
                  <a:pt x="0" y="775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7534638" y="8870752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6"/>
                </a:lnTo>
                <a:lnTo>
                  <a:pt x="0" y="775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9" name="Group 39"/>
          <p:cNvGrpSpPr/>
          <p:nvPr/>
        </p:nvGrpSpPr>
        <p:grpSpPr>
          <a:xfrm>
            <a:off x="5523905" y="2476167"/>
            <a:ext cx="12283678" cy="1550194"/>
            <a:chOff x="0" y="0"/>
            <a:chExt cx="3235207" cy="408281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235207" cy="408281"/>
            </a:xfrm>
            <a:custGeom>
              <a:avLst/>
              <a:gdLst/>
              <a:ahLst/>
              <a:cxnLst/>
              <a:rect l="l" t="t" r="r" b="b"/>
              <a:pathLst>
                <a:path w="3235207" h="408281">
                  <a:moveTo>
                    <a:pt x="32143" y="0"/>
                  </a:moveTo>
                  <a:lnTo>
                    <a:pt x="3203064" y="0"/>
                  </a:lnTo>
                  <a:cubicBezTo>
                    <a:pt x="3211589" y="0"/>
                    <a:pt x="3219765" y="3387"/>
                    <a:pt x="3225793" y="9415"/>
                  </a:cubicBezTo>
                  <a:cubicBezTo>
                    <a:pt x="3231821" y="15443"/>
                    <a:pt x="3235207" y="23618"/>
                    <a:pt x="3235207" y="32143"/>
                  </a:cubicBezTo>
                  <a:lnTo>
                    <a:pt x="3235207" y="376138"/>
                  </a:lnTo>
                  <a:cubicBezTo>
                    <a:pt x="3235207" y="384663"/>
                    <a:pt x="3231821" y="392839"/>
                    <a:pt x="3225793" y="398867"/>
                  </a:cubicBezTo>
                  <a:cubicBezTo>
                    <a:pt x="3219765" y="404895"/>
                    <a:pt x="3211589" y="408281"/>
                    <a:pt x="3203064" y="408281"/>
                  </a:cubicBezTo>
                  <a:lnTo>
                    <a:pt x="32143" y="408281"/>
                  </a:lnTo>
                  <a:cubicBezTo>
                    <a:pt x="23618" y="408281"/>
                    <a:pt x="15443" y="404895"/>
                    <a:pt x="9415" y="398867"/>
                  </a:cubicBezTo>
                  <a:cubicBezTo>
                    <a:pt x="3387" y="392839"/>
                    <a:pt x="0" y="384663"/>
                    <a:pt x="0" y="376138"/>
                  </a:cubicBezTo>
                  <a:lnTo>
                    <a:pt x="0" y="32143"/>
                  </a:lnTo>
                  <a:cubicBezTo>
                    <a:pt x="0" y="23618"/>
                    <a:pt x="3387" y="15443"/>
                    <a:pt x="9415" y="9415"/>
                  </a:cubicBezTo>
                  <a:cubicBezTo>
                    <a:pt x="15443" y="3387"/>
                    <a:pt x="23618" y="0"/>
                    <a:pt x="32143" y="0"/>
                  </a:cubicBezTo>
                  <a:close/>
                </a:path>
              </a:pathLst>
            </a:custGeom>
            <a:solidFill>
              <a:srgbClr val="7C2AE8">
                <a:alpha val="40000"/>
              </a:srgbClr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19050"/>
              <a:ext cx="3235207" cy="427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>
            <a:off x="7534638" y="2684831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6"/>
                </a:lnTo>
                <a:lnTo>
                  <a:pt x="0" y="775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3" name="Freeform 43"/>
          <p:cNvSpPr/>
          <p:nvPr/>
        </p:nvSpPr>
        <p:spPr>
          <a:xfrm>
            <a:off x="11235101" y="2684831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6"/>
                </a:lnTo>
                <a:lnTo>
                  <a:pt x="0" y="775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4" name="Freeform 44"/>
          <p:cNvSpPr/>
          <p:nvPr/>
        </p:nvSpPr>
        <p:spPr>
          <a:xfrm>
            <a:off x="14250489" y="2684831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7" y="0"/>
                </a:lnTo>
                <a:lnTo>
                  <a:pt x="689837" y="775096"/>
                </a:lnTo>
                <a:lnTo>
                  <a:pt x="0" y="775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5" name="Freeform 45"/>
          <p:cNvSpPr/>
          <p:nvPr/>
        </p:nvSpPr>
        <p:spPr>
          <a:xfrm>
            <a:off x="15103703" y="2684831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6"/>
                </a:lnTo>
                <a:lnTo>
                  <a:pt x="0" y="775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6" name="Freeform 46"/>
          <p:cNvSpPr/>
          <p:nvPr/>
        </p:nvSpPr>
        <p:spPr>
          <a:xfrm>
            <a:off x="15793539" y="2684831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7" y="0"/>
                </a:lnTo>
                <a:lnTo>
                  <a:pt x="689837" y="775096"/>
                </a:lnTo>
                <a:lnTo>
                  <a:pt x="0" y="775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Freeform 47"/>
          <p:cNvSpPr/>
          <p:nvPr/>
        </p:nvSpPr>
        <p:spPr>
          <a:xfrm>
            <a:off x="16483376" y="2684831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6"/>
                </a:lnTo>
                <a:lnTo>
                  <a:pt x="0" y="775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8" name="Freeform 48"/>
          <p:cNvSpPr/>
          <p:nvPr/>
        </p:nvSpPr>
        <p:spPr>
          <a:xfrm>
            <a:off x="7687038" y="4921115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7"/>
                </a:lnTo>
                <a:lnTo>
                  <a:pt x="0" y="7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9" name="Freeform 49"/>
          <p:cNvSpPr/>
          <p:nvPr/>
        </p:nvSpPr>
        <p:spPr>
          <a:xfrm>
            <a:off x="6997202" y="4921115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7"/>
                </a:lnTo>
                <a:lnTo>
                  <a:pt x="0" y="7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50" name="Group 50"/>
          <p:cNvGrpSpPr/>
          <p:nvPr/>
        </p:nvGrpSpPr>
        <p:grpSpPr>
          <a:xfrm>
            <a:off x="5352455" y="6590967"/>
            <a:ext cx="12283678" cy="1550194"/>
            <a:chOff x="0" y="0"/>
            <a:chExt cx="3235207" cy="408281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3235207" cy="408281"/>
            </a:xfrm>
            <a:custGeom>
              <a:avLst/>
              <a:gdLst/>
              <a:ahLst/>
              <a:cxnLst/>
              <a:rect l="l" t="t" r="r" b="b"/>
              <a:pathLst>
                <a:path w="3235207" h="408281">
                  <a:moveTo>
                    <a:pt x="32143" y="0"/>
                  </a:moveTo>
                  <a:lnTo>
                    <a:pt x="3203064" y="0"/>
                  </a:lnTo>
                  <a:cubicBezTo>
                    <a:pt x="3211589" y="0"/>
                    <a:pt x="3219765" y="3387"/>
                    <a:pt x="3225793" y="9415"/>
                  </a:cubicBezTo>
                  <a:cubicBezTo>
                    <a:pt x="3231821" y="15443"/>
                    <a:pt x="3235207" y="23618"/>
                    <a:pt x="3235207" y="32143"/>
                  </a:cubicBezTo>
                  <a:lnTo>
                    <a:pt x="3235207" y="376138"/>
                  </a:lnTo>
                  <a:cubicBezTo>
                    <a:pt x="3235207" y="384663"/>
                    <a:pt x="3231821" y="392839"/>
                    <a:pt x="3225793" y="398867"/>
                  </a:cubicBezTo>
                  <a:cubicBezTo>
                    <a:pt x="3219765" y="404895"/>
                    <a:pt x="3211589" y="408281"/>
                    <a:pt x="3203064" y="408281"/>
                  </a:cubicBezTo>
                  <a:lnTo>
                    <a:pt x="32143" y="408281"/>
                  </a:lnTo>
                  <a:cubicBezTo>
                    <a:pt x="23618" y="408281"/>
                    <a:pt x="15443" y="404895"/>
                    <a:pt x="9415" y="398867"/>
                  </a:cubicBezTo>
                  <a:cubicBezTo>
                    <a:pt x="3387" y="392839"/>
                    <a:pt x="0" y="384663"/>
                    <a:pt x="0" y="376138"/>
                  </a:cubicBezTo>
                  <a:lnTo>
                    <a:pt x="0" y="32143"/>
                  </a:lnTo>
                  <a:cubicBezTo>
                    <a:pt x="0" y="23618"/>
                    <a:pt x="3387" y="15443"/>
                    <a:pt x="9415" y="9415"/>
                  </a:cubicBezTo>
                  <a:cubicBezTo>
                    <a:pt x="15443" y="3387"/>
                    <a:pt x="23618" y="0"/>
                    <a:pt x="32143" y="0"/>
                  </a:cubicBezTo>
                  <a:close/>
                </a:path>
              </a:pathLst>
            </a:custGeom>
            <a:solidFill>
              <a:srgbClr val="7C2AE8">
                <a:alpha val="4000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19050"/>
              <a:ext cx="3235207" cy="427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3" name="Freeform 53"/>
          <p:cNvSpPr/>
          <p:nvPr/>
        </p:nvSpPr>
        <p:spPr>
          <a:xfrm>
            <a:off x="7716179" y="6874654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7"/>
                </a:lnTo>
                <a:lnTo>
                  <a:pt x="0" y="7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4" name="Freeform 54"/>
          <p:cNvSpPr/>
          <p:nvPr/>
        </p:nvSpPr>
        <p:spPr>
          <a:xfrm>
            <a:off x="7026342" y="6874654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7" y="0"/>
                </a:lnTo>
                <a:lnTo>
                  <a:pt x="689837" y="775097"/>
                </a:lnTo>
                <a:lnTo>
                  <a:pt x="0" y="7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5" name="Freeform 55"/>
          <p:cNvSpPr/>
          <p:nvPr/>
        </p:nvSpPr>
        <p:spPr>
          <a:xfrm>
            <a:off x="6336506" y="6874654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7"/>
                </a:lnTo>
                <a:lnTo>
                  <a:pt x="0" y="7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6" name="Freeform 56"/>
          <p:cNvSpPr/>
          <p:nvPr/>
        </p:nvSpPr>
        <p:spPr>
          <a:xfrm>
            <a:off x="12430125" y="4921115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7"/>
                </a:lnTo>
                <a:lnTo>
                  <a:pt x="0" y="7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7" name="Freeform 57"/>
          <p:cNvSpPr/>
          <p:nvPr/>
        </p:nvSpPr>
        <p:spPr>
          <a:xfrm>
            <a:off x="11740289" y="4921115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7"/>
                </a:lnTo>
                <a:lnTo>
                  <a:pt x="0" y="7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8" name="Freeform 58"/>
          <p:cNvSpPr/>
          <p:nvPr/>
        </p:nvSpPr>
        <p:spPr>
          <a:xfrm>
            <a:off x="11050453" y="4921115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7"/>
                </a:lnTo>
                <a:lnTo>
                  <a:pt x="0" y="7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9" name="Freeform 59"/>
          <p:cNvSpPr/>
          <p:nvPr/>
        </p:nvSpPr>
        <p:spPr>
          <a:xfrm>
            <a:off x="10308794" y="4921115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7" y="0"/>
                </a:lnTo>
                <a:lnTo>
                  <a:pt x="689837" y="775097"/>
                </a:lnTo>
                <a:lnTo>
                  <a:pt x="0" y="7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0" name="Freeform 60"/>
          <p:cNvSpPr/>
          <p:nvPr/>
        </p:nvSpPr>
        <p:spPr>
          <a:xfrm>
            <a:off x="11688467" y="6874654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7"/>
                </a:lnTo>
                <a:lnTo>
                  <a:pt x="0" y="7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1" name="Freeform 61"/>
          <p:cNvSpPr/>
          <p:nvPr/>
        </p:nvSpPr>
        <p:spPr>
          <a:xfrm>
            <a:off x="10998631" y="6874654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6" y="0"/>
                </a:lnTo>
                <a:lnTo>
                  <a:pt x="689836" y="775097"/>
                </a:lnTo>
                <a:lnTo>
                  <a:pt x="0" y="7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2" name="Freeform 62"/>
          <p:cNvSpPr/>
          <p:nvPr/>
        </p:nvSpPr>
        <p:spPr>
          <a:xfrm>
            <a:off x="15448621" y="6874654"/>
            <a:ext cx="689836" cy="775097"/>
          </a:xfrm>
          <a:custGeom>
            <a:avLst/>
            <a:gdLst/>
            <a:ahLst/>
            <a:cxnLst/>
            <a:rect l="l" t="t" r="r" b="b"/>
            <a:pathLst>
              <a:path w="689836" h="775097">
                <a:moveTo>
                  <a:pt x="0" y="0"/>
                </a:moveTo>
                <a:lnTo>
                  <a:pt x="689837" y="0"/>
                </a:lnTo>
                <a:lnTo>
                  <a:pt x="689837" y="775097"/>
                </a:lnTo>
                <a:lnTo>
                  <a:pt x="0" y="77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prendre les filières énergétiques!">
            <a:hlinkClick r:id="" action="ppaction://media"/>
            <a:extLst>
              <a:ext uri="{FF2B5EF4-FFF2-40B4-BE49-F238E27FC236}">
                <a16:creationId xmlns:a16="http://schemas.microsoft.com/office/drawing/2014/main" id="{8EBB0240-6BE3-039E-D638-86A0B4E971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8985"/>
            <a:ext cx="18288000" cy="103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1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57312" y="125917"/>
            <a:ext cx="15591759" cy="10161083"/>
            <a:chOff x="0" y="0"/>
            <a:chExt cx="4106471" cy="2676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471" cy="2676170"/>
            </a:xfrm>
            <a:custGeom>
              <a:avLst/>
              <a:gdLst/>
              <a:ahLst/>
              <a:cxnLst/>
              <a:rect l="l" t="t" r="r" b="b"/>
              <a:pathLst>
                <a:path w="4106471" h="2676170">
                  <a:moveTo>
                    <a:pt x="12413" y="0"/>
                  </a:moveTo>
                  <a:lnTo>
                    <a:pt x="4094058" y="0"/>
                  </a:lnTo>
                  <a:cubicBezTo>
                    <a:pt x="4100914" y="0"/>
                    <a:pt x="4106471" y="5558"/>
                    <a:pt x="4106471" y="12413"/>
                  </a:cubicBezTo>
                  <a:lnTo>
                    <a:pt x="4106471" y="2663757"/>
                  </a:lnTo>
                  <a:cubicBezTo>
                    <a:pt x="4106471" y="2667049"/>
                    <a:pt x="4105164" y="2670206"/>
                    <a:pt x="4102836" y="2672534"/>
                  </a:cubicBezTo>
                  <a:cubicBezTo>
                    <a:pt x="4100507" y="2674862"/>
                    <a:pt x="4097350" y="2676170"/>
                    <a:pt x="4094058" y="2676170"/>
                  </a:cubicBezTo>
                  <a:lnTo>
                    <a:pt x="12413" y="2676170"/>
                  </a:lnTo>
                  <a:cubicBezTo>
                    <a:pt x="9121" y="2676170"/>
                    <a:pt x="5964" y="2674862"/>
                    <a:pt x="3636" y="2672534"/>
                  </a:cubicBezTo>
                  <a:cubicBezTo>
                    <a:pt x="1308" y="2670206"/>
                    <a:pt x="0" y="2667049"/>
                    <a:pt x="0" y="2663757"/>
                  </a:cubicBezTo>
                  <a:lnTo>
                    <a:pt x="0" y="12413"/>
                  </a:lnTo>
                  <a:cubicBezTo>
                    <a:pt x="0" y="9121"/>
                    <a:pt x="1308" y="5964"/>
                    <a:pt x="3636" y="3636"/>
                  </a:cubicBezTo>
                  <a:cubicBezTo>
                    <a:pt x="5964" y="1308"/>
                    <a:pt x="9121" y="0"/>
                    <a:pt x="1241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106471" cy="2695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84206" y="1861610"/>
            <a:ext cx="6846042" cy="7350843"/>
            <a:chOff x="0" y="0"/>
            <a:chExt cx="1803073" cy="19360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3073" cy="1936025"/>
            </a:xfrm>
            <a:custGeom>
              <a:avLst/>
              <a:gdLst/>
              <a:ahLst/>
              <a:cxnLst/>
              <a:rect l="l" t="t" r="r" b="b"/>
              <a:pathLst>
                <a:path w="1803073" h="1936025">
                  <a:moveTo>
                    <a:pt x="22617" y="0"/>
                  </a:moveTo>
                  <a:lnTo>
                    <a:pt x="1780455" y="0"/>
                  </a:lnTo>
                  <a:cubicBezTo>
                    <a:pt x="1786454" y="0"/>
                    <a:pt x="1792207" y="2383"/>
                    <a:pt x="1796448" y="6624"/>
                  </a:cubicBezTo>
                  <a:cubicBezTo>
                    <a:pt x="1800690" y="10866"/>
                    <a:pt x="1803073" y="16619"/>
                    <a:pt x="1803073" y="22617"/>
                  </a:cubicBezTo>
                  <a:lnTo>
                    <a:pt x="1803073" y="1913407"/>
                  </a:lnTo>
                  <a:cubicBezTo>
                    <a:pt x="1803073" y="1925899"/>
                    <a:pt x="1792947" y="1936025"/>
                    <a:pt x="1780455" y="1936025"/>
                  </a:cubicBezTo>
                  <a:lnTo>
                    <a:pt x="22617" y="1936025"/>
                  </a:lnTo>
                  <a:cubicBezTo>
                    <a:pt x="16619" y="1936025"/>
                    <a:pt x="10866" y="1933642"/>
                    <a:pt x="6624" y="1929400"/>
                  </a:cubicBezTo>
                  <a:cubicBezTo>
                    <a:pt x="2383" y="1925159"/>
                    <a:pt x="0" y="1919406"/>
                    <a:pt x="0" y="1913407"/>
                  </a:cubicBezTo>
                  <a:lnTo>
                    <a:pt x="0" y="22617"/>
                  </a:lnTo>
                  <a:cubicBezTo>
                    <a:pt x="0" y="10126"/>
                    <a:pt x="10126" y="0"/>
                    <a:pt x="2261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803073" cy="1955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96848" y="1861610"/>
            <a:ext cx="3953779" cy="730105"/>
            <a:chOff x="0" y="0"/>
            <a:chExt cx="1041324" cy="1922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41324" cy="192291"/>
            </a:xfrm>
            <a:custGeom>
              <a:avLst/>
              <a:gdLst/>
              <a:ahLst/>
              <a:cxnLst/>
              <a:rect l="l" t="t" r="r" b="b"/>
              <a:pathLst>
                <a:path w="1041324" h="192291">
                  <a:moveTo>
                    <a:pt x="0" y="0"/>
                  </a:moveTo>
                  <a:lnTo>
                    <a:pt x="1041324" y="0"/>
                  </a:lnTo>
                  <a:lnTo>
                    <a:pt x="1041324" y="192291"/>
                  </a:lnTo>
                  <a:lnTo>
                    <a:pt x="0" y="1922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041324" cy="211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 Classic"/>
                </a:rPr>
                <a:t>Définition générale 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-45794" y="213259"/>
            <a:ext cx="10906040" cy="81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4745" u="sng" spc="37" dirty="0">
                <a:solidFill>
                  <a:srgbClr val="010101"/>
                </a:solidFill>
                <a:latin typeface="Archivo Black"/>
              </a:rPr>
              <a:t>LOGIQUE INTERNE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57358" y="2868109"/>
            <a:ext cx="6499736" cy="6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La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logique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interne correspond à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l’ensemble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des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caractéristiques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contraintes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qui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définissent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l’activité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et la manière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dont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le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pratiquant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s’engage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. </a:t>
            </a:r>
          </a:p>
          <a:p>
            <a:pPr algn="ctr">
              <a:lnSpc>
                <a:spcPts val="3449"/>
              </a:lnSpc>
            </a:pPr>
            <a:endParaRPr lang="en-US" sz="2499" b="1" spc="244" dirty="0">
              <a:solidFill>
                <a:srgbClr val="231F20"/>
              </a:solidFill>
              <a:latin typeface="Montserrat Light"/>
            </a:endParaRPr>
          </a:p>
          <a:p>
            <a:pPr algn="ctr">
              <a:lnSpc>
                <a:spcPts val="3449"/>
              </a:lnSpc>
            </a:pP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La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logique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interne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oriente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l’action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du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pratiquant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qui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essaie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s’adapater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au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mieux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aux usages et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règles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. </a:t>
            </a:r>
          </a:p>
          <a:p>
            <a:pPr marL="0" lvl="0" indent="0" algn="ctr">
              <a:lnSpc>
                <a:spcPts val="3449"/>
              </a:lnSpc>
              <a:spcBef>
                <a:spcPct val="0"/>
              </a:spcBef>
            </a:pP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C’est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par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cette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adaptation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forcée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cette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confrontation à la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logique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interne que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l’élève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censé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499" b="1" spc="244" dirty="0" err="1">
                <a:solidFill>
                  <a:srgbClr val="231F20"/>
                </a:solidFill>
                <a:latin typeface="Montserrat Light"/>
              </a:rPr>
              <a:t>progresser</a:t>
            </a:r>
            <a:r>
              <a:rPr lang="en-US" sz="2499" b="1" spc="244" dirty="0">
                <a:solidFill>
                  <a:srgbClr val="231F20"/>
                </a:solidFill>
                <a:latin typeface="Montserrat Light"/>
              </a:rPr>
              <a:t>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614328" y="125917"/>
            <a:ext cx="3953779" cy="730105"/>
            <a:chOff x="0" y="0"/>
            <a:chExt cx="1041324" cy="19229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41324" cy="192291"/>
            </a:xfrm>
            <a:custGeom>
              <a:avLst/>
              <a:gdLst/>
              <a:ahLst/>
              <a:cxnLst/>
              <a:rect l="l" t="t" r="r" b="b"/>
              <a:pathLst>
                <a:path w="1041324" h="192291">
                  <a:moveTo>
                    <a:pt x="0" y="0"/>
                  </a:moveTo>
                  <a:lnTo>
                    <a:pt x="1041324" y="0"/>
                  </a:lnTo>
                  <a:lnTo>
                    <a:pt x="1041324" y="192291"/>
                  </a:lnTo>
                  <a:lnTo>
                    <a:pt x="0" y="1922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041324" cy="211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 Classic"/>
                </a:rPr>
                <a:t>logique interne muay thaï 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290853" y="125917"/>
            <a:ext cx="7691472" cy="10161083"/>
            <a:chOff x="0" y="0"/>
            <a:chExt cx="2025738" cy="26761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25738" cy="2676170"/>
            </a:xfrm>
            <a:custGeom>
              <a:avLst/>
              <a:gdLst/>
              <a:ahLst/>
              <a:cxnLst/>
              <a:rect l="l" t="t" r="r" b="b"/>
              <a:pathLst>
                <a:path w="2025738" h="2676170">
                  <a:moveTo>
                    <a:pt x="20131" y="0"/>
                  </a:moveTo>
                  <a:lnTo>
                    <a:pt x="2005606" y="0"/>
                  </a:lnTo>
                  <a:cubicBezTo>
                    <a:pt x="2010945" y="0"/>
                    <a:pt x="2016066" y="2121"/>
                    <a:pt x="2019841" y="5896"/>
                  </a:cubicBezTo>
                  <a:cubicBezTo>
                    <a:pt x="2023617" y="9672"/>
                    <a:pt x="2025738" y="14792"/>
                    <a:pt x="2025738" y="20131"/>
                  </a:cubicBezTo>
                  <a:lnTo>
                    <a:pt x="2025738" y="2656039"/>
                  </a:lnTo>
                  <a:cubicBezTo>
                    <a:pt x="2025738" y="2661378"/>
                    <a:pt x="2023617" y="2666498"/>
                    <a:pt x="2019841" y="2670274"/>
                  </a:cubicBezTo>
                  <a:cubicBezTo>
                    <a:pt x="2016066" y="2674049"/>
                    <a:pt x="2010945" y="2676170"/>
                    <a:pt x="2005606" y="2676170"/>
                  </a:cubicBezTo>
                  <a:lnTo>
                    <a:pt x="20131" y="2676170"/>
                  </a:lnTo>
                  <a:cubicBezTo>
                    <a:pt x="14792" y="2676170"/>
                    <a:pt x="9672" y="2674049"/>
                    <a:pt x="5896" y="2670274"/>
                  </a:cubicBezTo>
                  <a:cubicBezTo>
                    <a:pt x="2121" y="2666498"/>
                    <a:pt x="0" y="2661378"/>
                    <a:pt x="0" y="2656039"/>
                  </a:cubicBezTo>
                  <a:lnTo>
                    <a:pt x="0" y="20131"/>
                  </a:lnTo>
                  <a:cubicBezTo>
                    <a:pt x="0" y="14792"/>
                    <a:pt x="2121" y="9672"/>
                    <a:pt x="5896" y="5896"/>
                  </a:cubicBezTo>
                  <a:cubicBezTo>
                    <a:pt x="9672" y="2121"/>
                    <a:pt x="14792" y="0"/>
                    <a:pt x="2013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2025738" cy="2695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541555" y="817922"/>
            <a:ext cx="7190067" cy="8820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0"/>
              </a:lnSpc>
            </a:pP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Le muay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thaï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un sport de combat de percussion avec des phases de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préhensions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permettant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de se confronter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en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face à un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adversaire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avec les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pieds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(non chaussées) et les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poings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(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gantés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) dans un jeu permanent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d’attaque-défense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.</a:t>
            </a:r>
          </a:p>
          <a:p>
            <a:pPr algn="just">
              <a:lnSpc>
                <a:spcPts val="2950"/>
              </a:lnSpc>
            </a:pPr>
            <a:endParaRPr lang="en-US" sz="2138" b="1" spc="209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2950"/>
              </a:lnSpc>
            </a:pP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En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réspectant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les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règles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connues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tous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, dans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une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surface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délimitée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et un temps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determiné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. Ceci sous la surveillance d’un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arbitre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lors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d’une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rencontre. </a:t>
            </a:r>
          </a:p>
          <a:p>
            <a:pPr algn="just">
              <a:lnSpc>
                <a:spcPts val="2950"/>
              </a:lnSpc>
            </a:pPr>
            <a:endParaRPr lang="en-US" sz="2138" b="1" spc="209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2950"/>
              </a:lnSpc>
            </a:pP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cela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entraîne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un ensemble de situations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motrices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qui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permette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de toucher avec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différentes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surfaces des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membres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inférieurs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(Tibias et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genoux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) et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membres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supérieurs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(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Poings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et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coudes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) sur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différentes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parties du corps adverse sans se faire touché.</a:t>
            </a:r>
          </a:p>
          <a:p>
            <a:pPr algn="just">
              <a:lnSpc>
                <a:spcPts val="2950"/>
              </a:lnSpc>
            </a:pP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le but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en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assaut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de toucher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l’adversaire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 pour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marquer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des points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en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toute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maîtrise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et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fluidité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des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gestes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pour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remporter</a:t>
            </a:r>
            <a:r>
              <a:rPr lang="en-US" sz="2138" b="1" spc="209" dirty="0">
                <a:solidFill>
                  <a:srgbClr val="231F20"/>
                </a:solidFill>
                <a:latin typeface="Montserrat Light"/>
              </a:rPr>
              <a:t> la </a:t>
            </a:r>
            <a:r>
              <a:rPr lang="en-US" sz="2138" b="1" spc="209" dirty="0" err="1">
                <a:solidFill>
                  <a:srgbClr val="231F20"/>
                </a:solidFill>
                <a:latin typeface="Montserrat Light"/>
              </a:rPr>
              <a:t>victoire</a:t>
            </a:r>
            <a:endParaRPr lang="en-US" sz="2138" b="1" spc="209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2950"/>
              </a:lnSpc>
            </a:pPr>
            <a:endParaRPr lang="en-US" sz="2138" spc="209" dirty="0">
              <a:solidFill>
                <a:srgbClr val="231F20"/>
              </a:solidFill>
              <a:latin typeface="Montserrat Light"/>
            </a:endParaRPr>
          </a:p>
          <a:p>
            <a:pPr marL="0" lvl="0" indent="0" algn="ctr">
              <a:lnSpc>
                <a:spcPts val="2950"/>
              </a:lnSpc>
              <a:spcBef>
                <a:spcPct val="0"/>
              </a:spcBef>
            </a:pPr>
            <a:r>
              <a:rPr lang="en-US" sz="2138" spc="209" dirty="0">
                <a:solidFill>
                  <a:srgbClr val="231F20"/>
                </a:solidFill>
                <a:latin typeface="Montserrat Ligh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2451"/>
            <a:ext cx="18288000" cy="10822230"/>
          </a:xfrm>
          <a:custGeom>
            <a:avLst/>
            <a:gdLst/>
            <a:ahLst/>
            <a:cxnLst/>
            <a:rect l="l" t="t" r="r" b="b"/>
            <a:pathLst>
              <a:path w="18288000" h="10822230">
                <a:moveTo>
                  <a:pt x="0" y="0"/>
                </a:moveTo>
                <a:lnTo>
                  <a:pt x="18288000" y="0"/>
                </a:lnTo>
                <a:lnTo>
                  <a:pt x="18288000" y="10822229"/>
                </a:lnTo>
                <a:lnTo>
                  <a:pt x="0" y="1082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5400000">
            <a:off x="6777955" y="-1298951"/>
            <a:ext cx="10135188" cy="12884903"/>
          </a:xfrm>
          <a:custGeom>
            <a:avLst/>
            <a:gdLst/>
            <a:ahLst/>
            <a:cxnLst/>
            <a:rect l="l" t="t" r="r" b="b"/>
            <a:pathLst>
              <a:path w="10135188" h="12884903">
                <a:moveTo>
                  <a:pt x="0" y="0"/>
                </a:moveTo>
                <a:lnTo>
                  <a:pt x="10135188" y="0"/>
                </a:lnTo>
                <a:lnTo>
                  <a:pt x="10135188" y="12884902"/>
                </a:lnTo>
                <a:lnTo>
                  <a:pt x="0" y="12884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4" r="-454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635794" y="455865"/>
            <a:ext cx="4452777" cy="9473948"/>
            <a:chOff x="0" y="0"/>
            <a:chExt cx="1172748" cy="24951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748" cy="2495196"/>
            </a:xfrm>
            <a:custGeom>
              <a:avLst/>
              <a:gdLst/>
              <a:ahLst/>
              <a:cxnLst/>
              <a:rect l="l" t="t" r="r" b="b"/>
              <a:pathLst>
                <a:path w="1172748" h="2495196">
                  <a:moveTo>
                    <a:pt x="43467" y="0"/>
                  </a:moveTo>
                  <a:lnTo>
                    <a:pt x="1129281" y="0"/>
                  </a:lnTo>
                  <a:cubicBezTo>
                    <a:pt x="1140809" y="0"/>
                    <a:pt x="1151865" y="4580"/>
                    <a:pt x="1160017" y="12731"/>
                  </a:cubicBezTo>
                  <a:cubicBezTo>
                    <a:pt x="1168168" y="20883"/>
                    <a:pt x="1172748" y="31939"/>
                    <a:pt x="1172748" y="43467"/>
                  </a:cubicBezTo>
                  <a:lnTo>
                    <a:pt x="1172748" y="2451729"/>
                  </a:lnTo>
                  <a:cubicBezTo>
                    <a:pt x="1172748" y="2463257"/>
                    <a:pt x="1168168" y="2474314"/>
                    <a:pt x="1160017" y="2482465"/>
                  </a:cubicBezTo>
                  <a:cubicBezTo>
                    <a:pt x="1151865" y="2490617"/>
                    <a:pt x="1140809" y="2495196"/>
                    <a:pt x="1129281" y="2495196"/>
                  </a:cubicBezTo>
                  <a:lnTo>
                    <a:pt x="43467" y="2495196"/>
                  </a:lnTo>
                  <a:cubicBezTo>
                    <a:pt x="31939" y="2495196"/>
                    <a:pt x="20883" y="2490617"/>
                    <a:pt x="12731" y="2482465"/>
                  </a:cubicBezTo>
                  <a:cubicBezTo>
                    <a:pt x="4580" y="2474314"/>
                    <a:pt x="0" y="2463257"/>
                    <a:pt x="0" y="2451729"/>
                  </a:cubicBezTo>
                  <a:lnTo>
                    <a:pt x="0" y="43467"/>
                  </a:lnTo>
                  <a:cubicBezTo>
                    <a:pt x="0" y="31939"/>
                    <a:pt x="4580" y="20883"/>
                    <a:pt x="12731" y="12731"/>
                  </a:cubicBezTo>
                  <a:cubicBezTo>
                    <a:pt x="20883" y="4580"/>
                    <a:pt x="31939" y="0"/>
                    <a:pt x="43467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172748" cy="25142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-1318972" y="2853372"/>
            <a:ext cx="7946380" cy="4297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 dirty="0">
                <a:solidFill>
                  <a:srgbClr val="000000"/>
                </a:solidFill>
                <a:latin typeface="Open Sans Bold"/>
              </a:rPr>
              <a:t>Rappel</a:t>
            </a:r>
          </a:p>
          <a:p>
            <a:pPr algn="ctr">
              <a:lnSpc>
                <a:spcPts val="11340"/>
              </a:lnSpc>
            </a:pPr>
            <a:r>
              <a:rPr lang="en-US" sz="81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8100" dirty="0" err="1">
                <a:solidFill>
                  <a:srgbClr val="000000"/>
                </a:solidFill>
                <a:latin typeface="Open Sans Bold"/>
              </a:rPr>
              <a:t>fillière</a:t>
            </a:r>
            <a:r>
              <a:rPr lang="en-US" sz="81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8100" dirty="0" err="1">
                <a:solidFill>
                  <a:srgbClr val="000000"/>
                </a:solidFill>
                <a:latin typeface="Open Sans Bold"/>
              </a:rPr>
              <a:t>énérgétique</a:t>
            </a:r>
            <a:r>
              <a:rPr lang="en-US" sz="8100" dirty="0">
                <a:solidFill>
                  <a:srgbClr val="000000"/>
                </a:solidFill>
                <a:latin typeface="Open Sans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2451"/>
            <a:ext cx="18288000" cy="10822230"/>
          </a:xfrm>
          <a:custGeom>
            <a:avLst/>
            <a:gdLst/>
            <a:ahLst/>
            <a:cxnLst/>
            <a:rect l="l" t="t" r="r" b="b"/>
            <a:pathLst>
              <a:path w="18288000" h="10822230">
                <a:moveTo>
                  <a:pt x="0" y="0"/>
                </a:moveTo>
                <a:lnTo>
                  <a:pt x="18288000" y="0"/>
                </a:lnTo>
                <a:lnTo>
                  <a:pt x="18288000" y="10822229"/>
                </a:lnTo>
                <a:lnTo>
                  <a:pt x="0" y="1082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8428431" y="214312"/>
            <a:ext cx="9859569" cy="10072688"/>
          </a:xfrm>
          <a:custGeom>
            <a:avLst/>
            <a:gdLst/>
            <a:ahLst/>
            <a:cxnLst/>
            <a:rect l="l" t="t" r="r" b="b"/>
            <a:pathLst>
              <a:path w="9859569" h="10072688">
                <a:moveTo>
                  <a:pt x="0" y="0"/>
                </a:moveTo>
                <a:lnTo>
                  <a:pt x="9859569" y="0"/>
                </a:lnTo>
                <a:lnTo>
                  <a:pt x="9859569" y="10072688"/>
                </a:lnTo>
                <a:lnTo>
                  <a:pt x="0" y="100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27" r="-11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850231" y="406526"/>
            <a:ext cx="4452777" cy="9473948"/>
            <a:chOff x="0" y="0"/>
            <a:chExt cx="1172748" cy="24951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748" cy="2495196"/>
            </a:xfrm>
            <a:custGeom>
              <a:avLst/>
              <a:gdLst/>
              <a:ahLst/>
              <a:cxnLst/>
              <a:rect l="l" t="t" r="r" b="b"/>
              <a:pathLst>
                <a:path w="1172748" h="2495196">
                  <a:moveTo>
                    <a:pt x="43467" y="0"/>
                  </a:moveTo>
                  <a:lnTo>
                    <a:pt x="1129281" y="0"/>
                  </a:lnTo>
                  <a:cubicBezTo>
                    <a:pt x="1140809" y="0"/>
                    <a:pt x="1151865" y="4580"/>
                    <a:pt x="1160017" y="12731"/>
                  </a:cubicBezTo>
                  <a:cubicBezTo>
                    <a:pt x="1168168" y="20883"/>
                    <a:pt x="1172748" y="31939"/>
                    <a:pt x="1172748" y="43467"/>
                  </a:cubicBezTo>
                  <a:lnTo>
                    <a:pt x="1172748" y="2451729"/>
                  </a:lnTo>
                  <a:cubicBezTo>
                    <a:pt x="1172748" y="2463257"/>
                    <a:pt x="1168168" y="2474314"/>
                    <a:pt x="1160017" y="2482465"/>
                  </a:cubicBezTo>
                  <a:cubicBezTo>
                    <a:pt x="1151865" y="2490617"/>
                    <a:pt x="1140809" y="2495196"/>
                    <a:pt x="1129281" y="2495196"/>
                  </a:cubicBezTo>
                  <a:lnTo>
                    <a:pt x="43467" y="2495196"/>
                  </a:lnTo>
                  <a:cubicBezTo>
                    <a:pt x="31939" y="2495196"/>
                    <a:pt x="20883" y="2490617"/>
                    <a:pt x="12731" y="2482465"/>
                  </a:cubicBezTo>
                  <a:cubicBezTo>
                    <a:pt x="4580" y="2474314"/>
                    <a:pt x="0" y="2463257"/>
                    <a:pt x="0" y="2451729"/>
                  </a:cubicBezTo>
                  <a:lnTo>
                    <a:pt x="0" y="43467"/>
                  </a:lnTo>
                  <a:cubicBezTo>
                    <a:pt x="0" y="31939"/>
                    <a:pt x="4580" y="20883"/>
                    <a:pt x="12731" y="12731"/>
                  </a:cubicBezTo>
                  <a:cubicBezTo>
                    <a:pt x="20883" y="4580"/>
                    <a:pt x="31939" y="0"/>
                    <a:pt x="43467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172748" cy="25142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-136364" y="2853372"/>
            <a:ext cx="7946380" cy="4297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 dirty="0">
                <a:solidFill>
                  <a:srgbClr val="000000"/>
                </a:solidFill>
                <a:latin typeface="Open Sans Bold"/>
              </a:rPr>
              <a:t>Rappel</a:t>
            </a:r>
          </a:p>
          <a:p>
            <a:pPr algn="ctr">
              <a:lnSpc>
                <a:spcPts val="11340"/>
              </a:lnSpc>
            </a:pPr>
            <a:r>
              <a:rPr lang="en-US" sz="81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8100" dirty="0" err="1">
                <a:solidFill>
                  <a:srgbClr val="000000"/>
                </a:solidFill>
                <a:latin typeface="Open Sans Bold"/>
              </a:rPr>
              <a:t>fillière</a:t>
            </a:r>
            <a:r>
              <a:rPr lang="en-US" sz="81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8100" dirty="0" err="1">
                <a:solidFill>
                  <a:srgbClr val="000000"/>
                </a:solidFill>
                <a:latin typeface="Open Sans Bold"/>
              </a:rPr>
              <a:t>énérgétique</a:t>
            </a:r>
            <a:r>
              <a:rPr lang="en-US" sz="8100" dirty="0">
                <a:solidFill>
                  <a:srgbClr val="000000"/>
                </a:solidFill>
                <a:latin typeface="Open Sans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-5013836" y="1028700"/>
            <a:ext cx="19354610" cy="2258023"/>
            <a:chOff x="0" y="0"/>
            <a:chExt cx="1876002" cy="2188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01010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4480" y="4378489"/>
            <a:ext cx="736150" cy="636369"/>
            <a:chOff x="0" y="0"/>
            <a:chExt cx="193883" cy="1676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883" cy="167603"/>
            </a:xfrm>
            <a:custGeom>
              <a:avLst/>
              <a:gdLst/>
              <a:ahLst/>
              <a:cxnLst/>
              <a:rect l="l" t="t" r="r" b="b"/>
              <a:pathLst>
                <a:path w="193883" h="167603">
                  <a:moveTo>
                    <a:pt x="83802" y="0"/>
                  </a:moveTo>
                  <a:lnTo>
                    <a:pt x="110081" y="0"/>
                  </a:lnTo>
                  <a:cubicBezTo>
                    <a:pt x="156364" y="0"/>
                    <a:pt x="193883" y="37519"/>
                    <a:pt x="193883" y="83802"/>
                  </a:cubicBezTo>
                  <a:lnTo>
                    <a:pt x="193883" y="83802"/>
                  </a:lnTo>
                  <a:cubicBezTo>
                    <a:pt x="193883" y="130084"/>
                    <a:pt x="156364" y="167603"/>
                    <a:pt x="110081" y="167603"/>
                  </a:cubicBezTo>
                  <a:lnTo>
                    <a:pt x="83802" y="167603"/>
                  </a:lnTo>
                  <a:cubicBezTo>
                    <a:pt x="37519" y="167603"/>
                    <a:pt x="0" y="130084"/>
                    <a:pt x="0" y="83802"/>
                  </a:cubicBezTo>
                  <a:lnTo>
                    <a:pt x="0" y="83802"/>
                  </a:lnTo>
                  <a:cubicBezTo>
                    <a:pt x="0" y="37519"/>
                    <a:pt x="37519" y="0"/>
                    <a:pt x="83802" y="0"/>
                  </a:cubicBez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193883" cy="23427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Montserrat Classic Bold"/>
                </a:rPr>
                <a:t>01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573606" y="3743682"/>
            <a:ext cx="3314591" cy="3314591"/>
            <a:chOff x="0" y="0"/>
            <a:chExt cx="4872604" cy="48726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72609" cy="4872609"/>
            </a:xfrm>
            <a:custGeom>
              <a:avLst/>
              <a:gdLst/>
              <a:ahLst/>
              <a:cxnLst/>
              <a:rect l="l" t="t" r="r" b="b"/>
              <a:pathLst>
                <a:path w="4872609" h="4872609">
                  <a:moveTo>
                    <a:pt x="1061593" y="2436241"/>
                  </a:moveTo>
                  <a:cubicBezTo>
                    <a:pt x="1061593" y="1687957"/>
                    <a:pt x="1688084" y="1061466"/>
                    <a:pt x="2436368" y="1061466"/>
                  </a:cubicBezTo>
                  <a:cubicBezTo>
                    <a:pt x="3202051" y="1061466"/>
                    <a:pt x="3811143" y="1687957"/>
                    <a:pt x="3811143" y="2436241"/>
                  </a:cubicBezTo>
                  <a:cubicBezTo>
                    <a:pt x="3811143" y="3201924"/>
                    <a:pt x="3202051" y="3811016"/>
                    <a:pt x="2436368" y="3811016"/>
                  </a:cubicBezTo>
                  <a:cubicBezTo>
                    <a:pt x="2436368" y="4872609"/>
                    <a:pt x="2436368" y="4872609"/>
                    <a:pt x="2436368" y="4872609"/>
                  </a:cubicBezTo>
                  <a:cubicBezTo>
                    <a:pt x="3776345" y="4872609"/>
                    <a:pt x="4872609" y="3776218"/>
                    <a:pt x="4872609" y="2436368"/>
                  </a:cubicBezTo>
                  <a:cubicBezTo>
                    <a:pt x="4872609" y="1096518"/>
                    <a:pt x="3776218" y="0"/>
                    <a:pt x="2436241" y="0"/>
                  </a:cubicBezTo>
                  <a:cubicBezTo>
                    <a:pt x="1096264" y="0"/>
                    <a:pt x="0" y="1096391"/>
                    <a:pt x="0" y="2436241"/>
                  </a:cubicBezTo>
                  <a:lnTo>
                    <a:pt x="1061593" y="2436241"/>
                  </a:lnTo>
                  <a:close/>
                </a:path>
              </a:pathLst>
            </a:custGeom>
            <a:solidFill>
              <a:srgbClr val="000000">
                <a:alpha val="16863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81212" y="3767100"/>
            <a:ext cx="3314591" cy="3326378"/>
            <a:chOff x="0" y="0"/>
            <a:chExt cx="4872604" cy="48899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72609" cy="4889881"/>
            </a:xfrm>
            <a:custGeom>
              <a:avLst/>
              <a:gdLst/>
              <a:ahLst/>
              <a:cxnLst/>
              <a:rect l="l" t="t" r="r" b="b"/>
              <a:pathLst>
                <a:path w="4872609" h="4889881">
                  <a:moveTo>
                    <a:pt x="3811016" y="2453640"/>
                  </a:moveTo>
                  <a:cubicBezTo>
                    <a:pt x="3811016" y="3201924"/>
                    <a:pt x="3201924" y="3828415"/>
                    <a:pt x="2436241" y="3828415"/>
                  </a:cubicBezTo>
                  <a:cubicBezTo>
                    <a:pt x="1687957" y="3828415"/>
                    <a:pt x="1061466" y="3201924"/>
                    <a:pt x="1061466" y="2453640"/>
                  </a:cubicBezTo>
                  <a:cubicBezTo>
                    <a:pt x="1061466" y="1687957"/>
                    <a:pt x="1687957" y="1078865"/>
                    <a:pt x="2436241" y="1078865"/>
                  </a:cubicBezTo>
                  <a:cubicBezTo>
                    <a:pt x="2436241" y="0"/>
                    <a:pt x="2436241" y="0"/>
                    <a:pt x="2436241" y="0"/>
                  </a:cubicBezTo>
                  <a:cubicBezTo>
                    <a:pt x="1096391" y="0"/>
                    <a:pt x="0" y="1096264"/>
                    <a:pt x="0" y="2453640"/>
                  </a:cubicBezTo>
                  <a:cubicBezTo>
                    <a:pt x="0" y="3793617"/>
                    <a:pt x="1096391" y="4889881"/>
                    <a:pt x="2436241" y="4889881"/>
                  </a:cubicBezTo>
                  <a:cubicBezTo>
                    <a:pt x="3776091" y="4889881"/>
                    <a:pt x="4872609" y="3793617"/>
                    <a:pt x="4872609" y="2453640"/>
                  </a:cubicBezTo>
                  <a:lnTo>
                    <a:pt x="3811016" y="2453640"/>
                  </a:lnTo>
                  <a:close/>
                </a:path>
              </a:pathLst>
            </a:custGeom>
            <a:solidFill>
              <a:srgbClr val="000000">
                <a:alpha val="16863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573606" y="6348108"/>
            <a:ext cx="3314591" cy="3315573"/>
            <a:chOff x="0" y="0"/>
            <a:chExt cx="4872604" cy="487404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72482" cy="4874006"/>
            </a:xfrm>
            <a:custGeom>
              <a:avLst/>
              <a:gdLst/>
              <a:ahLst/>
              <a:cxnLst/>
              <a:rect l="l" t="t" r="r" b="b"/>
              <a:pathLst>
                <a:path w="4872482" h="4874006">
                  <a:moveTo>
                    <a:pt x="3811016" y="2437003"/>
                  </a:moveTo>
                  <a:cubicBezTo>
                    <a:pt x="3811016" y="3202940"/>
                    <a:pt x="3201924" y="3812159"/>
                    <a:pt x="2436241" y="3812159"/>
                  </a:cubicBezTo>
                  <a:cubicBezTo>
                    <a:pt x="1687957" y="3812159"/>
                    <a:pt x="1061466" y="3202940"/>
                    <a:pt x="1061466" y="2437003"/>
                  </a:cubicBezTo>
                  <a:cubicBezTo>
                    <a:pt x="1061466" y="1688465"/>
                    <a:pt x="1687957" y="1061847"/>
                    <a:pt x="2436241" y="1061847"/>
                  </a:cubicBezTo>
                  <a:cubicBezTo>
                    <a:pt x="2436241" y="0"/>
                    <a:pt x="2436241" y="0"/>
                    <a:pt x="2436241" y="0"/>
                  </a:cubicBezTo>
                  <a:cubicBezTo>
                    <a:pt x="1096391" y="0"/>
                    <a:pt x="0" y="1096645"/>
                    <a:pt x="0" y="2437003"/>
                  </a:cubicBezTo>
                  <a:cubicBezTo>
                    <a:pt x="0" y="3777361"/>
                    <a:pt x="1096391" y="4874006"/>
                    <a:pt x="2436241" y="4874006"/>
                  </a:cubicBezTo>
                  <a:cubicBezTo>
                    <a:pt x="3776091" y="4874006"/>
                    <a:pt x="4872482" y="3777361"/>
                    <a:pt x="4872482" y="2437003"/>
                  </a:cubicBezTo>
                  <a:lnTo>
                    <a:pt x="3811016" y="2437003"/>
                  </a:lnTo>
                  <a:close/>
                </a:path>
              </a:pathLst>
            </a:custGeom>
            <a:solidFill>
              <a:srgbClr val="000000">
                <a:alpha val="16863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878301" y="4617656"/>
            <a:ext cx="1520413" cy="152041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469664" y="7244657"/>
            <a:ext cx="1522475" cy="152247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447581" y="4617656"/>
            <a:ext cx="1566642" cy="1566642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16860" y="3148979"/>
            <a:ext cx="5689104" cy="275488"/>
            <a:chOff x="0" y="0"/>
            <a:chExt cx="4519796" cy="21886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519796" cy="218865"/>
            </a:xfrm>
            <a:custGeom>
              <a:avLst/>
              <a:gdLst/>
              <a:ahLst/>
              <a:cxnLst/>
              <a:rect l="l" t="t" r="r" b="b"/>
              <a:pathLst>
                <a:path w="4519796" h="218865">
                  <a:moveTo>
                    <a:pt x="4316596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4519796" y="218865"/>
                  </a:lnTo>
                  <a:lnTo>
                    <a:pt x="4316596" y="0"/>
                  </a:lnTo>
                  <a:close/>
                </a:path>
              </a:pathLst>
            </a:custGeom>
            <a:solidFill>
              <a:srgbClr val="72707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19050"/>
              <a:ext cx="4316596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781446" y="6016698"/>
            <a:ext cx="736150" cy="662821"/>
            <a:chOff x="0" y="0"/>
            <a:chExt cx="193883" cy="17457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93883" cy="174570"/>
            </a:xfrm>
            <a:custGeom>
              <a:avLst/>
              <a:gdLst/>
              <a:ahLst/>
              <a:cxnLst/>
              <a:rect l="l" t="t" r="r" b="b"/>
              <a:pathLst>
                <a:path w="193883" h="174570">
                  <a:moveTo>
                    <a:pt x="84134" y="0"/>
                  </a:moveTo>
                  <a:lnTo>
                    <a:pt x="109749" y="0"/>
                  </a:lnTo>
                  <a:cubicBezTo>
                    <a:pt x="156215" y="0"/>
                    <a:pt x="193883" y="37668"/>
                    <a:pt x="193883" y="84134"/>
                  </a:cubicBezTo>
                  <a:lnTo>
                    <a:pt x="193883" y="90436"/>
                  </a:lnTo>
                  <a:cubicBezTo>
                    <a:pt x="193883" y="136902"/>
                    <a:pt x="156215" y="174570"/>
                    <a:pt x="109749" y="174570"/>
                  </a:cubicBezTo>
                  <a:lnTo>
                    <a:pt x="84134" y="174570"/>
                  </a:lnTo>
                  <a:cubicBezTo>
                    <a:pt x="37668" y="174570"/>
                    <a:pt x="0" y="136902"/>
                    <a:pt x="0" y="90436"/>
                  </a:cubicBezTo>
                  <a:lnTo>
                    <a:pt x="0" y="84134"/>
                  </a:lnTo>
                  <a:cubicBezTo>
                    <a:pt x="0" y="37668"/>
                    <a:pt x="37668" y="0"/>
                    <a:pt x="84134" y="0"/>
                  </a:cubicBez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66675"/>
              <a:ext cx="193883" cy="24124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>
                  <a:solidFill>
                    <a:srgbClr val="FFFFFF"/>
                  </a:solidFill>
                  <a:latin typeface="Montserrat Classic Bold"/>
                </a:rPr>
                <a:t>02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794480" y="7674485"/>
            <a:ext cx="736150" cy="662821"/>
            <a:chOff x="0" y="0"/>
            <a:chExt cx="193883" cy="17457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93883" cy="174570"/>
            </a:xfrm>
            <a:custGeom>
              <a:avLst/>
              <a:gdLst/>
              <a:ahLst/>
              <a:cxnLst/>
              <a:rect l="l" t="t" r="r" b="b"/>
              <a:pathLst>
                <a:path w="193883" h="174570">
                  <a:moveTo>
                    <a:pt x="84134" y="0"/>
                  </a:moveTo>
                  <a:lnTo>
                    <a:pt x="109749" y="0"/>
                  </a:lnTo>
                  <a:cubicBezTo>
                    <a:pt x="156215" y="0"/>
                    <a:pt x="193883" y="37668"/>
                    <a:pt x="193883" y="84134"/>
                  </a:cubicBezTo>
                  <a:lnTo>
                    <a:pt x="193883" y="90436"/>
                  </a:lnTo>
                  <a:cubicBezTo>
                    <a:pt x="193883" y="136902"/>
                    <a:pt x="156215" y="174570"/>
                    <a:pt x="109749" y="174570"/>
                  </a:cubicBezTo>
                  <a:lnTo>
                    <a:pt x="84134" y="174570"/>
                  </a:lnTo>
                  <a:cubicBezTo>
                    <a:pt x="37668" y="174570"/>
                    <a:pt x="0" y="136902"/>
                    <a:pt x="0" y="90436"/>
                  </a:cubicBezTo>
                  <a:lnTo>
                    <a:pt x="0" y="84134"/>
                  </a:lnTo>
                  <a:cubicBezTo>
                    <a:pt x="0" y="37668"/>
                    <a:pt x="37668" y="0"/>
                    <a:pt x="84134" y="0"/>
                  </a:cubicBez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66675"/>
              <a:ext cx="193883" cy="24124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>
                  <a:solidFill>
                    <a:srgbClr val="FFFFFF"/>
                  </a:solidFill>
                  <a:latin typeface="Montserrat Classic Bold"/>
                </a:rPr>
                <a:t>03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085550" y="-131220"/>
            <a:ext cx="9534019" cy="1112295"/>
            <a:chOff x="0" y="0"/>
            <a:chExt cx="1876002" cy="21886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3636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AutoShape 37"/>
          <p:cNvSpPr/>
          <p:nvPr/>
        </p:nvSpPr>
        <p:spPr>
          <a:xfrm>
            <a:off x="-715490" y="962025"/>
            <a:ext cx="129212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8" name="TextBox 38"/>
          <p:cNvSpPr txBox="1"/>
          <p:nvPr/>
        </p:nvSpPr>
        <p:spPr>
          <a:xfrm>
            <a:off x="2689046" y="4176727"/>
            <a:ext cx="6346855" cy="1051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74"/>
              </a:lnSpc>
              <a:spcBef>
                <a:spcPct val="0"/>
              </a:spcBef>
            </a:pP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Déterminer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avec le sportif les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objectifs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à long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therme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.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Moyens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therme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. Court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therme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.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569972" y="1233542"/>
            <a:ext cx="9308329" cy="1639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4745" spc="37" dirty="0">
                <a:solidFill>
                  <a:srgbClr val="FFFFFF"/>
                </a:solidFill>
                <a:latin typeface="Archivo Black"/>
              </a:rPr>
              <a:t>LES ETAPES D’UNE PLANNIFICATION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689046" y="5778019"/>
            <a:ext cx="6346855" cy="1051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74"/>
              </a:lnSpc>
              <a:spcBef>
                <a:spcPct val="0"/>
              </a:spcBef>
            </a:pP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Etablir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un diagnostic,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connaître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les exigences de la performance et identifier les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capacités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requise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à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développer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689046" y="7354133"/>
            <a:ext cx="6346855" cy="141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4"/>
              </a:lnSpc>
            </a:pP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choisir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les tests les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mieux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adaptés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pour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évaluer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les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capacités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en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respectant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les conditions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méthodologiques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; </a:t>
            </a:r>
          </a:p>
          <a:p>
            <a:pPr marL="0" lvl="0" indent="0" algn="l">
              <a:lnSpc>
                <a:spcPts val="2774"/>
              </a:lnSpc>
              <a:spcBef>
                <a:spcPct val="0"/>
              </a:spcBef>
            </a:pP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pertinence,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validité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reproductibilité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.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794480" y="9220735"/>
            <a:ext cx="736150" cy="662821"/>
            <a:chOff x="0" y="0"/>
            <a:chExt cx="193883" cy="17457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93883" cy="174570"/>
            </a:xfrm>
            <a:custGeom>
              <a:avLst/>
              <a:gdLst/>
              <a:ahLst/>
              <a:cxnLst/>
              <a:rect l="l" t="t" r="r" b="b"/>
              <a:pathLst>
                <a:path w="193883" h="174570">
                  <a:moveTo>
                    <a:pt x="84134" y="0"/>
                  </a:moveTo>
                  <a:lnTo>
                    <a:pt x="109749" y="0"/>
                  </a:lnTo>
                  <a:cubicBezTo>
                    <a:pt x="156215" y="0"/>
                    <a:pt x="193883" y="37668"/>
                    <a:pt x="193883" y="84134"/>
                  </a:cubicBezTo>
                  <a:lnTo>
                    <a:pt x="193883" y="90436"/>
                  </a:lnTo>
                  <a:cubicBezTo>
                    <a:pt x="193883" y="136902"/>
                    <a:pt x="156215" y="174570"/>
                    <a:pt x="109749" y="174570"/>
                  </a:cubicBezTo>
                  <a:lnTo>
                    <a:pt x="84134" y="174570"/>
                  </a:lnTo>
                  <a:cubicBezTo>
                    <a:pt x="37668" y="174570"/>
                    <a:pt x="0" y="136902"/>
                    <a:pt x="0" y="90436"/>
                  </a:cubicBezTo>
                  <a:lnTo>
                    <a:pt x="0" y="84134"/>
                  </a:lnTo>
                  <a:cubicBezTo>
                    <a:pt x="0" y="37668"/>
                    <a:pt x="37668" y="0"/>
                    <a:pt x="84134" y="0"/>
                  </a:cubicBez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66675"/>
              <a:ext cx="193883" cy="24124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>
                  <a:solidFill>
                    <a:srgbClr val="FFFFFF"/>
                  </a:solidFill>
                  <a:latin typeface="Montserrat Classic Bold"/>
                </a:rPr>
                <a:t>04</a:t>
              </a: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2797145" y="9032200"/>
            <a:ext cx="6346855" cy="1051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74"/>
              </a:lnSpc>
              <a:spcBef>
                <a:spcPct val="0"/>
              </a:spcBef>
            </a:pP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Programmer les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entraînements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en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fonctions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des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objectifs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établie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et le </a:t>
            </a:r>
            <a:r>
              <a:rPr lang="en-US" sz="2010" b="1" spc="197" dirty="0" err="1">
                <a:solidFill>
                  <a:srgbClr val="231F20"/>
                </a:solidFill>
                <a:latin typeface="Montserrat Light"/>
              </a:rPr>
              <a:t>résultats</a:t>
            </a:r>
            <a:r>
              <a:rPr lang="en-US" sz="2010" b="1" spc="197" dirty="0">
                <a:solidFill>
                  <a:srgbClr val="231F20"/>
                </a:solidFill>
                <a:latin typeface="Montserrat Light"/>
              </a:rPr>
              <a:t> des tests.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219502" y="2536802"/>
            <a:ext cx="5676900" cy="6917636"/>
            <a:chOff x="0" y="0"/>
            <a:chExt cx="1495151" cy="18219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95151" cy="1821929"/>
            </a:xfrm>
            <a:custGeom>
              <a:avLst/>
              <a:gdLst/>
              <a:ahLst/>
              <a:cxnLst/>
              <a:rect l="l" t="t" r="r" b="b"/>
              <a:pathLst>
                <a:path w="1495151" h="1821929">
                  <a:moveTo>
                    <a:pt x="27275" y="0"/>
                  </a:moveTo>
                  <a:lnTo>
                    <a:pt x="1467875" y="0"/>
                  </a:lnTo>
                  <a:cubicBezTo>
                    <a:pt x="1482939" y="0"/>
                    <a:pt x="1495151" y="12212"/>
                    <a:pt x="1495151" y="27275"/>
                  </a:cubicBezTo>
                  <a:lnTo>
                    <a:pt x="1495151" y="1794654"/>
                  </a:lnTo>
                  <a:cubicBezTo>
                    <a:pt x="1495151" y="1809717"/>
                    <a:pt x="1482939" y="1821929"/>
                    <a:pt x="1467875" y="1821929"/>
                  </a:cubicBezTo>
                  <a:lnTo>
                    <a:pt x="27275" y="1821929"/>
                  </a:lnTo>
                  <a:cubicBezTo>
                    <a:pt x="12212" y="1821929"/>
                    <a:pt x="0" y="1809717"/>
                    <a:pt x="0" y="1794654"/>
                  </a:cubicBezTo>
                  <a:lnTo>
                    <a:pt x="0" y="27275"/>
                  </a:lnTo>
                  <a:cubicBezTo>
                    <a:pt x="0" y="12212"/>
                    <a:pt x="12212" y="0"/>
                    <a:pt x="272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495151" cy="1840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19502" y="4525640"/>
            <a:ext cx="5676900" cy="1002924"/>
            <a:chOff x="0" y="0"/>
            <a:chExt cx="1495151" cy="2641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95151" cy="264144"/>
            </a:xfrm>
            <a:custGeom>
              <a:avLst/>
              <a:gdLst/>
              <a:ahLst/>
              <a:cxnLst/>
              <a:rect l="l" t="t" r="r" b="b"/>
              <a:pathLst>
                <a:path w="1495151" h="264144">
                  <a:moveTo>
                    <a:pt x="0" y="0"/>
                  </a:moveTo>
                  <a:lnTo>
                    <a:pt x="1495151" y="0"/>
                  </a:lnTo>
                  <a:lnTo>
                    <a:pt x="1495151" y="264144"/>
                  </a:lnTo>
                  <a:lnTo>
                    <a:pt x="0" y="264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495151" cy="292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59"/>
                </a:lnSpc>
              </a:pPr>
              <a:r>
                <a:rPr lang="en-US" sz="3199" dirty="0" err="1">
                  <a:solidFill>
                    <a:srgbClr val="FFFFFF"/>
                  </a:solidFill>
                  <a:latin typeface="Montserrat Classic"/>
                </a:rPr>
                <a:t>Morphologique</a:t>
              </a:r>
              <a:r>
                <a:rPr lang="en-US" sz="3199" dirty="0">
                  <a:solidFill>
                    <a:srgbClr val="FFFFFF"/>
                  </a:solidFill>
                  <a:latin typeface="Montserrat Classic"/>
                </a:rPr>
                <a:t>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863273" y="2536802"/>
            <a:ext cx="5676900" cy="6917636"/>
            <a:chOff x="0" y="0"/>
            <a:chExt cx="1495151" cy="18219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95151" cy="1821929"/>
            </a:xfrm>
            <a:custGeom>
              <a:avLst/>
              <a:gdLst/>
              <a:ahLst/>
              <a:cxnLst/>
              <a:rect l="l" t="t" r="r" b="b"/>
              <a:pathLst>
                <a:path w="1495151" h="1821929">
                  <a:moveTo>
                    <a:pt x="27275" y="0"/>
                  </a:moveTo>
                  <a:lnTo>
                    <a:pt x="1467875" y="0"/>
                  </a:lnTo>
                  <a:cubicBezTo>
                    <a:pt x="1482939" y="0"/>
                    <a:pt x="1495151" y="12212"/>
                    <a:pt x="1495151" y="27275"/>
                  </a:cubicBezTo>
                  <a:lnTo>
                    <a:pt x="1495151" y="1794654"/>
                  </a:lnTo>
                  <a:cubicBezTo>
                    <a:pt x="1495151" y="1809717"/>
                    <a:pt x="1482939" y="1821929"/>
                    <a:pt x="1467875" y="1821929"/>
                  </a:cubicBezTo>
                  <a:lnTo>
                    <a:pt x="27275" y="1821929"/>
                  </a:lnTo>
                  <a:cubicBezTo>
                    <a:pt x="12212" y="1821929"/>
                    <a:pt x="0" y="1809717"/>
                    <a:pt x="0" y="1794654"/>
                  </a:cubicBezTo>
                  <a:lnTo>
                    <a:pt x="0" y="27275"/>
                  </a:lnTo>
                  <a:cubicBezTo>
                    <a:pt x="0" y="12212"/>
                    <a:pt x="12212" y="0"/>
                    <a:pt x="272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495151" cy="1840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863273" y="4525640"/>
            <a:ext cx="5676900" cy="1002924"/>
            <a:chOff x="0" y="0"/>
            <a:chExt cx="1495151" cy="2641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95151" cy="264144"/>
            </a:xfrm>
            <a:custGeom>
              <a:avLst/>
              <a:gdLst/>
              <a:ahLst/>
              <a:cxnLst/>
              <a:rect l="l" t="t" r="r" b="b"/>
              <a:pathLst>
                <a:path w="1495151" h="264144">
                  <a:moveTo>
                    <a:pt x="0" y="0"/>
                  </a:moveTo>
                  <a:lnTo>
                    <a:pt x="1495151" y="0"/>
                  </a:lnTo>
                  <a:lnTo>
                    <a:pt x="1495151" y="264144"/>
                  </a:lnTo>
                  <a:lnTo>
                    <a:pt x="0" y="264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495151" cy="292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59"/>
                </a:lnSpc>
              </a:pPr>
              <a:r>
                <a:rPr lang="en-US" sz="3199">
                  <a:solidFill>
                    <a:srgbClr val="FFFFFF"/>
                  </a:solidFill>
                  <a:latin typeface="Montserrat Classic"/>
                </a:rPr>
                <a:t>Physiologique 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4047428" y="2899585"/>
            <a:ext cx="2279407" cy="1359355"/>
          </a:xfrm>
          <a:custGeom>
            <a:avLst/>
            <a:gdLst/>
            <a:ahLst/>
            <a:cxnLst/>
            <a:rect l="l" t="t" r="r" b="b"/>
            <a:pathLst>
              <a:path w="2279407" h="1359355">
                <a:moveTo>
                  <a:pt x="0" y="0"/>
                </a:moveTo>
                <a:lnTo>
                  <a:pt x="2279407" y="0"/>
                </a:lnTo>
                <a:lnTo>
                  <a:pt x="2279407" y="1359355"/>
                </a:lnTo>
                <a:lnTo>
                  <a:pt x="0" y="1359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1861858" y="2782806"/>
            <a:ext cx="2200915" cy="1592913"/>
          </a:xfrm>
          <a:custGeom>
            <a:avLst/>
            <a:gdLst/>
            <a:ahLst/>
            <a:cxnLst/>
            <a:rect l="l" t="t" r="r" b="b"/>
            <a:pathLst>
              <a:path w="2200915" h="1592913">
                <a:moveTo>
                  <a:pt x="0" y="0"/>
                </a:moveTo>
                <a:lnTo>
                  <a:pt x="2200916" y="0"/>
                </a:lnTo>
                <a:lnTo>
                  <a:pt x="2200916" y="1592913"/>
                </a:lnTo>
                <a:lnTo>
                  <a:pt x="0" y="1592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3156733" y="159017"/>
            <a:ext cx="10906040" cy="1644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4745" spc="37">
                <a:solidFill>
                  <a:srgbClr val="010101"/>
                </a:solidFill>
                <a:latin typeface="Archivo Black"/>
              </a:rPr>
              <a:t>LES FACTEURS DE LA PERFOMANCE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34851" y="5743432"/>
            <a:ext cx="5046203" cy="355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6"/>
              </a:lnSpc>
            </a:pPr>
            <a:r>
              <a:rPr lang="en-US" sz="2910" b="1" spc="285" dirty="0" err="1">
                <a:solidFill>
                  <a:srgbClr val="231F20"/>
                </a:solidFill>
                <a:latin typeface="Montserrat Light"/>
              </a:rPr>
              <a:t>caractéristiques</a:t>
            </a:r>
            <a:r>
              <a:rPr lang="en-US" sz="2910" b="1" spc="285" dirty="0">
                <a:solidFill>
                  <a:srgbClr val="231F20"/>
                </a:solidFill>
                <a:latin typeface="Montserrat Light"/>
              </a:rPr>
              <a:t> physiques </a:t>
            </a:r>
            <a:r>
              <a:rPr lang="en-US" sz="2910" b="1" spc="285" dirty="0" err="1">
                <a:solidFill>
                  <a:srgbClr val="231F20"/>
                </a:solidFill>
                <a:latin typeface="Montserrat Light"/>
              </a:rPr>
              <a:t>mesurable</a:t>
            </a:r>
            <a:r>
              <a:rPr lang="en-US" sz="2910" b="1" spc="285" dirty="0">
                <a:solidFill>
                  <a:srgbClr val="231F20"/>
                </a:solidFill>
                <a:latin typeface="Montserrat Light"/>
              </a:rPr>
              <a:t> : </a:t>
            </a:r>
          </a:p>
          <a:p>
            <a:pPr algn="ctr">
              <a:lnSpc>
                <a:spcPts val="4016"/>
              </a:lnSpc>
            </a:pPr>
            <a:endParaRPr lang="en-US" sz="2910" b="1" spc="285" dirty="0">
              <a:solidFill>
                <a:srgbClr val="231F20"/>
              </a:solidFill>
              <a:latin typeface="Montserrat Light"/>
            </a:endParaRPr>
          </a:p>
          <a:p>
            <a:pPr marL="628355" lvl="1" indent="-314177" algn="ctr">
              <a:lnSpc>
                <a:spcPts val="4016"/>
              </a:lnSpc>
              <a:buFont typeface="Arial"/>
              <a:buChar char="•"/>
            </a:pPr>
            <a:r>
              <a:rPr lang="en-US" sz="2910" b="1" spc="285" dirty="0">
                <a:solidFill>
                  <a:srgbClr val="231F20"/>
                </a:solidFill>
                <a:latin typeface="Montserrat Light"/>
              </a:rPr>
              <a:t>Taille </a:t>
            </a:r>
          </a:p>
          <a:p>
            <a:pPr marL="628355" lvl="1" indent="-314177" algn="ctr">
              <a:lnSpc>
                <a:spcPts val="4016"/>
              </a:lnSpc>
              <a:buFont typeface="Arial"/>
              <a:buChar char="•"/>
            </a:pPr>
            <a:r>
              <a:rPr lang="en-US" sz="2910" b="1" spc="285" dirty="0" err="1">
                <a:solidFill>
                  <a:srgbClr val="231F20"/>
                </a:solidFill>
                <a:latin typeface="Montserrat Light"/>
              </a:rPr>
              <a:t>Poids</a:t>
            </a:r>
            <a:r>
              <a:rPr lang="en-US" sz="2910" b="1" spc="285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marL="628355" lvl="1" indent="-314177" algn="ctr">
              <a:lnSpc>
                <a:spcPts val="4016"/>
              </a:lnSpc>
              <a:buFont typeface="Arial"/>
              <a:buChar char="•"/>
            </a:pPr>
            <a:r>
              <a:rPr lang="en-US" sz="2910" b="1" spc="285" dirty="0">
                <a:solidFill>
                  <a:srgbClr val="231F20"/>
                </a:solidFill>
                <a:latin typeface="Montserrat Light"/>
              </a:rPr>
              <a:t>Masse </a:t>
            </a:r>
            <a:r>
              <a:rPr lang="en-US" sz="2910" b="1" spc="285" dirty="0" err="1">
                <a:solidFill>
                  <a:srgbClr val="231F20"/>
                </a:solidFill>
                <a:latin typeface="Montserrat Light"/>
              </a:rPr>
              <a:t>grasse</a:t>
            </a:r>
            <a:r>
              <a:rPr lang="en-US" sz="2910" b="1" spc="285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marL="628355" lvl="1" indent="-314177" algn="ctr">
              <a:lnSpc>
                <a:spcPts val="4016"/>
              </a:lnSpc>
              <a:buFont typeface="Arial"/>
              <a:buChar char="•"/>
            </a:pPr>
            <a:r>
              <a:rPr lang="en-US" sz="2910" b="1" spc="285" dirty="0">
                <a:solidFill>
                  <a:srgbClr val="231F20"/>
                </a:solidFill>
                <a:latin typeface="Montserrat Light"/>
              </a:rPr>
              <a:t>Masse </a:t>
            </a:r>
            <a:r>
              <a:rPr lang="en-US" sz="2910" b="1" spc="285" dirty="0" err="1">
                <a:solidFill>
                  <a:srgbClr val="231F20"/>
                </a:solidFill>
                <a:latin typeface="Montserrat Light"/>
              </a:rPr>
              <a:t>Musculaire</a:t>
            </a:r>
            <a:r>
              <a:rPr lang="en-US" sz="2910" b="1" spc="285" dirty="0">
                <a:solidFill>
                  <a:srgbClr val="231F20"/>
                </a:solidFill>
                <a:latin typeface="Montserrat Light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83371" y="5752957"/>
            <a:ext cx="5236703" cy="3946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capacité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l’athlète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: </a:t>
            </a:r>
          </a:p>
          <a:p>
            <a:pPr algn="ctr">
              <a:lnSpc>
                <a:spcPts val="3050"/>
              </a:lnSpc>
            </a:pPr>
            <a:endParaRPr lang="en-US" sz="2210" b="1" spc="216" dirty="0">
              <a:solidFill>
                <a:srgbClr val="231F20"/>
              </a:solidFill>
              <a:latin typeface="Montserrat Light"/>
            </a:endParaRPr>
          </a:p>
          <a:p>
            <a:pPr marL="477229" lvl="1" indent="-238614" algn="ctr">
              <a:lnSpc>
                <a:spcPts val="3050"/>
              </a:lnSpc>
              <a:buFont typeface="Arial"/>
              <a:buChar char="•"/>
            </a:pP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Force </a:t>
            </a:r>
          </a:p>
          <a:p>
            <a:pPr marL="477229" lvl="1" indent="-238614" algn="ctr">
              <a:lnSpc>
                <a:spcPts val="3050"/>
              </a:lnSpc>
              <a:buFont typeface="Arial"/>
              <a:buChar char="•"/>
            </a:pP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endurance </a:t>
            </a:r>
          </a:p>
          <a:p>
            <a:pPr marL="477229" lvl="1" indent="-238614" algn="ctr">
              <a:lnSpc>
                <a:spcPts val="3050"/>
              </a:lnSpc>
              <a:buFont typeface="Arial"/>
              <a:buChar char="•"/>
            </a:pP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vitesse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marL="477229" lvl="1" indent="-238614" algn="ctr">
              <a:lnSpc>
                <a:spcPts val="3050"/>
              </a:lnSpc>
              <a:buFont typeface="Arial"/>
              <a:buChar char="•"/>
            </a:pP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résistance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marL="477229" lvl="1" indent="-238614" algn="ctr">
              <a:lnSpc>
                <a:spcPts val="3050"/>
              </a:lnSpc>
              <a:buFont typeface="Arial"/>
              <a:buChar char="•"/>
            </a:pP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souplesse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marL="477229" lvl="1" indent="-238614" algn="ctr">
              <a:lnSpc>
                <a:spcPts val="3050"/>
              </a:lnSpc>
              <a:buFont typeface="Arial"/>
              <a:buChar char="•"/>
            </a:pP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coordination </a:t>
            </a:r>
          </a:p>
          <a:p>
            <a:pPr marL="477229" lvl="1" indent="-238614" algn="ctr">
              <a:lnSpc>
                <a:spcPts val="3050"/>
              </a:lnSpc>
              <a:buFont typeface="Arial"/>
              <a:buChar char="•"/>
            </a:pPr>
            <a:r>
              <a:rPr lang="en-US" sz="2210" b="1" spc="216" dirty="0" err="1">
                <a:solidFill>
                  <a:srgbClr val="231F20"/>
                </a:solidFill>
                <a:latin typeface="Montserrat Light"/>
              </a:rPr>
              <a:t>explosivité</a:t>
            </a:r>
            <a:r>
              <a:rPr lang="en-US" sz="2210" b="1" spc="216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marL="0" lvl="0" indent="0" algn="ctr">
              <a:lnSpc>
                <a:spcPts val="3050"/>
              </a:lnSpc>
              <a:spcBef>
                <a:spcPct val="0"/>
              </a:spcBef>
            </a:pPr>
            <a:r>
              <a:rPr lang="en-US" sz="2210" spc="216" dirty="0">
                <a:solidFill>
                  <a:srgbClr val="231F20"/>
                </a:solidFill>
                <a:latin typeface="Montserrat Ligh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219502" y="2536802"/>
            <a:ext cx="5676900" cy="6917636"/>
            <a:chOff x="0" y="0"/>
            <a:chExt cx="1495151" cy="18219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95151" cy="1821929"/>
            </a:xfrm>
            <a:custGeom>
              <a:avLst/>
              <a:gdLst/>
              <a:ahLst/>
              <a:cxnLst/>
              <a:rect l="l" t="t" r="r" b="b"/>
              <a:pathLst>
                <a:path w="1495151" h="1821929">
                  <a:moveTo>
                    <a:pt x="27275" y="0"/>
                  </a:moveTo>
                  <a:lnTo>
                    <a:pt x="1467875" y="0"/>
                  </a:lnTo>
                  <a:cubicBezTo>
                    <a:pt x="1482939" y="0"/>
                    <a:pt x="1495151" y="12212"/>
                    <a:pt x="1495151" y="27275"/>
                  </a:cubicBezTo>
                  <a:lnTo>
                    <a:pt x="1495151" y="1794654"/>
                  </a:lnTo>
                  <a:cubicBezTo>
                    <a:pt x="1495151" y="1809717"/>
                    <a:pt x="1482939" y="1821929"/>
                    <a:pt x="1467875" y="1821929"/>
                  </a:cubicBezTo>
                  <a:lnTo>
                    <a:pt x="27275" y="1821929"/>
                  </a:lnTo>
                  <a:cubicBezTo>
                    <a:pt x="12212" y="1821929"/>
                    <a:pt x="0" y="1809717"/>
                    <a:pt x="0" y="1794654"/>
                  </a:cubicBezTo>
                  <a:lnTo>
                    <a:pt x="0" y="27275"/>
                  </a:lnTo>
                  <a:cubicBezTo>
                    <a:pt x="0" y="12212"/>
                    <a:pt x="12212" y="0"/>
                    <a:pt x="272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495151" cy="1840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19502" y="4525640"/>
            <a:ext cx="5676900" cy="1002924"/>
            <a:chOff x="0" y="0"/>
            <a:chExt cx="1495151" cy="2641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95151" cy="264144"/>
            </a:xfrm>
            <a:custGeom>
              <a:avLst/>
              <a:gdLst/>
              <a:ahLst/>
              <a:cxnLst/>
              <a:rect l="l" t="t" r="r" b="b"/>
              <a:pathLst>
                <a:path w="1495151" h="264144">
                  <a:moveTo>
                    <a:pt x="0" y="0"/>
                  </a:moveTo>
                  <a:lnTo>
                    <a:pt x="1495151" y="0"/>
                  </a:lnTo>
                  <a:lnTo>
                    <a:pt x="1495151" y="264144"/>
                  </a:lnTo>
                  <a:lnTo>
                    <a:pt x="0" y="264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495151" cy="292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59"/>
                </a:lnSpc>
              </a:pPr>
              <a:r>
                <a:rPr lang="en-US" sz="3199" dirty="0" err="1">
                  <a:solidFill>
                    <a:srgbClr val="FFFFFF"/>
                  </a:solidFill>
                  <a:latin typeface="Montserrat Classic"/>
                </a:rPr>
                <a:t>Habileté</a:t>
              </a:r>
              <a:r>
                <a:rPr lang="en-US" sz="3199" dirty="0">
                  <a:solidFill>
                    <a:srgbClr val="FFFFFF"/>
                  </a:solidFill>
                  <a:latin typeface="Montserrat Classic"/>
                </a:rPr>
                <a:t> </a:t>
              </a:r>
              <a:r>
                <a:rPr lang="en-US" sz="3199" dirty="0" err="1">
                  <a:solidFill>
                    <a:srgbClr val="FFFFFF"/>
                  </a:solidFill>
                  <a:latin typeface="Montserrat Classic"/>
                </a:rPr>
                <a:t>motrice</a:t>
              </a:r>
              <a:r>
                <a:rPr lang="en-US" sz="3199" dirty="0">
                  <a:solidFill>
                    <a:srgbClr val="FFFFFF"/>
                  </a:solidFill>
                  <a:latin typeface="Montserrat Classic"/>
                </a:rPr>
                <a:t>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035871" y="5929807"/>
            <a:ext cx="3788903" cy="2839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 err="1">
                <a:solidFill>
                  <a:srgbClr val="231F20"/>
                </a:solidFill>
                <a:latin typeface="Montserrat Light"/>
              </a:rPr>
              <a:t>Tactique</a:t>
            </a: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Anticipation </a:t>
            </a:r>
          </a:p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Lecture du game plan adverse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820891" y="2104149"/>
            <a:ext cx="11474679" cy="7651315"/>
            <a:chOff x="-1409852" y="-19050"/>
            <a:chExt cx="2905003" cy="1910656"/>
          </a:xfrm>
        </p:grpSpPr>
        <p:sp>
          <p:nvSpPr>
            <p:cNvPr id="11" name="Freeform 11"/>
            <p:cNvSpPr/>
            <p:nvPr/>
          </p:nvSpPr>
          <p:spPr>
            <a:xfrm>
              <a:off x="-1409852" y="50627"/>
              <a:ext cx="1447930" cy="1840979"/>
            </a:xfrm>
            <a:custGeom>
              <a:avLst/>
              <a:gdLst/>
              <a:ahLst/>
              <a:cxnLst/>
              <a:rect l="l" t="t" r="r" b="b"/>
              <a:pathLst>
                <a:path w="1495151" h="1821929">
                  <a:moveTo>
                    <a:pt x="27275" y="0"/>
                  </a:moveTo>
                  <a:lnTo>
                    <a:pt x="1467875" y="0"/>
                  </a:lnTo>
                  <a:cubicBezTo>
                    <a:pt x="1482939" y="0"/>
                    <a:pt x="1495151" y="12212"/>
                    <a:pt x="1495151" y="27275"/>
                  </a:cubicBezTo>
                  <a:lnTo>
                    <a:pt x="1495151" y="1794654"/>
                  </a:lnTo>
                  <a:cubicBezTo>
                    <a:pt x="1495151" y="1809717"/>
                    <a:pt x="1482939" y="1821929"/>
                    <a:pt x="1467875" y="1821929"/>
                  </a:cubicBezTo>
                  <a:lnTo>
                    <a:pt x="27275" y="1821929"/>
                  </a:lnTo>
                  <a:cubicBezTo>
                    <a:pt x="12212" y="1821929"/>
                    <a:pt x="0" y="1809717"/>
                    <a:pt x="0" y="1794654"/>
                  </a:cubicBezTo>
                  <a:lnTo>
                    <a:pt x="0" y="27275"/>
                  </a:lnTo>
                  <a:cubicBezTo>
                    <a:pt x="0" y="12212"/>
                    <a:pt x="12212" y="0"/>
                    <a:pt x="272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495151" cy="1840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Open Sauce"/>
                </a:rPr>
                <a:t>T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863273" y="4525640"/>
            <a:ext cx="5676900" cy="1002924"/>
            <a:chOff x="0" y="0"/>
            <a:chExt cx="1495151" cy="26414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95151" cy="264144"/>
            </a:xfrm>
            <a:custGeom>
              <a:avLst/>
              <a:gdLst/>
              <a:ahLst/>
              <a:cxnLst/>
              <a:rect l="l" t="t" r="r" b="b"/>
              <a:pathLst>
                <a:path w="1495151" h="264144">
                  <a:moveTo>
                    <a:pt x="0" y="0"/>
                  </a:moveTo>
                  <a:lnTo>
                    <a:pt x="1495151" y="0"/>
                  </a:lnTo>
                  <a:lnTo>
                    <a:pt x="1495151" y="264144"/>
                  </a:lnTo>
                  <a:lnTo>
                    <a:pt x="0" y="264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495151" cy="292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59"/>
                </a:lnSpc>
              </a:pPr>
              <a:r>
                <a:rPr lang="en-US" sz="3199" dirty="0" err="1">
                  <a:solidFill>
                    <a:srgbClr val="FFFFFF"/>
                  </a:solidFill>
                  <a:latin typeface="Montserrat Classic"/>
                </a:rPr>
                <a:t>Habileté</a:t>
              </a:r>
              <a:r>
                <a:rPr lang="en-US" sz="3199" dirty="0">
                  <a:solidFill>
                    <a:srgbClr val="FFFFFF"/>
                  </a:solidFill>
                  <a:latin typeface="Montserrat Classic"/>
                </a:rPr>
                <a:t> cognitive  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2106575" y="2789224"/>
            <a:ext cx="1519364" cy="1736416"/>
          </a:xfrm>
          <a:custGeom>
            <a:avLst/>
            <a:gdLst/>
            <a:ahLst/>
            <a:cxnLst/>
            <a:rect l="l" t="t" r="r" b="b"/>
            <a:pathLst>
              <a:path w="1519364" h="1736416">
                <a:moveTo>
                  <a:pt x="0" y="0"/>
                </a:moveTo>
                <a:lnTo>
                  <a:pt x="1519364" y="0"/>
                </a:lnTo>
                <a:lnTo>
                  <a:pt x="1519364" y="1736416"/>
                </a:lnTo>
                <a:lnTo>
                  <a:pt x="0" y="1736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4295764" y="2536802"/>
            <a:ext cx="1524376" cy="2173798"/>
          </a:xfrm>
          <a:custGeom>
            <a:avLst/>
            <a:gdLst/>
            <a:ahLst/>
            <a:cxnLst/>
            <a:rect l="l" t="t" r="r" b="b"/>
            <a:pathLst>
              <a:path w="1524376" h="2173798">
                <a:moveTo>
                  <a:pt x="0" y="0"/>
                </a:moveTo>
                <a:lnTo>
                  <a:pt x="1524376" y="0"/>
                </a:lnTo>
                <a:lnTo>
                  <a:pt x="1524376" y="2173798"/>
                </a:lnTo>
                <a:lnTo>
                  <a:pt x="0" y="2173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3156733" y="159017"/>
            <a:ext cx="10906040" cy="1644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4745" spc="37" dirty="0">
                <a:solidFill>
                  <a:srgbClr val="010101"/>
                </a:solidFill>
                <a:latin typeface="Archivo Black"/>
              </a:rPr>
              <a:t>LES FACTEURS DE LA PERFORMANCE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18923" y="5472361"/>
            <a:ext cx="5118401" cy="398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 err="1">
                <a:solidFill>
                  <a:srgbClr val="231F20"/>
                </a:solidFill>
                <a:latin typeface="Montserrat Light"/>
              </a:rPr>
              <a:t>Courir</a:t>
            </a: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 err="1">
                <a:solidFill>
                  <a:srgbClr val="231F20"/>
                </a:solidFill>
                <a:latin typeface="Montserrat Light"/>
              </a:rPr>
              <a:t>sauter</a:t>
            </a: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lancer </a:t>
            </a:r>
          </a:p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 err="1">
                <a:solidFill>
                  <a:srgbClr val="231F20"/>
                </a:solidFill>
                <a:latin typeface="Montserrat Light"/>
              </a:rPr>
              <a:t>équilibre</a:t>
            </a: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3299" spc="323" dirty="0" err="1">
                <a:solidFill>
                  <a:srgbClr val="231F20"/>
                </a:solidFill>
                <a:latin typeface="Montserrat Light"/>
              </a:rPr>
              <a:t>Déplacements</a:t>
            </a:r>
            <a:endParaRPr lang="en-US" sz="3299" spc="323" dirty="0">
              <a:solidFill>
                <a:srgbClr val="231F20"/>
              </a:solidFill>
              <a:latin typeface="Montserrat Light"/>
            </a:endParaRPr>
          </a:p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 err="1">
                <a:solidFill>
                  <a:srgbClr val="231F20"/>
                </a:solidFill>
                <a:latin typeface="Montserrat Light"/>
              </a:rPr>
              <a:t>Fluidité</a:t>
            </a: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3299" spc="323" dirty="0" err="1">
                <a:solidFill>
                  <a:srgbClr val="231F20"/>
                </a:solidFill>
                <a:latin typeface="Montserrat Light"/>
              </a:rPr>
              <a:t>gestuelle</a:t>
            </a: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marL="0" lvl="0" indent="0" algn="ctr">
              <a:lnSpc>
                <a:spcPts val="4553"/>
              </a:lnSpc>
              <a:spcBef>
                <a:spcPct val="0"/>
              </a:spcBef>
            </a:pP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371902" y="2536802"/>
            <a:ext cx="5676900" cy="6917636"/>
            <a:chOff x="0" y="0"/>
            <a:chExt cx="1495151" cy="18219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95151" cy="1821929"/>
            </a:xfrm>
            <a:custGeom>
              <a:avLst/>
              <a:gdLst/>
              <a:ahLst/>
              <a:cxnLst/>
              <a:rect l="l" t="t" r="r" b="b"/>
              <a:pathLst>
                <a:path w="1495151" h="1821929">
                  <a:moveTo>
                    <a:pt x="27275" y="0"/>
                  </a:moveTo>
                  <a:lnTo>
                    <a:pt x="1467875" y="0"/>
                  </a:lnTo>
                  <a:cubicBezTo>
                    <a:pt x="1482939" y="0"/>
                    <a:pt x="1495151" y="12212"/>
                    <a:pt x="1495151" y="27275"/>
                  </a:cubicBezTo>
                  <a:lnTo>
                    <a:pt x="1495151" y="1794654"/>
                  </a:lnTo>
                  <a:cubicBezTo>
                    <a:pt x="1495151" y="1809717"/>
                    <a:pt x="1482939" y="1821929"/>
                    <a:pt x="1467875" y="1821929"/>
                  </a:cubicBezTo>
                  <a:lnTo>
                    <a:pt x="27275" y="1821929"/>
                  </a:lnTo>
                  <a:cubicBezTo>
                    <a:pt x="12212" y="1821929"/>
                    <a:pt x="0" y="1809717"/>
                    <a:pt x="0" y="1794654"/>
                  </a:cubicBezTo>
                  <a:lnTo>
                    <a:pt x="0" y="27275"/>
                  </a:lnTo>
                  <a:cubicBezTo>
                    <a:pt x="0" y="12212"/>
                    <a:pt x="12212" y="0"/>
                    <a:pt x="272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495151" cy="1840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346870" y="4525640"/>
            <a:ext cx="5676900" cy="1002924"/>
            <a:chOff x="0" y="0"/>
            <a:chExt cx="1495151" cy="2641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95151" cy="264144"/>
            </a:xfrm>
            <a:custGeom>
              <a:avLst/>
              <a:gdLst/>
              <a:ahLst/>
              <a:cxnLst/>
              <a:rect l="l" t="t" r="r" b="b"/>
              <a:pathLst>
                <a:path w="1495151" h="264144">
                  <a:moveTo>
                    <a:pt x="0" y="0"/>
                  </a:moveTo>
                  <a:lnTo>
                    <a:pt x="1495151" y="0"/>
                  </a:lnTo>
                  <a:lnTo>
                    <a:pt x="1495151" y="264144"/>
                  </a:lnTo>
                  <a:lnTo>
                    <a:pt x="0" y="264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495151" cy="292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59"/>
                </a:lnSpc>
              </a:pPr>
              <a:r>
                <a:rPr lang="en-US" sz="3199">
                  <a:solidFill>
                    <a:srgbClr val="FFFFFF"/>
                  </a:solidFill>
                  <a:latin typeface="Montserrat Classic"/>
                </a:rPr>
                <a:t>Psychologique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037698" y="5847587"/>
            <a:ext cx="5328049" cy="349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Staff (</a:t>
            </a:r>
            <a:r>
              <a:rPr lang="en-US" sz="3299" spc="323" dirty="0" err="1">
                <a:solidFill>
                  <a:srgbClr val="231F20"/>
                </a:solidFill>
                <a:latin typeface="Montserrat Light"/>
              </a:rPr>
              <a:t>entraineur</a:t>
            </a: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, sparring) </a:t>
            </a:r>
          </a:p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conjoint </a:t>
            </a:r>
          </a:p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 err="1">
                <a:solidFill>
                  <a:srgbClr val="231F20"/>
                </a:solidFill>
                <a:latin typeface="Montserrat Light"/>
              </a:rPr>
              <a:t>climat</a:t>
            </a: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 familial </a:t>
            </a:r>
          </a:p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 err="1">
                <a:solidFill>
                  <a:srgbClr val="231F20"/>
                </a:solidFill>
                <a:latin typeface="Montserrat Light"/>
              </a:rPr>
              <a:t>valeurs</a:t>
            </a: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3299" spc="323" dirty="0" err="1">
                <a:solidFill>
                  <a:srgbClr val="231F20"/>
                </a:solidFill>
                <a:latin typeface="Montserrat Light"/>
              </a:rPr>
              <a:t>éducatives</a:t>
            </a: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culture du sport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901303" y="2536802"/>
            <a:ext cx="9234624" cy="7396342"/>
            <a:chOff x="-937014" y="-126079"/>
            <a:chExt cx="2432165" cy="1948008"/>
          </a:xfrm>
        </p:grpSpPr>
        <p:sp>
          <p:nvSpPr>
            <p:cNvPr id="11" name="Freeform 11"/>
            <p:cNvSpPr/>
            <p:nvPr/>
          </p:nvSpPr>
          <p:spPr>
            <a:xfrm>
              <a:off x="-937014" y="-126079"/>
              <a:ext cx="1495151" cy="1821929"/>
            </a:xfrm>
            <a:custGeom>
              <a:avLst/>
              <a:gdLst/>
              <a:ahLst/>
              <a:cxnLst/>
              <a:rect l="l" t="t" r="r" b="b"/>
              <a:pathLst>
                <a:path w="1495151" h="1821929">
                  <a:moveTo>
                    <a:pt x="27275" y="0"/>
                  </a:moveTo>
                  <a:lnTo>
                    <a:pt x="1467875" y="0"/>
                  </a:lnTo>
                  <a:cubicBezTo>
                    <a:pt x="1482939" y="0"/>
                    <a:pt x="1495151" y="12212"/>
                    <a:pt x="1495151" y="27275"/>
                  </a:cubicBezTo>
                  <a:lnTo>
                    <a:pt x="1495151" y="1794654"/>
                  </a:lnTo>
                  <a:cubicBezTo>
                    <a:pt x="1495151" y="1809717"/>
                    <a:pt x="1482939" y="1821929"/>
                    <a:pt x="1467875" y="1821929"/>
                  </a:cubicBezTo>
                  <a:lnTo>
                    <a:pt x="27275" y="1821929"/>
                  </a:lnTo>
                  <a:cubicBezTo>
                    <a:pt x="12212" y="1821929"/>
                    <a:pt x="0" y="1809717"/>
                    <a:pt x="0" y="1794654"/>
                  </a:cubicBezTo>
                  <a:lnTo>
                    <a:pt x="0" y="27275"/>
                  </a:lnTo>
                  <a:cubicBezTo>
                    <a:pt x="0" y="12212"/>
                    <a:pt x="12212" y="0"/>
                    <a:pt x="272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495151" cy="1840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863273" y="4525640"/>
            <a:ext cx="5676900" cy="1002924"/>
            <a:chOff x="0" y="0"/>
            <a:chExt cx="1495151" cy="26414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95151" cy="264144"/>
            </a:xfrm>
            <a:custGeom>
              <a:avLst/>
              <a:gdLst/>
              <a:ahLst/>
              <a:cxnLst/>
              <a:rect l="l" t="t" r="r" b="b"/>
              <a:pathLst>
                <a:path w="1495151" h="264144">
                  <a:moveTo>
                    <a:pt x="0" y="0"/>
                  </a:moveTo>
                  <a:lnTo>
                    <a:pt x="1495151" y="0"/>
                  </a:lnTo>
                  <a:lnTo>
                    <a:pt x="1495151" y="264144"/>
                  </a:lnTo>
                  <a:lnTo>
                    <a:pt x="0" y="264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495151" cy="292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59"/>
                </a:lnSpc>
              </a:pPr>
              <a:r>
                <a:rPr lang="en-US" sz="3199">
                  <a:solidFill>
                    <a:srgbClr val="FFFFFF"/>
                  </a:solidFill>
                  <a:latin typeface="Montserrat Classic"/>
                </a:rPr>
                <a:t>Environnementale 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3769385" y="2821510"/>
            <a:ext cx="2577134" cy="1704130"/>
          </a:xfrm>
          <a:custGeom>
            <a:avLst/>
            <a:gdLst/>
            <a:ahLst/>
            <a:cxnLst/>
            <a:rect l="l" t="t" r="r" b="b"/>
            <a:pathLst>
              <a:path w="2577134" h="1704130">
                <a:moveTo>
                  <a:pt x="0" y="0"/>
                </a:moveTo>
                <a:lnTo>
                  <a:pt x="2577134" y="0"/>
                </a:lnTo>
                <a:lnTo>
                  <a:pt x="2577134" y="1704130"/>
                </a:lnTo>
                <a:lnTo>
                  <a:pt x="0" y="1704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7" name="Freeform 17"/>
          <p:cNvSpPr/>
          <p:nvPr/>
        </p:nvSpPr>
        <p:spPr>
          <a:xfrm>
            <a:off x="11702775" y="2647619"/>
            <a:ext cx="1997895" cy="1878021"/>
          </a:xfrm>
          <a:custGeom>
            <a:avLst/>
            <a:gdLst/>
            <a:ahLst/>
            <a:cxnLst/>
            <a:rect l="l" t="t" r="r" b="b"/>
            <a:pathLst>
              <a:path w="1997895" h="1878021">
                <a:moveTo>
                  <a:pt x="0" y="0"/>
                </a:moveTo>
                <a:lnTo>
                  <a:pt x="1997895" y="0"/>
                </a:lnTo>
                <a:lnTo>
                  <a:pt x="1997895" y="1878021"/>
                </a:lnTo>
                <a:lnTo>
                  <a:pt x="0" y="18780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3156733" y="159017"/>
            <a:ext cx="10906040" cy="1644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4745" spc="37" dirty="0">
                <a:solidFill>
                  <a:srgbClr val="010101"/>
                </a:solidFill>
                <a:latin typeface="Archivo Black"/>
              </a:rPr>
              <a:t>LES FACTEURS DE LA PERFORMANCE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80289" y="5929807"/>
            <a:ext cx="4755327" cy="3410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Motivation </a:t>
            </a:r>
          </a:p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 err="1">
                <a:solidFill>
                  <a:srgbClr val="231F20"/>
                </a:solidFill>
                <a:latin typeface="Montserrat Light"/>
              </a:rPr>
              <a:t>Estime</a:t>
            </a: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 de soi </a:t>
            </a:r>
          </a:p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gestion de </a:t>
            </a:r>
            <a:r>
              <a:rPr lang="en-US" sz="3299" spc="323" dirty="0" err="1">
                <a:solidFill>
                  <a:srgbClr val="231F20"/>
                </a:solidFill>
                <a:latin typeface="Montserrat Light"/>
              </a:rPr>
              <a:t>l’anxiété</a:t>
            </a: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marL="712465" lvl="1" indent="-356233" algn="ctr">
              <a:lnSpc>
                <a:spcPts val="4553"/>
              </a:lnSpc>
              <a:buFont typeface="Arial"/>
              <a:buChar char="•"/>
            </a:pP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concentration  </a:t>
            </a:r>
          </a:p>
          <a:p>
            <a:pPr marL="0" lvl="0" indent="0" algn="ctr">
              <a:lnSpc>
                <a:spcPts val="4553"/>
              </a:lnSpc>
              <a:spcBef>
                <a:spcPct val="0"/>
              </a:spcBef>
            </a:pPr>
            <a:r>
              <a:rPr lang="en-US" sz="3299" spc="323" dirty="0">
                <a:solidFill>
                  <a:srgbClr val="231F20"/>
                </a:solidFill>
                <a:latin typeface="Montserrat Ligh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1846" y="62959"/>
            <a:ext cx="16704308" cy="10161083"/>
            <a:chOff x="0" y="0"/>
            <a:chExt cx="4399489" cy="2676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9488" cy="2676170"/>
            </a:xfrm>
            <a:custGeom>
              <a:avLst/>
              <a:gdLst/>
              <a:ahLst/>
              <a:cxnLst/>
              <a:rect l="l" t="t" r="r" b="b"/>
              <a:pathLst>
                <a:path w="4399488" h="2676170">
                  <a:moveTo>
                    <a:pt x="11587" y="0"/>
                  </a:moveTo>
                  <a:lnTo>
                    <a:pt x="4387902" y="0"/>
                  </a:lnTo>
                  <a:cubicBezTo>
                    <a:pt x="4394301" y="0"/>
                    <a:pt x="4399488" y="5188"/>
                    <a:pt x="4399488" y="11587"/>
                  </a:cubicBezTo>
                  <a:lnTo>
                    <a:pt x="4399488" y="2664583"/>
                  </a:lnTo>
                  <a:cubicBezTo>
                    <a:pt x="4399488" y="2667656"/>
                    <a:pt x="4398268" y="2670603"/>
                    <a:pt x="4396095" y="2672776"/>
                  </a:cubicBezTo>
                  <a:cubicBezTo>
                    <a:pt x="4393922" y="2674949"/>
                    <a:pt x="4390975" y="2676170"/>
                    <a:pt x="4387902" y="2676170"/>
                  </a:cubicBezTo>
                  <a:lnTo>
                    <a:pt x="11587" y="2676170"/>
                  </a:lnTo>
                  <a:cubicBezTo>
                    <a:pt x="5188" y="2676170"/>
                    <a:pt x="0" y="2670983"/>
                    <a:pt x="0" y="2664583"/>
                  </a:cubicBezTo>
                  <a:lnTo>
                    <a:pt x="0" y="11587"/>
                  </a:lnTo>
                  <a:cubicBezTo>
                    <a:pt x="0" y="8514"/>
                    <a:pt x="1221" y="5567"/>
                    <a:pt x="3394" y="3394"/>
                  </a:cubicBezTo>
                  <a:cubicBezTo>
                    <a:pt x="5567" y="1221"/>
                    <a:pt x="8514" y="0"/>
                    <a:pt x="11587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399489" cy="2695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33504" y="2972756"/>
            <a:ext cx="6714211" cy="5793677"/>
            <a:chOff x="0" y="0"/>
            <a:chExt cx="1768352" cy="15259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68352" cy="1525907"/>
            </a:xfrm>
            <a:custGeom>
              <a:avLst/>
              <a:gdLst/>
              <a:ahLst/>
              <a:cxnLst/>
              <a:rect l="l" t="t" r="r" b="b"/>
              <a:pathLst>
                <a:path w="1768352" h="1525907">
                  <a:moveTo>
                    <a:pt x="23061" y="0"/>
                  </a:moveTo>
                  <a:lnTo>
                    <a:pt x="1745290" y="0"/>
                  </a:lnTo>
                  <a:cubicBezTo>
                    <a:pt x="1751407" y="0"/>
                    <a:pt x="1757272" y="2430"/>
                    <a:pt x="1761597" y="6754"/>
                  </a:cubicBezTo>
                  <a:cubicBezTo>
                    <a:pt x="1765922" y="11079"/>
                    <a:pt x="1768352" y="16945"/>
                    <a:pt x="1768352" y="23061"/>
                  </a:cubicBezTo>
                  <a:lnTo>
                    <a:pt x="1768352" y="1502846"/>
                  </a:lnTo>
                  <a:cubicBezTo>
                    <a:pt x="1768352" y="1515582"/>
                    <a:pt x="1758027" y="1525907"/>
                    <a:pt x="1745290" y="1525907"/>
                  </a:cubicBezTo>
                  <a:lnTo>
                    <a:pt x="23061" y="1525907"/>
                  </a:lnTo>
                  <a:cubicBezTo>
                    <a:pt x="16945" y="1525907"/>
                    <a:pt x="11079" y="1523477"/>
                    <a:pt x="6754" y="1519152"/>
                  </a:cubicBezTo>
                  <a:cubicBezTo>
                    <a:pt x="2430" y="1514827"/>
                    <a:pt x="0" y="1508962"/>
                    <a:pt x="0" y="1502846"/>
                  </a:cubicBezTo>
                  <a:lnTo>
                    <a:pt x="0" y="23061"/>
                  </a:lnTo>
                  <a:cubicBezTo>
                    <a:pt x="0" y="16945"/>
                    <a:pt x="2430" y="11079"/>
                    <a:pt x="6754" y="6754"/>
                  </a:cubicBezTo>
                  <a:cubicBezTo>
                    <a:pt x="11079" y="2430"/>
                    <a:pt x="16945" y="0"/>
                    <a:pt x="230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768352" cy="15449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10273" y="334277"/>
            <a:ext cx="3953779" cy="730105"/>
            <a:chOff x="0" y="0"/>
            <a:chExt cx="1041324" cy="1922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41324" cy="192291"/>
            </a:xfrm>
            <a:custGeom>
              <a:avLst/>
              <a:gdLst/>
              <a:ahLst/>
              <a:cxnLst/>
              <a:rect l="l" t="t" r="r" b="b"/>
              <a:pathLst>
                <a:path w="1041324" h="192291">
                  <a:moveTo>
                    <a:pt x="0" y="0"/>
                  </a:moveTo>
                  <a:lnTo>
                    <a:pt x="1041324" y="0"/>
                  </a:lnTo>
                  <a:lnTo>
                    <a:pt x="1041324" y="192291"/>
                  </a:lnTo>
                  <a:lnTo>
                    <a:pt x="0" y="192291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41324" cy="230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Montserrat Classic"/>
                </a:rPr>
                <a:t>La </a:t>
              </a:r>
              <a:r>
                <a:rPr lang="en-US" sz="3399" dirty="0" err="1">
                  <a:solidFill>
                    <a:srgbClr val="000000"/>
                  </a:solidFill>
                  <a:latin typeface="Montserrat Classic"/>
                </a:rPr>
                <a:t>Fréquence</a:t>
              </a:r>
              <a:r>
                <a:rPr lang="en-US" sz="3399" dirty="0">
                  <a:solidFill>
                    <a:srgbClr val="000000"/>
                  </a:solidFill>
                  <a:latin typeface="Montserrat Classic"/>
                </a:rPr>
                <a:t>  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771674" y="736712"/>
            <a:ext cx="10906040" cy="147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58"/>
              </a:lnSpc>
              <a:spcBef>
                <a:spcPct val="0"/>
              </a:spcBef>
            </a:pPr>
            <a:r>
              <a:rPr lang="en-US" sz="4245" u="sng" spc="33" dirty="0">
                <a:solidFill>
                  <a:srgbClr val="010101"/>
                </a:solidFill>
                <a:latin typeface="Archivo Black"/>
              </a:rPr>
              <a:t>PROGRAMMATION DE L’ENTRAINEMENT 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41426" y="-1181100"/>
            <a:ext cx="7691472" cy="11677168"/>
            <a:chOff x="0" y="-28575"/>
            <a:chExt cx="2025738" cy="3075468"/>
          </a:xfrm>
        </p:grpSpPr>
        <p:sp>
          <p:nvSpPr>
            <p:cNvPr id="14" name="Freeform 14"/>
            <p:cNvSpPr/>
            <p:nvPr/>
          </p:nvSpPr>
          <p:spPr>
            <a:xfrm>
              <a:off x="0" y="370723"/>
              <a:ext cx="2025738" cy="2676170"/>
            </a:xfrm>
            <a:custGeom>
              <a:avLst/>
              <a:gdLst/>
              <a:ahLst/>
              <a:cxnLst/>
              <a:rect l="l" t="t" r="r" b="b"/>
              <a:pathLst>
                <a:path w="2025738" h="2676170">
                  <a:moveTo>
                    <a:pt x="20131" y="0"/>
                  </a:moveTo>
                  <a:lnTo>
                    <a:pt x="2005606" y="0"/>
                  </a:lnTo>
                  <a:cubicBezTo>
                    <a:pt x="2010945" y="0"/>
                    <a:pt x="2016066" y="2121"/>
                    <a:pt x="2019841" y="5896"/>
                  </a:cubicBezTo>
                  <a:cubicBezTo>
                    <a:pt x="2023617" y="9672"/>
                    <a:pt x="2025738" y="14792"/>
                    <a:pt x="2025738" y="20131"/>
                  </a:cubicBezTo>
                  <a:lnTo>
                    <a:pt x="2025738" y="2656039"/>
                  </a:lnTo>
                  <a:cubicBezTo>
                    <a:pt x="2025738" y="2661378"/>
                    <a:pt x="2023617" y="2666498"/>
                    <a:pt x="2019841" y="2670274"/>
                  </a:cubicBezTo>
                  <a:cubicBezTo>
                    <a:pt x="2016066" y="2674049"/>
                    <a:pt x="2010945" y="2676170"/>
                    <a:pt x="2005606" y="2676170"/>
                  </a:cubicBezTo>
                  <a:lnTo>
                    <a:pt x="20131" y="2676170"/>
                  </a:lnTo>
                  <a:cubicBezTo>
                    <a:pt x="14792" y="2676170"/>
                    <a:pt x="9672" y="2674049"/>
                    <a:pt x="5896" y="2670274"/>
                  </a:cubicBezTo>
                  <a:cubicBezTo>
                    <a:pt x="2121" y="2666498"/>
                    <a:pt x="0" y="2661378"/>
                    <a:pt x="0" y="2656039"/>
                  </a:cubicBezTo>
                  <a:lnTo>
                    <a:pt x="0" y="20131"/>
                  </a:lnTo>
                  <a:cubicBezTo>
                    <a:pt x="0" y="14792"/>
                    <a:pt x="2121" y="9672"/>
                    <a:pt x="5896" y="5896"/>
                  </a:cubicBezTo>
                  <a:cubicBezTo>
                    <a:pt x="9672" y="2121"/>
                    <a:pt x="14792" y="0"/>
                    <a:pt x="2013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2025738" cy="2704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50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43712" y="1488285"/>
            <a:ext cx="6886900" cy="852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7"/>
              </a:lnSpc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On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peut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appréhender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la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fréquence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plusieurs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façons; </a:t>
            </a:r>
          </a:p>
          <a:p>
            <a:pPr marL="453388" lvl="1" indent="-226694" algn="just">
              <a:lnSpc>
                <a:spcPts val="2897"/>
              </a:lnSpc>
              <a:buFont typeface="Arial"/>
              <a:buChar char="•"/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le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nombre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répétitions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d’un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exercice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marL="453388" lvl="1" indent="-226694" algn="just">
              <a:lnSpc>
                <a:spcPts val="2897"/>
              </a:lnSpc>
              <a:buFont typeface="Arial"/>
              <a:buChar char="•"/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le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nombre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exact de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séries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d’exercices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marL="453388" lvl="1" indent="-226694" algn="just">
              <a:lnSpc>
                <a:spcPts val="2897"/>
              </a:lnSpc>
              <a:buFont typeface="Arial"/>
              <a:buChar char="•"/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le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nombre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 séances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d’entrainement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au sein d’un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microcycle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>
              <a:lnSpc>
                <a:spcPts val="2939"/>
              </a:lnSpc>
            </a:pPr>
            <a:endParaRPr lang="en-US" sz="2099" spc="20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2897"/>
              </a:lnSpc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Les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combinaisons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possibles de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ces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différentes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modalités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d’entraînement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sont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multiples.</a:t>
            </a:r>
          </a:p>
          <a:p>
            <a:pPr algn="just">
              <a:lnSpc>
                <a:spcPts val="2897"/>
              </a:lnSpc>
            </a:pPr>
            <a:endParaRPr lang="en-US" sz="2099" spc="20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2897"/>
              </a:lnSpc>
            </a:pP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Effets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du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nombre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de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répétitions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d’un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exercice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au sein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d’une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série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, du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nombre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de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séries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dans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l’exercice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:</a:t>
            </a:r>
          </a:p>
          <a:p>
            <a:pPr algn="just">
              <a:lnSpc>
                <a:spcPts val="2897"/>
              </a:lnSpc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Le </a:t>
            </a:r>
            <a:r>
              <a:rPr lang="en-US" sz="2099" spc="205" dirty="0" err="1">
                <a:solidFill>
                  <a:srgbClr val="FF3131"/>
                </a:solidFill>
                <a:latin typeface="Montserrat Light Bold"/>
              </a:rPr>
              <a:t>nombre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constitue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toujours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une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>
                <a:solidFill>
                  <a:srgbClr val="FF3131"/>
                </a:solidFill>
                <a:latin typeface="Montserrat Light Bold"/>
              </a:rPr>
              <a:t>variable </a:t>
            </a:r>
            <a:r>
              <a:rPr lang="en-US" sz="2099" spc="205" dirty="0" err="1">
                <a:solidFill>
                  <a:srgbClr val="FF3131"/>
                </a:solidFill>
                <a:latin typeface="Montserrat Light Bold"/>
              </a:rPr>
              <a:t>dépendant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plusieurs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FF3131"/>
                </a:solidFill>
                <a:latin typeface="Montserrat Light Bold"/>
              </a:rPr>
              <a:t>autres</a:t>
            </a:r>
            <a:r>
              <a:rPr lang="en-US" sz="2099" spc="205" dirty="0">
                <a:solidFill>
                  <a:srgbClr val="FF3131"/>
                </a:solidFill>
                <a:latin typeface="Montserrat Light Bold"/>
              </a:rPr>
              <a:t> </a:t>
            </a:r>
            <a:r>
              <a:rPr lang="en-US" sz="2099" spc="205" dirty="0" err="1">
                <a:solidFill>
                  <a:srgbClr val="FF3131"/>
                </a:solidFill>
                <a:latin typeface="Montserrat Light Bold"/>
              </a:rPr>
              <a:t>facteurs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: </a:t>
            </a:r>
          </a:p>
          <a:p>
            <a:pPr marL="453388" lvl="1" indent="-226694" algn="just">
              <a:lnSpc>
                <a:spcPts val="2897"/>
              </a:lnSpc>
              <a:buFont typeface="Arial"/>
              <a:buChar char="•"/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de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l’effet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recherché</a:t>
            </a:r>
          </a:p>
          <a:p>
            <a:pPr marL="453388" lvl="1" indent="-226694" algn="just">
              <a:lnSpc>
                <a:spcPts val="2897"/>
              </a:lnSpc>
              <a:buFont typeface="Arial"/>
              <a:buChar char="•"/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du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niveau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d’entraînement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du sportif, </a:t>
            </a:r>
          </a:p>
          <a:p>
            <a:pPr marL="453388" lvl="1" indent="-226694" algn="just">
              <a:lnSpc>
                <a:spcPts val="2897"/>
              </a:lnSpc>
              <a:buFont typeface="Arial"/>
              <a:buChar char="•"/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des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différentes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interactions entre la durée,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l’intensité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, la nature et la durée des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récupérations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algn="just">
              <a:lnSpc>
                <a:spcPts val="2897"/>
              </a:lnSpc>
            </a:pPr>
            <a:endParaRPr lang="en-US" sz="2099" spc="20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2897"/>
              </a:lnSpc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32010" y="3745633"/>
            <a:ext cx="6385368" cy="44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83"/>
              </a:lnSpc>
            </a:pPr>
            <a:r>
              <a:rPr lang="en-US" sz="1800" spc="176" dirty="0" err="1">
                <a:solidFill>
                  <a:srgbClr val="231F20"/>
                </a:solidFill>
                <a:latin typeface="Montserrat Light Bold"/>
              </a:rPr>
              <a:t>Effet</a:t>
            </a:r>
            <a:r>
              <a:rPr lang="en-US" sz="1800" spc="176" dirty="0">
                <a:solidFill>
                  <a:srgbClr val="231F20"/>
                </a:solidFill>
                <a:latin typeface="Montserrat Light Bold"/>
              </a:rPr>
              <a:t> du </a:t>
            </a:r>
            <a:r>
              <a:rPr lang="en-US" sz="1800" spc="176" dirty="0" err="1">
                <a:solidFill>
                  <a:srgbClr val="231F20"/>
                </a:solidFill>
                <a:latin typeface="Montserrat Light Bold"/>
              </a:rPr>
              <a:t>nombre</a:t>
            </a:r>
            <a:r>
              <a:rPr lang="en-US" sz="1800" spc="176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1800" spc="176" dirty="0" err="1">
                <a:solidFill>
                  <a:srgbClr val="231F20"/>
                </a:solidFill>
                <a:latin typeface="Montserrat Light Bold"/>
              </a:rPr>
              <a:t>hebdomadaire</a:t>
            </a:r>
            <a:r>
              <a:rPr lang="en-US" sz="1800" spc="176" dirty="0">
                <a:solidFill>
                  <a:srgbClr val="231F20"/>
                </a:solidFill>
                <a:latin typeface="Montserrat Light Bold"/>
              </a:rPr>
              <a:t> de séances :</a:t>
            </a:r>
          </a:p>
          <a:p>
            <a:pPr algn="just">
              <a:lnSpc>
                <a:spcPts val="2483"/>
              </a:lnSpc>
            </a:pPr>
            <a:r>
              <a:rPr lang="en-US" sz="1800" spc="176" dirty="0">
                <a:solidFill>
                  <a:srgbClr val="231F20"/>
                </a:solidFill>
                <a:latin typeface="Montserrat Light Bold"/>
              </a:rPr>
              <a:t> </a:t>
            </a:r>
          </a:p>
          <a:p>
            <a:pPr algn="just">
              <a:lnSpc>
                <a:spcPts val="2483"/>
              </a:lnSpc>
            </a:pPr>
            <a:r>
              <a:rPr lang="en-US" sz="1800" spc="176" dirty="0">
                <a:solidFill>
                  <a:srgbClr val="231F20"/>
                </a:solidFill>
                <a:latin typeface="Montserrat Light Bold"/>
              </a:rPr>
              <a:t>2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séances de </a:t>
            </a:r>
            <a:r>
              <a:rPr lang="en-US" sz="1800" spc="176" dirty="0">
                <a:solidFill>
                  <a:srgbClr val="231F20"/>
                </a:solidFill>
                <a:latin typeface="Montserrat Light Bold"/>
              </a:rPr>
              <a:t>2H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chacune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ne font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qu’entretenir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ou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améliorer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la condition physique </a:t>
            </a:r>
          </a:p>
          <a:p>
            <a:pPr algn="just">
              <a:lnSpc>
                <a:spcPts val="2483"/>
              </a:lnSpc>
            </a:pPr>
            <a:endParaRPr lang="en-US" sz="1800" spc="176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2483"/>
              </a:lnSpc>
            </a:pP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1800" spc="176" dirty="0">
                <a:solidFill>
                  <a:srgbClr val="231F20"/>
                </a:solidFill>
                <a:latin typeface="Montserrat Light Bold"/>
              </a:rPr>
              <a:t>3 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séances </a:t>
            </a:r>
            <a:r>
              <a:rPr lang="en-US" sz="1800" spc="176" dirty="0">
                <a:solidFill>
                  <a:srgbClr val="231F20"/>
                </a:solidFill>
                <a:latin typeface="Montserrat Light Bold"/>
              </a:rPr>
              <a:t>d’1H30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permettent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d’obtenir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meilleurs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résultats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.</a:t>
            </a:r>
          </a:p>
          <a:p>
            <a:pPr algn="just">
              <a:lnSpc>
                <a:spcPts val="2483"/>
              </a:lnSpc>
            </a:pPr>
            <a:endParaRPr lang="en-US" sz="1800" spc="176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2483"/>
              </a:lnSpc>
            </a:pP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Ces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résultats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sont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encore très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nettement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améliorés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par </a:t>
            </a:r>
            <a:r>
              <a:rPr lang="en-US" sz="1800" spc="176" dirty="0">
                <a:solidFill>
                  <a:srgbClr val="231F20"/>
                </a:solidFill>
                <a:latin typeface="Montserrat Light Bold"/>
              </a:rPr>
              <a:t>4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séances </a:t>
            </a:r>
            <a:r>
              <a:rPr lang="en-US" sz="1800" spc="176" dirty="0">
                <a:solidFill>
                  <a:srgbClr val="231F20"/>
                </a:solidFill>
                <a:latin typeface="Montserrat Light Bold"/>
              </a:rPr>
              <a:t>d’1H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.</a:t>
            </a:r>
          </a:p>
          <a:p>
            <a:pPr algn="just">
              <a:lnSpc>
                <a:spcPts val="2483"/>
              </a:lnSpc>
            </a:pPr>
            <a:endParaRPr lang="en-US" sz="1800" spc="176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2483"/>
              </a:lnSpc>
            </a:pPr>
            <a:r>
              <a:rPr lang="en-US" sz="1800" spc="176" dirty="0">
                <a:solidFill>
                  <a:srgbClr val="FF3131"/>
                </a:solidFill>
                <a:latin typeface="Montserrat Light"/>
              </a:rPr>
              <a:t>Au </a:t>
            </a:r>
            <a:r>
              <a:rPr lang="en-US" sz="1800" spc="176" dirty="0" err="1">
                <a:solidFill>
                  <a:srgbClr val="FF3131"/>
                </a:solidFill>
                <a:latin typeface="Montserrat Light"/>
              </a:rPr>
              <a:t>d</a:t>
            </a:r>
            <a:r>
              <a:rPr lang="en-US" sz="1800" spc="176" dirty="0" err="1">
                <a:solidFill>
                  <a:srgbClr val="FF3131"/>
                </a:solidFill>
                <a:latin typeface="Montserrat Light Bold"/>
              </a:rPr>
              <a:t>elà</a:t>
            </a:r>
            <a:r>
              <a:rPr lang="en-US" sz="1800" spc="176" dirty="0">
                <a:solidFill>
                  <a:srgbClr val="FF3131"/>
                </a:solidFill>
                <a:latin typeface="Montserrat Light Bold"/>
              </a:rPr>
              <a:t> de deux séances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, plus que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leur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nombre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et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leur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durée,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c’est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de la </a:t>
            </a:r>
            <a:r>
              <a:rPr lang="en-US" sz="1800" spc="176" dirty="0" err="1">
                <a:solidFill>
                  <a:srgbClr val="FF3131"/>
                </a:solidFill>
                <a:latin typeface="Montserrat Light Bold"/>
              </a:rPr>
              <a:t>qualité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leur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1800" spc="176" dirty="0" err="1">
                <a:solidFill>
                  <a:srgbClr val="FF3131"/>
                </a:solidFill>
                <a:latin typeface="Montserrat Light Bold"/>
              </a:rPr>
              <a:t>contenu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dont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dépend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l’effet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1800" spc="176" dirty="0" err="1">
                <a:solidFill>
                  <a:srgbClr val="231F20"/>
                </a:solidFill>
                <a:latin typeface="Montserrat Light"/>
              </a:rPr>
              <a:t>attendu</a:t>
            </a:r>
            <a:r>
              <a:rPr lang="en-US" sz="1800" spc="176" dirty="0">
                <a:solidFill>
                  <a:srgbClr val="231F20"/>
                </a:solidFill>
                <a:latin typeface="Montserrat Ligh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1846" y="62959"/>
            <a:ext cx="16704308" cy="10161083"/>
            <a:chOff x="0" y="0"/>
            <a:chExt cx="4399489" cy="2676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9488" cy="2676170"/>
            </a:xfrm>
            <a:custGeom>
              <a:avLst/>
              <a:gdLst/>
              <a:ahLst/>
              <a:cxnLst/>
              <a:rect l="l" t="t" r="r" b="b"/>
              <a:pathLst>
                <a:path w="4399488" h="2676170">
                  <a:moveTo>
                    <a:pt x="11587" y="0"/>
                  </a:moveTo>
                  <a:lnTo>
                    <a:pt x="4387902" y="0"/>
                  </a:lnTo>
                  <a:cubicBezTo>
                    <a:pt x="4394301" y="0"/>
                    <a:pt x="4399488" y="5188"/>
                    <a:pt x="4399488" y="11587"/>
                  </a:cubicBezTo>
                  <a:lnTo>
                    <a:pt x="4399488" y="2664583"/>
                  </a:lnTo>
                  <a:cubicBezTo>
                    <a:pt x="4399488" y="2667656"/>
                    <a:pt x="4398268" y="2670603"/>
                    <a:pt x="4396095" y="2672776"/>
                  </a:cubicBezTo>
                  <a:cubicBezTo>
                    <a:pt x="4393922" y="2674949"/>
                    <a:pt x="4390975" y="2676170"/>
                    <a:pt x="4387902" y="2676170"/>
                  </a:cubicBezTo>
                  <a:lnTo>
                    <a:pt x="11587" y="2676170"/>
                  </a:lnTo>
                  <a:cubicBezTo>
                    <a:pt x="5188" y="2676170"/>
                    <a:pt x="0" y="2670983"/>
                    <a:pt x="0" y="2664583"/>
                  </a:cubicBezTo>
                  <a:lnTo>
                    <a:pt x="0" y="11587"/>
                  </a:lnTo>
                  <a:cubicBezTo>
                    <a:pt x="0" y="8514"/>
                    <a:pt x="1221" y="5567"/>
                    <a:pt x="3394" y="3394"/>
                  </a:cubicBezTo>
                  <a:cubicBezTo>
                    <a:pt x="5567" y="1221"/>
                    <a:pt x="8514" y="0"/>
                    <a:pt x="11587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399489" cy="2695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749310" y="850716"/>
            <a:ext cx="6714211" cy="8915895"/>
            <a:chOff x="0" y="0"/>
            <a:chExt cx="1768352" cy="19967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68352" cy="1996779"/>
            </a:xfrm>
            <a:custGeom>
              <a:avLst/>
              <a:gdLst/>
              <a:ahLst/>
              <a:cxnLst/>
              <a:rect l="l" t="t" r="r" b="b"/>
              <a:pathLst>
                <a:path w="1768352" h="1996779">
                  <a:moveTo>
                    <a:pt x="23061" y="0"/>
                  </a:moveTo>
                  <a:lnTo>
                    <a:pt x="1745290" y="0"/>
                  </a:lnTo>
                  <a:cubicBezTo>
                    <a:pt x="1751407" y="0"/>
                    <a:pt x="1757272" y="2430"/>
                    <a:pt x="1761597" y="6754"/>
                  </a:cubicBezTo>
                  <a:cubicBezTo>
                    <a:pt x="1765922" y="11079"/>
                    <a:pt x="1768352" y="16945"/>
                    <a:pt x="1768352" y="23061"/>
                  </a:cubicBezTo>
                  <a:lnTo>
                    <a:pt x="1768352" y="1973717"/>
                  </a:lnTo>
                  <a:cubicBezTo>
                    <a:pt x="1768352" y="1986454"/>
                    <a:pt x="1758027" y="1996779"/>
                    <a:pt x="1745290" y="1996779"/>
                  </a:cubicBezTo>
                  <a:lnTo>
                    <a:pt x="23061" y="1996779"/>
                  </a:lnTo>
                  <a:cubicBezTo>
                    <a:pt x="16945" y="1996779"/>
                    <a:pt x="11079" y="1994349"/>
                    <a:pt x="6754" y="1990024"/>
                  </a:cubicBezTo>
                  <a:cubicBezTo>
                    <a:pt x="2430" y="1985699"/>
                    <a:pt x="0" y="1979834"/>
                    <a:pt x="0" y="1973717"/>
                  </a:cubicBezTo>
                  <a:lnTo>
                    <a:pt x="0" y="23061"/>
                  </a:lnTo>
                  <a:cubicBezTo>
                    <a:pt x="0" y="16945"/>
                    <a:pt x="2430" y="11079"/>
                    <a:pt x="6754" y="6754"/>
                  </a:cubicBezTo>
                  <a:cubicBezTo>
                    <a:pt x="11079" y="2430"/>
                    <a:pt x="16945" y="0"/>
                    <a:pt x="230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768352" cy="20158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10273" y="896790"/>
            <a:ext cx="3953779" cy="730105"/>
            <a:chOff x="0" y="0"/>
            <a:chExt cx="1041324" cy="1922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41324" cy="192291"/>
            </a:xfrm>
            <a:custGeom>
              <a:avLst/>
              <a:gdLst/>
              <a:ahLst/>
              <a:cxnLst/>
              <a:rect l="l" t="t" r="r" b="b"/>
              <a:pathLst>
                <a:path w="1041324" h="192291">
                  <a:moveTo>
                    <a:pt x="0" y="0"/>
                  </a:moveTo>
                  <a:lnTo>
                    <a:pt x="1041324" y="0"/>
                  </a:lnTo>
                  <a:lnTo>
                    <a:pt x="1041324" y="192291"/>
                  </a:lnTo>
                  <a:lnTo>
                    <a:pt x="0" y="192291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41324" cy="230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9"/>
                </a:lnSpc>
              </a:pPr>
              <a:r>
                <a:rPr lang="en-US" sz="3399">
                  <a:solidFill>
                    <a:srgbClr val="000000"/>
                  </a:solidFill>
                  <a:latin typeface="Montserrat Classic"/>
                </a:rPr>
                <a:t>Assiduité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17202" y="-263717"/>
            <a:ext cx="7894498" cy="10037291"/>
            <a:chOff x="0" y="-28575"/>
            <a:chExt cx="2079210" cy="2643566"/>
          </a:xfrm>
        </p:grpSpPr>
        <p:sp>
          <p:nvSpPr>
            <p:cNvPr id="13" name="Freeform 13"/>
            <p:cNvSpPr/>
            <p:nvPr/>
          </p:nvSpPr>
          <p:spPr>
            <a:xfrm>
              <a:off x="53472" y="266772"/>
              <a:ext cx="2025738" cy="2348219"/>
            </a:xfrm>
            <a:custGeom>
              <a:avLst/>
              <a:gdLst/>
              <a:ahLst/>
              <a:cxnLst/>
              <a:rect l="l" t="t" r="r" b="b"/>
              <a:pathLst>
                <a:path w="2025738" h="2348219">
                  <a:moveTo>
                    <a:pt x="20131" y="0"/>
                  </a:moveTo>
                  <a:lnTo>
                    <a:pt x="2005606" y="0"/>
                  </a:lnTo>
                  <a:cubicBezTo>
                    <a:pt x="2010945" y="0"/>
                    <a:pt x="2016066" y="2121"/>
                    <a:pt x="2019841" y="5896"/>
                  </a:cubicBezTo>
                  <a:cubicBezTo>
                    <a:pt x="2023617" y="9672"/>
                    <a:pt x="2025738" y="14792"/>
                    <a:pt x="2025738" y="20131"/>
                  </a:cubicBezTo>
                  <a:lnTo>
                    <a:pt x="2025738" y="2328088"/>
                  </a:lnTo>
                  <a:cubicBezTo>
                    <a:pt x="2025738" y="2333427"/>
                    <a:pt x="2023617" y="2338548"/>
                    <a:pt x="2019841" y="2342323"/>
                  </a:cubicBezTo>
                  <a:cubicBezTo>
                    <a:pt x="2016066" y="2346098"/>
                    <a:pt x="2010945" y="2348219"/>
                    <a:pt x="2005606" y="2348219"/>
                  </a:cubicBezTo>
                  <a:lnTo>
                    <a:pt x="20131" y="2348219"/>
                  </a:lnTo>
                  <a:cubicBezTo>
                    <a:pt x="14792" y="2348219"/>
                    <a:pt x="9672" y="2346098"/>
                    <a:pt x="5896" y="2342323"/>
                  </a:cubicBezTo>
                  <a:cubicBezTo>
                    <a:pt x="2121" y="2338548"/>
                    <a:pt x="0" y="2333427"/>
                    <a:pt x="0" y="2328088"/>
                  </a:cubicBezTo>
                  <a:lnTo>
                    <a:pt x="0" y="20131"/>
                  </a:lnTo>
                  <a:cubicBezTo>
                    <a:pt x="0" y="14792"/>
                    <a:pt x="2121" y="9672"/>
                    <a:pt x="5896" y="5896"/>
                  </a:cubicBezTo>
                  <a:cubicBezTo>
                    <a:pt x="9672" y="2121"/>
                    <a:pt x="14792" y="0"/>
                    <a:pt x="2013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025738" cy="2376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50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045998" y="2169114"/>
            <a:ext cx="6886900" cy="7604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7"/>
              </a:lnSpc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En matière de condition physique, le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bénéfice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assez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long et difficile à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acquérir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(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en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s’entraînant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tous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les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jours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, la condition physique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optimale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n’est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atteinte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qu’après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6 à 8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semaines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), </a:t>
            </a:r>
          </a:p>
          <a:p>
            <a:pPr algn="just">
              <a:lnSpc>
                <a:spcPts val="2897"/>
              </a:lnSpc>
            </a:pPr>
            <a:endParaRPr lang="en-US" sz="2099" spc="20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2897"/>
              </a:lnSpc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Elle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est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relativement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aisé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à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entretenir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mais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très facile à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perdre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! Une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période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d’inactivité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4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semaines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ou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plus oblige à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reprogrammer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une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progression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d’entraînement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</a:p>
          <a:p>
            <a:pPr algn="just">
              <a:lnSpc>
                <a:spcPts val="2897"/>
              </a:lnSpc>
            </a:pPr>
            <a:endParaRPr lang="en-US" sz="2099" spc="20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2897"/>
              </a:lnSpc>
            </a:pP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Donc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même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pendant les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périodes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d’interruption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 la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saison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sportive, il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serait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très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souhaitable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maintenir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une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ou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mieux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, deux séances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hebdomadaires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pour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entretenir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les acquis de la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programmation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 la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saison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sportive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précédente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.</a:t>
            </a:r>
          </a:p>
          <a:p>
            <a:pPr algn="just">
              <a:lnSpc>
                <a:spcPts val="2897"/>
              </a:lnSpc>
            </a:pPr>
            <a:endParaRPr lang="en-US" sz="2099" spc="20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2897"/>
              </a:lnSpc>
            </a:pPr>
            <a:endParaRPr lang="en-US" sz="2099" spc="205" dirty="0">
              <a:solidFill>
                <a:srgbClr val="231F20"/>
              </a:solidFill>
              <a:latin typeface="Montserrat Light"/>
            </a:endParaRPr>
          </a:p>
          <a:p>
            <a:pPr algn="just">
              <a:lnSpc>
                <a:spcPts val="2897"/>
              </a:lnSpc>
            </a:pPr>
            <a:endParaRPr lang="en-US" sz="2099" spc="205" dirty="0">
              <a:solidFill>
                <a:srgbClr val="231F20"/>
              </a:solidFill>
              <a:latin typeface="Montserrat Ligh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41361" y="1423919"/>
            <a:ext cx="5851716" cy="778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7"/>
              </a:lnSpc>
            </a:pP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L’assiduité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peut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se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concevoir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aussi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au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niveau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l’organisation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des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contenus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d’entraînement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. </a:t>
            </a:r>
          </a:p>
          <a:p>
            <a:pPr algn="just">
              <a:lnSpc>
                <a:spcPts val="2897"/>
              </a:lnSpc>
            </a:pPr>
            <a:endParaRPr lang="en-US" sz="2099" spc="205" dirty="0">
              <a:solidFill>
                <a:srgbClr val="231F20"/>
              </a:solidFill>
              <a:latin typeface="Montserrat Light Bold"/>
            </a:endParaRPr>
          </a:p>
          <a:p>
            <a:pPr algn="just">
              <a:lnSpc>
                <a:spcPts val="2897"/>
              </a:lnSpc>
            </a:pP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Par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exemple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développer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l’endurance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et la puissance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aérobie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maximale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(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quantité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d’énergie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d’oxygene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 consommé par unite de temps)  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en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début de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saison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et changer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totalement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d’orientation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ensuite,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sans conserver au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moins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une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séance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hebdomadaire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pour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maintenir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les acquis,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constitue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dans la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programmation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une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erreur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à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éviter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 Bold"/>
              </a:rPr>
              <a:t>aussi</a:t>
            </a:r>
            <a:r>
              <a:rPr lang="en-US" sz="2099" spc="205" dirty="0">
                <a:solidFill>
                  <a:srgbClr val="231F20"/>
                </a:solidFill>
                <a:latin typeface="Montserrat Light Bold"/>
              </a:rPr>
              <a:t>.</a:t>
            </a:r>
          </a:p>
          <a:p>
            <a:pPr algn="just">
              <a:lnSpc>
                <a:spcPts val="2897"/>
              </a:lnSpc>
            </a:pPr>
            <a:endParaRPr lang="en-US" sz="2099" spc="205" dirty="0">
              <a:solidFill>
                <a:srgbClr val="231F20"/>
              </a:solidFill>
              <a:latin typeface="Montserrat Light Bold"/>
            </a:endParaRPr>
          </a:p>
          <a:p>
            <a:pPr algn="just">
              <a:lnSpc>
                <a:spcPts val="2897"/>
              </a:lnSpc>
            </a:pP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Enfin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, la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maladie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et la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blessure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sont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deux des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cas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 force majeure qui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demandent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une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prise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de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décisions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communes entre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médecins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,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kinésithérapeutes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 et </a:t>
            </a:r>
            <a:r>
              <a:rPr lang="en-US" sz="2099" spc="205" dirty="0" err="1">
                <a:solidFill>
                  <a:srgbClr val="231F20"/>
                </a:solidFill>
                <a:latin typeface="Montserrat Light"/>
              </a:rPr>
              <a:t>entraîneurs</a:t>
            </a:r>
            <a:r>
              <a:rPr lang="en-US" sz="2099" spc="205" dirty="0">
                <a:solidFill>
                  <a:srgbClr val="231F20"/>
                </a:solidFill>
                <a:latin typeface="Montserrat Ligh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2525</Words>
  <Application>Microsoft Office PowerPoint</Application>
  <PresentationFormat>Personnalisé</PresentationFormat>
  <Paragraphs>236</Paragraphs>
  <Slides>31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5" baseType="lpstr">
      <vt:lpstr>Open Sans Bold</vt:lpstr>
      <vt:lpstr>Lato</vt:lpstr>
      <vt:lpstr>Open Sauce Bold</vt:lpstr>
      <vt:lpstr>Calibri</vt:lpstr>
      <vt:lpstr>Montserrat Light</vt:lpstr>
      <vt:lpstr>Montserrat Light Bold</vt:lpstr>
      <vt:lpstr>Open Sauce</vt:lpstr>
      <vt:lpstr>Montserrat Classic Bold</vt:lpstr>
      <vt:lpstr>Montserrat Classic</vt:lpstr>
      <vt:lpstr>Montserrat Light Semi-Bold</vt:lpstr>
      <vt:lpstr>Montserrat Light Bold Italics</vt:lpstr>
      <vt:lpstr>Archivo Black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Planification sportive</dc:title>
  <dc:creator>Jo Prestia</dc:creator>
  <cp:lastModifiedBy>Jo Prestia</cp:lastModifiedBy>
  <cp:revision>8</cp:revision>
  <dcterms:created xsi:type="dcterms:W3CDTF">2006-08-16T00:00:00Z</dcterms:created>
  <dcterms:modified xsi:type="dcterms:W3CDTF">2023-10-22T20:02:49Z</dcterms:modified>
  <dc:identifier>DAFwsSw-ne8</dc:identifier>
</cp:coreProperties>
</file>