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21"/>
  </p:notesMasterIdLst>
  <p:handoutMasterIdLst>
    <p:handoutMasterId r:id="rId22"/>
  </p:handoutMasterIdLst>
  <p:sldIdLst>
    <p:sldId id="278" r:id="rId2"/>
    <p:sldId id="258" r:id="rId3"/>
    <p:sldId id="27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69" r:id="rId13"/>
    <p:sldId id="282" r:id="rId14"/>
    <p:sldId id="281" r:id="rId15"/>
    <p:sldId id="277" r:id="rId16"/>
    <p:sldId id="274" r:id="rId17"/>
    <p:sldId id="273" r:id="rId18"/>
    <p:sldId id="275" r:id="rId19"/>
    <p:sldId id="283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43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5D383-9683-41F4-B77C-8BB32AE50F45}" type="datetime1">
              <a:rPr lang="fr-FR" smtClean="0"/>
              <a:pPr/>
              <a:t>23/08/2022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11519F-B71C-42E8-A4EF-358121F4B6E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C2F6D-EED1-4FAC-80F6-F7DDE1325A8C}" type="datetime1">
              <a:rPr lang="fr-FR" smtClean="0"/>
              <a:pPr/>
              <a:t>23/08/2022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AF6DE-CB9F-4A94-B4E5-39961BB7C10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AAF6DE-CB9F-4A94-B4E5-39961BB7C10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AAF6DE-CB9F-4A94-B4E5-39961BB7C100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C8E8F-29BA-4341-B3DB-CB4375A25890}" type="datetime1">
              <a:rPr lang="en-US" smtClean="0"/>
              <a:t>8/23/2022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Savoir Sport Santé © Copyright 2022                                        BPJEPS Sam Berrandou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BE7D-95D2-474E-BD60-ADA9D7B9728E}" type="datetime1">
              <a:rPr lang="en-US" smtClean="0"/>
              <a:t>8/23/2022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Savoir Sport Santé © Copyright 2022                                        BPJEPS Sam Berrandou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50988-EF7B-4010-B8D2-6610FF4DAE6B}" type="datetime1">
              <a:rPr lang="en-US" smtClean="0"/>
              <a:t>8/23/2022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Savoir Sport Santé © Copyright 2022                                        BPJEPS Sam Berrandou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 u="heavy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Savoir Sport Santé © Copyright 2022                                        BPJEPS Sam Berrandou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6027C-DA55-40CC-BEAA-F3158F691DC7}" type="datetime1">
              <a:rPr lang="en-US" smtClean="0"/>
              <a:t>8/23/2022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Savoir Sport Santé © Copyright 2022                                        BPJEPS Sam Berrandou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DAB72-C576-4101-B150-15C3F16C5952}" type="datetime1">
              <a:rPr lang="en-US" smtClean="0"/>
              <a:t>8/23/2022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4522-387D-40C9-B5E8-C6BAC782A8FE}" type="datetime1">
              <a:rPr lang="en-US" smtClean="0"/>
              <a:t>8/23/2022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Savoir Sport Santé © Copyright 2022                                        BPJEPS Sam Berrandou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à coins arrondi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0E5A-B9AC-40B2-8148-89715B325E16}" type="datetime1">
              <a:rPr lang="en-US" smtClean="0"/>
              <a:t>8/23/2022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Savoir Sport Santé © Copyright 2022                                        BPJEPS Sam Berrandou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E260-CAA8-4AFA-BB81-179608EBB346}" type="datetime1">
              <a:rPr lang="en-US" smtClean="0"/>
              <a:t>8/23/2022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Savoir Sport Santé © Copyright 2022                                        BPJEPS Sam Berrandou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6D99-45D7-47A2-9002-C057DF1BA291}" type="datetime1">
              <a:rPr lang="en-US" smtClean="0"/>
              <a:t>8/23/2022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Savoir Sport Santé © Copyright 2022                                        BPJEPS Sam Berrandou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431E-D4C0-4EDD-9F8F-84C9BC36B9BB}" type="datetime1">
              <a:rPr lang="en-US" smtClean="0"/>
              <a:t>8/23/2022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Savoir Sport Santé © Copyright 2022                                        BPJEPS Sam Berrandou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C730-9176-4BFD-9D45-69D41BBD1247}" type="datetime1">
              <a:rPr lang="en-US" smtClean="0"/>
              <a:t>8/23/2022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Savoir Sport Santé © Copyright 2022                                        BPJEPS Sam Berrandou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0C4B-612F-41AC-9055-91A407C998A6}" type="datetime1">
              <a:rPr lang="en-US" smtClean="0"/>
              <a:t>8/23/2022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Savoir Sport Santé © Copyright 2022                                        BPJEPS Sam Berrandou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2A44-C8E7-4C18-A3BF-3331C87D24DD}" type="datetime1">
              <a:rPr lang="en-US" smtClean="0"/>
              <a:t>8/23/2022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Savoir Sport Santé © Copyright 2022                                        BPJEPS Sam Berrandou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3FB2F69-573D-48BC-A1D5-51075C05D54F}" type="datetime1">
              <a:rPr lang="en-US" smtClean="0"/>
              <a:t>8/23/2022</a:t>
            </a:fld>
            <a:endParaRPr lang="en-US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en-US"/>
              <a:t>Savoir Sport Santé © Copyright 2022                                        BPJEPS Sam Berrandou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savoirsportsante@gmail.com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savoirsportsant&#233;.fr/index.ph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Une image contenant personne, sport, plancher, court&#10;&#10;Description générée automatiquement">
            <a:extLst>
              <a:ext uri="{FF2B5EF4-FFF2-40B4-BE49-F238E27FC236}">
                <a16:creationId xmlns:a16="http://schemas.microsoft.com/office/drawing/2014/main" id="{26F5A56C-7AE2-4542-3B9A-8A74898D41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3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3" b="4278"/>
          <a:stretch/>
        </p:blipFill>
        <p:spPr>
          <a:xfrm>
            <a:off x="436666" y="462075"/>
            <a:ext cx="8270667" cy="5405326"/>
          </a:xfrm>
          <a:prstGeom prst="roundRect">
            <a:avLst>
              <a:gd name="adj" fmla="val 1628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6667" y="3043206"/>
            <a:ext cx="8270667" cy="29681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10765" marR="5080" indent="-2298700" algn="ctr">
              <a:lnSpc>
                <a:spcPct val="100000"/>
              </a:lnSpc>
              <a:spcBef>
                <a:spcPts val="105"/>
              </a:spcBef>
            </a:pPr>
            <a:r>
              <a:rPr sz="4000" b="1" u="sng" spc="-45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BPJEPS</a:t>
            </a:r>
            <a:r>
              <a:rPr sz="4000" b="1" u="sng" spc="-25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u="sng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« </a:t>
            </a:r>
            <a:r>
              <a:rPr sz="4000" b="1" u="sng" spc="-5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Sports </a:t>
            </a:r>
            <a:r>
              <a:rPr sz="4000" b="1" u="sng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de</a:t>
            </a:r>
            <a:r>
              <a:rPr sz="4000" b="1" u="sng" spc="-5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u="sng" spc="-2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contact</a:t>
            </a:r>
            <a:r>
              <a:rPr sz="4000" b="1" u="sng" spc="-5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u="sng" spc="-2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et </a:t>
            </a:r>
            <a:r>
              <a:rPr sz="4000" b="1" u="sng" spc="-55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DA</a:t>
            </a:r>
            <a:r>
              <a:rPr sz="4000" b="1" u="sng" spc="-5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u="sng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fr-FR" sz="4000" b="1" u="sng" spc="-98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br>
              <a:rPr lang="fr-FR" sz="4000" b="1" u="sng" spc="-98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lang="fr-FR" sz="4000" b="1" u="sng" spc="-1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lang="fr-FR" spc="-10" dirty="0">
                <a:solidFill>
                  <a:srgbClr val="000000"/>
                </a:solidFill>
                <a:latin typeface="Calibri"/>
                <a:cs typeface="Calibri"/>
              </a:rPr>
            </a:br>
            <a:br>
              <a:rPr lang="fr-FR" spc="-10" dirty="0">
                <a:solidFill>
                  <a:srgbClr val="000000"/>
                </a:solidFill>
                <a:latin typeface="Calibri"/>
                <a:cs typeface="Calibri"/>
              </a:rPr>
            </a:br>
            <a:br>
              <a:rPr lang="fr-FR" spc="-10" dirty="0">
                <a:solidFill>
                  <a:srgbClr val="000000"/>
                </a:solidFill>
                <a:latin typeface="Calibri"/>
                <a:cs typeface="Calibri"/>
              </a:rPr>
            </a:br>
            <a:endParaRPr b="1" spc="-1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5"/>
          </p:nvPr>
        </p:nvSpPr>
        <p:spPr>
          <a:xfrm>
            <a:off x="436666" y="6111875"/>
            <a:ext cx="7911662" cy="365125"/>
          </a:xfrm>
        </p:spPr>
        <p:txBody>
          <a:bodyPr/>
          <a:lstStyle/>
          <a:p>
            <a:r>
              <a:rPr lang="en-US"/>
              <a:t>Savoir Sport Santé © Copyright 2022                                        BPJEPS Sam Berrandou</a:t>
            </a:r>
            <a:endParaRPr lang="en-US" dirty="0"/>
          </a:p>
        </p:txBody>
      </p:sp>
      <p:pic>
        <p:nvPicPr>
          <p:cNvPr id="4" name="Image 3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87EBD74D-0316-DD7D-B639-C1E1C26CCBE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09" y="814133"/>
            <a:ext cx="2640991" cy="645826"/>
          </a:xfrm>
          <a:prstGeom prst="rect">
            <a:avLst/>
          </a:prstGeom>
        </p:spPr>
      </p:pic>
      <p:pic>
        <p:nvPicPr>
          <p:cNvPr id="8" name="image2.jpeg" descr="Une image contenant texte&#10;&#10;Description générée automatiquement">
            <a:extLst>
              <a:ext uri="{FF2B5EF4-FFF2-40B4-BE49-F238E27FC236}">
                <a16:creationId xmlns:a16="http://schemas.microsoft.com/office/drawing/2014/main" id="{3FBC242D-72E7-57D4-DD0D-66B8342866B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99"/>
          <a:stretch/>
        </p:blipFill>
        <p:spPr bwMode="auto">
          <a:xfrm>
            <a:off x="7232870" y="742711"/>
            <a:ext cx="1221105" cy="7886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1905000"/>
            <a:ext cx="807720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fr-FR" sz="3200" spc="-5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sz="3200" u="none" spc="-5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u="none" spc="-1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communication </a:t>
            </a:r>
            <a:r>
              <a:rPr sz="3200" u="none" spc="-15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orale </a:t>
            </a:r>
            <a:r>
              <a:rPr sz="3200" u="none" spc="-5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3200" u="none" spc="25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u="none" spc="-1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r>
              <a:rPr sz="3200" u="none" spc="-10" dirty="0">
                <a:solidFill>
                  <a:schemeClr val="tx1"/>
                </a:solidFill>
                <a:effectLst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3000" y="3276600"/>
            <a:ext cx="6248400" cy="1431802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375285" indent="-363220">
              <a:lnSpc>
                <a:spcPct val="100000"/>
              </a:lnSpc>
              <a:spcBef>
                <a:spcPts val="925"/>
              </a:spcBef>
              <a:buSzPct val="116666"/>
              <a:buFont typeface="Wingdings"/>
              <a:buChar char=""/>
              <a:tabLst>
                <a:tab pos="375920" algn="l"/>
              </a:tabLst>
            </a:pPr>
            <a:r>
              <a:rPr lang="fr-FR" sz="2400" spc="-50" dirty="0">
                <a:latin typeface="Arial"/>
                <a:cs typeface="Arial"/>
              </a:rPr>
              <a:t>légitime </a:t>
            </a:r>
            <a:r>
              <a:rPr sz="2400" spc="-130" dirty="0">
                <a:latin typeface="Arial"/>
                <a:cs typeface="Arial"/>
              </a:rPr>
              <a:t>les </a:t>
            </a:r>
            <a:r>
              <a:rPr sz="2400" spc="-95" dirty="0">
                <a:latin typeface="Arial"/>
                <a:cs typeface="Arial"/>
              </a:rPr>
              <a:t>enjeux </a:t>
            </a:r>
            <a:r>
              <a:rPr sz="2400" spc="-110" dirty="0">
                <a:latin typeface="Arial"/>
                <a:cs typeface="Arial"/>
              </a:rPr>
              <a:t>de</a:t>
            </a:r>
            <a:r>
              <a:rPr sz="2400" spc="-355" dirty="0">
                <a:latin typeface="Arial"/>
                <a:cs typeface="Arial"/>
              </a:rPr>
              <a:t> </a:t>
            </a:r>
            <a:r>
              <a:rPr sz="2400" spc="-125" dirty="0">
                <a:latin typeface="Arial"/>
                <a:cs typeface="Arial"/>
              </a:rPr>
              <a:t>l</a:t>
            </a:r>
            <a:r>
              <a:rPr lang="fr-FR" sz="2400" spc="-125" dirty="0">
                <a:latin typeface="Arial"/>
                <a:cs typeface="Arial"/>
              </a:rPr>
              <a:t>a discussion</a:t>
            </a:r>
            <a:endParaRPr sz="2400" dirty="0">
              <a:latin typeface="Arial"/>
              <a:cs typeface="Arial"/>
            </a:endParaRPr>
          </a:p>
          <a:p>
            <a:pPr marL="255270" indent="-243204">
              <a:lnSpc>
                <a:spcPct val="100000"/>
              </a:lnSpc>
              <a:spcBef>
                <a:spcPts val="830"/>
              </a:spcBef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lang="fr-FR" sz="2400" spc="-55" dirty="0">
                <a:latin typeface="Arial"/>
                <a:cs typeface="Arial"/>
              </a:rPr>
              <a:t>  </a:t>
            </a:r>
            <a:r>
              <a:rPr sz="2400" spc="-80" dirty="0" err="1">
                <a:latin typeface="Arial"/>
                <a:cs typeface="Arial"/>
              </a:rPr>
              <a:t>valorise</a:t>
            </a:r>
            <a:r>
              <a:rPr sz="2400" spc="-80" dirty="0">
                <a:latin typeface="Arial"/>
                <a:cs typeface="Arial"/>
              </a:rPr>
              <a:t> l’image </a:t>
            </a:r>
            <a:r>
              <a:rPr sz="2400" spc="-110" dirty="0">
                <a:latin typeface="Arial"/>
                <a:cs typeface="Arial"/>
              </a:rPr>
              <a:t>de</a:t>
            </a:r>
            <a:r>
              <a:rPr sz="2400" spc="-270" dirty="0">
                <a:latin typeface="Arial"/>
                <a:cs typeface="Arial"/>
              </a:rPr>
              <a:t> </a:t>
            </a:r>
            <a:r>
              <a:rPr sz="2400" spc="-80" dirty="0" err="1">
                <a:latin typeface="Arial"/>
                <a:cs typeface="Arial"/>
              </a:rPr>
              <a:t>l’organisation</a:t>
            </a:r>
            <a:endParaRPr lang="fr-FR" sz="2400" spc="-80" dirty="0">
              <a:latin typeface="Arial"/>
              <a:cs typeface="Arial"/>
            </a:endParaRPr>
          </a:p>
          <a:p>
            <a:pPr marL="255270" indent="-243204">
              <a:lnSpc>
                <a:spcPct val="100000"/>
              </a:lnSpc>
              <a:spcBef>
                <a:spcPts val="830"/>
              </a:spcBef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lang="fr-FR" sz="2400" spc="-80" dirty="0">
                <a:latin typeface="Arial"/>
                <a:cs typeface="Arial"/>
              </a:rPr>
              <a:t>  instaure un climat de confiance</a:t>
            </a:r>
            <a:endParaRPr sz="2400" dirty="0">
              <a:latin typeface="Arial"/>
              <a:cs typeface="Arial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948DA7A-3AC8-6E4C-923E-15C772E5C58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609600"/>
            <a:ext cx="1870436" cy="567311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Espace réservé du pied de page 6">
            <a:extLst>
              <a:ext uri="{FF2B5EF4-FFF2-40B4-BE49-F238E27FC236}">
                <a16:creationId xmlns:a16="http://schemas.microsoft.com/office/drawing/2014/main" id="{305D7EE6-BD9B-3307-0AA7-CFB4610603CE}"/>
              </a:ext>
            </a:extLst>
          </p:cNvPr>
          <p:cNvSpPr txBox="1">
            <a:spLocks/>
          </p:cNvSpPr>
          <p:nvPr/>
        </p:nvSpPr>
        <p:spPr>
          <a:xfrm>
            <a:off x="457200" y="6111875"/>
            <a:ext cx="7891128" cy="365125"/>
          </a:xfrm>
          <a:prstGeom prst="rect">
            <a:avLst/>
          </a:prstGeom>
        </p:spPr>
        <p:txBody>
          <a:bodyPr vert="horz" anchor="b"/>
          <a:lstStyle>
            <a:defPPr>
              <a:defRPr lang="en-US"/>
            </a:defPPr>
            <a:lvl1pPr marL="0" algn="l" defTabSz="914400" rtl="0" eaLnBrk="1" latinLnBrk="0" hangingPunct="1">
              <a:defRPr kumimoji="0" sz="1000" kern="12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Savoir Sport Santé © Copyright 2022                                                                                     BPJEPS Sam Berrandou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905000"/>
            <a:ext cx="8229600" cy="830997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789940" marR="5080" indent="-777875" algn="ctr">
              <a:lnSpc>
                <a:spcPts val="3020"/>
              </a:lnSpc>
              <a:spcBef>
                <a:spcPts val="480"/>
              </a:spcBef>
            </a:pPr>
            <a:r>
              <a:rPr lang="fr-FR" sz="3200" u="sng" spc="-1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Appliquer</a:t>
            </a:r>
            <a:r>
              <a:rPr sz="3200" u="sng" spc="-1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sz="3200" u="sng" spc="-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des </a:t>
            </a:r>
            <a:r>
              <a:rPr lang="fr-FR" sz="3200" u="sng" spc="-1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méthodes</a:t>
            </a:r>
            <a:r>
              <a:rPr sz="3200" u="sng" spc="-1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sz="3200" u="sng" spc="-20" dirty="0" err="1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favorisant</a:t>
            </a:r>
            <a:r>
              <a:rPr lang="fr-FR" sz="3200" u="sng" spc="-2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sz="3200" u="sng" spc="-5" dirty="0" err="1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une</a:t>
            </a:r>
            <a:r>
              <a:rPr sz="3200" u="sng" spc="-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sz="3200" u="sng" spc="-1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communication</a:t>
            </a:r>
            <a:r>
              <a:rPr sz="3200" u="sng" spc="7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sz="3200" u="sng" spc="-1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raisonnée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00" y="2819400"/>
            <a:ext cx="8153400" cy="2768449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19"/>
              </a:spcBef>
              <a:buChar char="•"/>
              <a:tabLst>
                <a:tab pos="241300" algn="l"/>
              </a:tabLst>
            </a:pPr>
            <a:r>
              <a:rPr lang="fr-FR" sz="2200" spc="-145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200" spc="-85" dirty="0">
                <a:latin typeface="Arial" panose="020B0604020202020204" pitchFamily="34" charset="0"/>
                <a:cs typeface="Arial" panose="020B0604020202020204" pitchFamily="34" charset="0"/>
              </a:rPr>
              <a:t>a convivialité et l’écoute active </a:t>
            </a:r>
            <a:r>
              <a:rPr sz="2200" spc="-100" dirty="0" err="1">
                <a:latin typeface="Arial" panose="020B0604020202020204" pitchFamily="34" charset="0"/>
                <a:cs typeface="Arial" panose="020B0604020202020204" pitchFamily="34" charset="0"/>
              </a:rPr>
              <a:t>favorise</a:t>
            </a:r>
            <a:r>
              <a:rPr lang="fr-FR" sz="2200" spc="-100" dirty="0"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z="2200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30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sz="2200" spc="-165" dirty="0">
                <a:latin typeface="Arial" panose="020B0604020202020204" pitchFamily="34" charset="0"/>
                <a:cs typeface="Arial" panose="020B0604020202020204" pitchFamily="34" charset="0"/>
              </a:rPr>
              <a:t>échanges</a:t>
            </a:r>
            <a:r>
              <a:rPr sz="2200" spc="-1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0" dirty="0">
                <a:latin typeface="Arial" panose="020B0604020202020204" pitchFamily="34" charset="0"/>
                <a:cs typeface="Arial" panose="020B0604020202020204" pitchFamily="34" charset="0"/>
              </a:rPr>
              <a:t>oraux.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5080" indent="-228600">
              <a:lnSpc>
                <a:spcPts val="2590"/>
              </a:lnSpc>
              <a:spcBef>
                <a:spcPts val="1050"/>
              </a:spcBef>
              <a:buChar char="•"/>
              <a:tabLst>
                <a:tab pos="241300" algn="l"/>
              </a:tabLst>
            </a:pPr>
            <a:r>
              <a:rPr lang="fr-FR" sz="2200" spc="-140" dirty="0">
                <a:latin typeface="Arial" panose="020B0604020202020204" pitchFamily="34" charset="0"/>
                <a:cs typeface="Arial" panose="020B0604020202020204" pitchFamily="34" charset="0"/>
              </a:rPr>
              <a:t>l’</a:t>
            </a:r>
            <a:r>
              <a:rPr sz="2200" spc="-70" dirty="0">
                <a:latin typeface="Arial" panose="020B0604020202020204" pitchFamily="34" charset="0"/>
                <a:cs typeface="Arial" panose="020B0604020202020204" pitchFamily="34" charset="0"/>
              </a:rPr>
              <a:t>argumentation </a:t>
            </a:r>
            <a:r>
              <a:rPr sz="2200" spc="-110" dirty="0">
                <a:latin typeface="Arial" panose="020B0604020202020204" pitchFamily="34" charset="0"/>
                <a:cs typeface="Arial" panose="020B0604020202020204" pitchFamily="34" charset="0"/>
              </a:rPr>
              <a:t>convaincante </a:t>
            </a:r>
            <a:r>
              <a:rPr sz="2200" spc="-50" dirty="0">
                <a:latin typeface="Arial" panose="020B0604020202020204" pitchFamily="34" charset="0"/>
                <a:cs typeface="Arial" panose="020B0604020202020204" pitchFamily="34" charset="0"/>
              </a:rPr>
              <a:t>permet </a:t>
            </a:r>
            <a:r>
              <a:rPr sz="2200" spc="-55" dirty="0">
                <a:latin typeface="Arial" panose="020B0604020202020204" pitchFamily="34" charset="0"/>
                <a:cs typeface="Arial" panose="020B0604020202020204" pitchFamily="34" charset="0"/>
              </a:rPr>
              <a:t>d’atteindre </a:t>
            </a:r>
            <a:r>
              <a:rPr sz="2200" spc="-130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sz="2200" spc="-75" dirty="0">
                <a:latin typeface="Arial" panose="020B0604020202020204" pitchFamily="34" charset="0"/>
                <a:cs typeface="Arial" panose="020B0604020202020204" pitchFamily="34" charset="0"/>
              </a:rPr>
              <a:t>buts </a:t>
            </a:r>
            <a:r>
              <a:rPr sz="2200" spc="-110" dirty="0" err="1">
                <a:latin typeface="Arial" panose="020B0604020202020204" pitchFamily="34" charset="0"/>
                <a:cs typeface="Arial" panose="020B0604020202020204" pitchFamily="34" charset="0"/>
              </a:rPr>
              <a:t>fixés</a:t>
            </a:r>
            <a:r>
              <a:rPr sz="2200" spc="-4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200" spc="-4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14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situation de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communication.</a:t>
            </a:r>
            <a:endParaRPr lang="fr-FR" sz="22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5080" indent="-228600">
              <a:lnSpc>
                <a:spcPts val="2590"/>
              </a:lnSpc>
              <a:spcBef>
                <a:spcPts val="1050"/>
              </a:spcBef>
              <a:buFont typeface="Arial" pitchFamily="34" charset="0"/>
              <a:buChar char="•"/>
              <a:tabLst>
                <a:tab pos="241300" algn="l"/>
              </a:tabLst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ne pas s’engager sur des sujets que l’on ne maîtrise pas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68580" indent="-228600">
              <a:lnSpc>
                <a:spcPct val="90100"/>
              </a:lnSpc>
              <a:spcBef>
                <a:spcPts val="960"/>
              </a:spcBef>
              <a:buChar char="•"/>
              <a:tabLst>
                <a:tab pos="241300" algn="l"/>
              </a:tabLst>
            </a:pPr>
            <a:r>
              <a:rPr lang="fr-FR" sz="2200" spc="-260" dirty="0">
                <a:latin typeface="Arial" panose="020B0604020202020204" pitchFamily="34" charset="0"/>
                <a:cs typeface="Arial" panose="020B0604020202020204" pitchFamily="34" charset="0"/>
              </a:rPr>
              <a:t>Prendre </a:t>
            </a:r>
            <a:r>
              <a:rPr sz="220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1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fr-FR" sz="2200" spc="-11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200" spc="-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90" dirty="0">
                <a:latin typeface="Arial" panose="020B0604020202020204" pitchFamily="34" charset="0"/>
                <a:cs typeface="Arial" panose="020B0604020202020204" pitchFamily="34" charset="0"/>
              </a:rPr>
              <a:t>notes </a:t>
            </a:r>
            <a:r>
              <a:rPr sz="2200" spc="-130" dirty="0">
                <a:latin typeface="Arial" panose="020B0604020202020204" pitchFamily="34" charset="0"/>
                <a:cs typeface="Arial" panose="020B0604020202020204" pitchFamily="34" charset="0"/>
              </a:rPr>
              <a:t>au </a:t>
            </a:r>
            <a:r>
              <a:rPr sz="2200" spc="-125" dirty="0">
                <a:latin typeface="Arial" panose="020B0604020202020204" pitchFamily="34" charset="0"/>
                <a:cs typeface="Arial" panose="020B0604020202020204" pitchFamily="34" charset="0"/>
              </a:rPr>
              <a:t>cours </a:t>
            </a:r>
            <a:r>
              <a:rPr sz="2200" spc="-60" dirty="0">
                <a:latin typeface="Arial" panose="020B0604020202020204" pitchFamily="34" charset="0"/>
                <a:cs typeface="Arial" panose="020B0604020202020204" pitchFamily="34" charset="0"/>
              </a:rPr>
              <a:t>d’un </a:t>
            </a:r>
            <a:r>
              <a:rPr sz="2200" spc="-40" dirty="0">
                <a:latin typeface="Arial" panose="020B0604020202020204" pitchFamily="34" charset="0"/>
                <a:cs typeface="Arial" panose="020B0604020202020204" pitchFamily="34" charset="0"/>
              </a:rPr>
              <a:t>entretien, </a:t>
            </a:r>
            <a:r>
              <a:rPr sz="2200" spc="-75" dirty="0">
                <a:latin typeface="Arial" panose="020B0604020202020204" pitchFamily="34" charset="0"/>
                <a:cs typeface="Arial" panose="020B0604020202020204" pitchFamily="34" charset="0"/>
              </a:rPr>
              <a:t>d’une </a:t>
            </a:r>
            <a:r>
              <a:rPr sz="2200" spc="-60" dirty="0">
                <a:latin typeface="Arial" panose="020B0604020202020204" pitchFamily="34" charset="0"/>
                <a:cs typeface="Arial" panose="020B0604020202020204" pitchFamily="34" charset="0"/>
              </a:rPr>
              <a:t>réunion </a:t>
            </a:r>
            <a:r>
              <a:rPr sz="2200" spc="20" dirty="0">
                <a:latin typeface="Arial" panose="020B0604020202020204" pitchFamily="34" charset="0"/>
                <a:cs typeface="Arial" panose="020B0604020202020204" pitchFamily="34" charset="0"/>
              </a:rPr>
              <a:t>tout </a:t>
            </a:r>
            <a:r>
              <a:rPr sz="2200" spc="-11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2200" spc="-11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200" spc="-90" dirty="0" err="1">
                <a:latin typeface="Arial" panose="020B0604020202020204" pitchFamily="34" charset="0"/>
                <a:cs typeface="Arial" panose="020B0604020202020204" pitchFamily="34" charset="0"/>
              </a:rPr>
              <a:t>s’exprimant</a:t>
            </a:r>
            <a:r>
              <a:rPr lang="fr-FR" sz="2200" spc="-9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2200" spc="-50" dirty="0" err="1">
                <a:latin typeface="Arial" panose="020B0604020202020204" pitchFamily="34" charset="0"/>
                <a:cs typeface="Arial" panose="020B0604020202020204" pitchFamily="34" charset="0"/>
              </a:rPr>
              <a:t>permet</a:t>
            </a:r>
            <a:r>
              <a:rPr sz="22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1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2200" spc="-105" dirty="0">
                <a:latin typeface="Arial" panose="020B0604020202020204" pitchFamily="34" charset="0"/>
                <a:cs typeface="Arial" panose="020B0604020202020204" pitchFamily="34" charset="0"/>
              </a:rPr>
              <a:t>garder </a:t>
            </a:r>
            <a:r>
              <a:rPr sz="2200" spc="-165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sz="2200" spc="-110" dirty="0">
                <a:latin typeface="Arial" panose="020B0604020202020204" pitchFamily="34" charset="0"/>
                <a:cs typeface="Arial" panose="020B0604020202020204" pitchFamily="34" charset="0"/>
              </a:rPr>
              <a:t>traces de </a:t>
            </a:r>
            <a:r>
              <a:rPr sz="2200" spc="-120" dirty="0">
                <a:latin typeface="Arial" panose="020B0604020202020204" pitchFamily="34" charset="0"/>
                <a:cs typeface="Arial" panose="020B0604020202020204" pitchFamily="34" charset="0"/>
              </a:rPr>
              <a:t>l’échange, </a:t>
            </a:r>
            <a:r>
              <a:rPr sz="2200" spc="-11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2200" spc="-3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200" spc="-3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75" dirty="0" err="1">
                <a:latin typeface="Arial" panose="020B0604020202020204" pitchFamily="34" charset="0"/>
                <a:cs typeface="Arial" panose="020B0604020202020204" pitchFamily="34" charset="0"/>
              </a:rPr>
              <a:t>mémoriser</a:t>
            </a:r>
            <a:r>
              <a:rPr sz="2200" spc="-7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transmettre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informations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sz="22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besoin.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948DA7A-3AC8-6E4C-923E-15C772E5C58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609600"/>
            <a:ext cx="1870436" cy="567311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Espace réservé du pied de page 6">
            <a:extLst>
              <a:ext uri="{FF2B5EF4-FFF2-40B4-BE49-F238E27FC236}">
                <a16:creationId xmlns:a16="http://schemas.microsoft.com/office/drawing/2014/main" id="{7A3AD073-CF35-9195-0C7B-FA8C93717D61}"/>
              </a:ext>
            </a:extLst>
          </p:cNvPr>
          <p:cNvSpPr txBox="1">
            <a:spLocks/>
          </p:cNvSpPr>
          <p:nvPr/>
        </p:nvSpPr>
        <p:spPr>
          <a:xfrm>
            <a:off x="457200" y="6111875"/>
            <a:ext cx="7891128" cy="365125"/>
          </a:xfrm>
          <a:prstGeom prst="rect">
            <a:avLst/>
          </a:prstGeom>
        </p:spPr>
        <p:txBody>
          <a:bodyPr vert="horz" anchor="b"/>
          <a:lstStyle>
            <a:defPPr>
              <a:defRPr lang="en-US"/>
            </a:defPPr>
            <a:lvl1pPr marL="0" algn="l" defTabSz="914400" rtl="0" eaLnBrk="1" latinLnBrk="0" hangingPunct="1">
              <a:defRPr kumimoji="0" sz="1000" kern="12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Savoir Sport Santé © Copyright 2022                                                                                     BPJEPS Sam Berrandou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625294"/>
            <a:ext cx="830580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b="0" spc="-705" dirty="0">
                <a:latin typeface="Times New Roman"/>
                <a:cs typeface="Times New Roman"/>
              </a:rPr>
              <a:t> </a:t>
            </a:r>
            <a:r>
              <a:rPr lang="fr-FR" sz="3200" u="sng" spc="-260" dirty="0">
                <a:solidFill>
                  <a:schemeClr val="tx1"/>
                </a:solidFill>
                <a:effectLst/>
                <a:latin typeface="Arial"/>
                <a:cs typeface="Arial"/>
              </a:rPr>
              <a:t>P</a:t>
            </a:r>
            <a:r>
              <a:rPr sz="3200" u="sng" spc="-160" dirty="0" err="1">
                <a:solidFill>
                  <a:schemeClr val="tx1"/>
                </a:solidFill>
                <a:effectLst/>
                <a:latin typeface="Arial"/>
                <a:cs typeface="Arial"/>
              </a:rPr>
              <a:t>articularités</a:t>
            </a:r>
            <a:r>
              <a:rPr lang="fr-FR" sz="3200" u="sng" spc="-160" dirty="0">
                <a:solidFill>
                  <a:schemeClr val="tx1"/>
                </a:solidFill>
                <a:effectLst/>
                <a:latin typeface="Arial"/>
                <a:cs typeface="Arial"/>
              </a:rPr>
              <a:t> à respecter</a:t>
            </a:r>
            <a:r>
              <a:rPr sz="3200" u="sng" spc="-160" dirty="0">
                <a:solidFill>
                  <a:schemeClr val="tx1"/>
                </a:solidFill>
                <a:effectLst/>
                <a:latin typeface="Arial"/>
                <a:cs typeface="Arial"/>
              </a:rPr>
              <a:t> </a:t>
            </a:r>
            <a:r>
              <a:rPr lang="fr-FR" sz="3200" u="sng" spc="-160" dirty="0">
                <a:solidFill>
                  <a:schemeClr val="tx1"/>
                </a:solidFill>
                <a:effectLst/>
                <a:latin typeface="Arial"/>
                <a:cs typeface="Arial"/>
              </a:rPr>
              <a:t>lors </a:t>
            </a:r>
            <a:r>
              <a:rPr sz="3200" u="sng" spc="-180" dirty="0">
                <a:solidFill>
                  <a:schemeClr val="tx1"/>
                </a:solidFill>
                <a:effectLst/>
                <a:latin typeface="Arial"/>
                <a:cs typeface="Arial"/>
              </a:rPr>
              <a:t>de</a:t>
            </a:r>
            <a:r>
              <a:rPr sz="3200" u="sng" spc="165" dirty="0">
                <a:solidFill>
                  <a:schemeClr val="tx1"/>
                </a:solidFill>
                <a:effectLst/>
                <a:latin typeface="Arial"/>
                <a:cs typeface="Arial"/>
              </a:rPr>
              <a:t> </a:t>
            </a:r>
            <a:r>
              <a:rPr sz="3200" u="sng" spc="-195" dirty="0" err="1">
                <a:solidFill>
                  <a:schemeClr val="tx1"/>
                </a:solidFill>
                <a:effectLst/>
                <a:latin typeface="Arial"/>
                <a:cs typeface="Arial"/>
              </a:rPr>
              <a:t>l’organisation</a:t>
            </a:r>
            <a:r>
              <a:rPr lang="fr-FR" sz="3200" u="sng" spc="-195" dirty="0">
                <a:solidFill>
                  <a:schemeClr val="tx1"/>
                </a:solidFill>
                <a:effectLst/>
                <a:latin typeface="Arial"/>
                <a:cs typeface="Arial"/>
              </a:rPr>
              <a:t> </a:t>
            </a:r>
            <a:endParaRPr sz="3200" u="sng" spc="-195" dirty="0"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2819400"/>
            <a:ext cx="8153400" cy="2875146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241300" marR="5080" indent="-229235">
              <a:lnSpc>
                <a:spcPct val="70000"/>
              </a:lnSpc>
              <a:spcBef>
                <a:spcPts val="960"/>
              </a:spcBef>
              <a:buFont typeface="Arial"/>
              <a:buChar char="•"/>
              <a:tabLst>
                <a:tab pos="241935" algn="l"/>
              </a:tabLst>
            </a:pPr>
            <a:r>
              <a:rPr lang="fr-FR" sz="2200" spc="-15" dirty="0">
                <a:latin typeface="Arial" pitchFamily="34" charset="0"/>
                <a:cs typeface="Arial" pitchFamily="34" charset="0"/>
              </a:rPr>
              <a:t>associer</a:t>
            </a:r>
            <a:r>
              <a:rPr sz="2200" spc="-15" dirty="0">
                <a:latin typeface="Arial" pitchFamily="34" charset="0"/>
                <a:cs typeface="Arial" pitchFamily="34" charset="0"/>
              </a:rPr>
              <a:t> </a:t>
            </a:r>
            <a:r>
              <a:rPr sz="2200" dirty="0">
                <a:latin typeface="Arial" pitchFamily="34" charset="0"/>
                <a:cs typeface="Arial" pitchFamily="34" charset="0"/>
              </a:rPr>
              <a:t>le </a:t>
            </a:r>
            <a:r>
              <a:rPr sz="2200" spc="-15" dirty="0">
                <a:latin typeface="Arial" pitchFamily="34" charset="0"/>
                <a:cs typeface="Arial" pitchFamily="34" charset="0"/>
              </a:rPr>
              <a:t>cadre </a:t>
            </a:r>
            <a:r>
              <a:rPr sz="2200" spc="-10" dirty="0">
                <a:latin typeface="Arial" pitchFamily="34" charset="0"/>
                <a:cs typeface="Arial" pitchFamily="34" charset="0"/>
              </a:rPr>
              <a:t>professionnel </a:t>
            </a:r>
            <a:r>
              <a:rPr sz="2200" spc="-5" dirty="0">
                <a:latin typeface="Arial" pitchFamily="34" charset="0"/>
                <a:cs typeface="Arial" pitchFamily="34" charset="0"/>
              </a:rPr>
              <a:t>dans </a:t>
            </a:r>
            <a:r>
              <a:rPr sz="2200" dirty="0">
                <a:latin typeface="Arial" pitchFamily="34" charset="0"/>
                <a:cs typeface="Arial" pitchFamily="34" charset="0"/>
              </a:rPr>
              <a:t>lequel </a:t>
            </a:r>
            <a:r>
              <a:rPr sz="2200" spc="-10" dirty="0">
                <a:latin typeface="Arial" pitchFamily="34" charset="0"/>
                <a:cs typeface="Arial" pitchFamily="34" charset="0"/>
              </a:rPr>
              <a:t>sont </a:t>
            </a:r>
            <a:r>
              <a:rPr sz="2200" spc="-5" dirty="0">
                <a:latin typeface="Arial" pitchFamily="34" charset="0"/>
                <a:cs typeface="Arial" pitchFamily="34" charset="0"/>
              </a:rPr>
              <a:t>exprimées </a:t>
            </a:r>
            <a:r>
              <a:rPr sz="2200" dirty="0">
                <a:latin typeface="Arial" pitchFamily="34" charset="0"/>
                <a:cs typeface="Arial" pitchFamily="34" charset="0"/>
              </a:rPr>
              <a:t>les </a:t>
            </a:r>
            <a:r>
              <a:rPr sz="2200" spc="-5" dirty="0" err="1">
                <a:latin typeface="Arial" pitchFamily="34" charset="0"/>
                <a:cs typeface="Arial" pitchFamily="34" charset="0"/>
              </a:rPr>
              <a:t>normes</a:t>
            </a:r>
            <a:r>
              <a:rPr sz="2200" spc="-5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5" dirty="0" err="1">
                <a:latin typeface="Arial" pitchFamily="34" charset="0"/>
                <a:cs typeface="Arial" pitchFamily="34" charset="0"/>
              </a:rPr>
              <a:t>sociales</a:t>
            </a:r>
            <a:endParaRPr sz="2200" dirty="0">
              <a:latin typeface="Arial" pitchFamily="34" charset="0"/>
              <a:cs typeface="Arial" pitchFamily="34" charset="0"/>
            </a:endParaRPr>
          </a:p>
          <a:p>
            <a:pPr marL="241300" indent="-229235">
              <a:lnSpc>
                <a:spcPct val="100000"/>
              </a:lnSpc>
              <a:spcBef>
                <a:spcPts val="135"/>
              </a:spcBef>
              <a:buChar char="•"/>
              <a:tabLst>
                <a:tab pos="241935" algn="l"/>
              </a:tabLst>
            </a:pPr>
            <a:r>
              <a:rPr lang="fr-FR" sz="2200" spc="-65" dirty="0">
                <a:latin typeface="Arial" pitchFamily="34" charset="0"/>
                <a:cs typeface="Arial" pitchFamily="34" charset="0"/>
              </a:rPr>
              <a:t>i</a:t>
            </a:r>
            <a:r>
              <a:rPr sz="2200" spc="-65" dirty="0">
                <a:latin typeface="Arial" pitchFamily="34" charset="0"/>
                <a:cs typeface="Arial" pitchFamily="34" charset="0"/>
              </a:rPr>
              <a:t>n</a:t>
            </a:r>
            <a:r>
              <a:rPr lang="fr-FR" sz="2200" spc="-65" dirty="0">
                <a:latin typeface="Arial" pitchFamily="34" charset="0"/>
                <a:cs typeface="Arial" pitchFamily="34" charset="0"/>
              </a:rPr>
              <a:t>clure</a:t>
            </a:r>
            <a:r>
              <a:rPr sz="2200" spc="-65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130" dirty="0">
                <a:latin typeface="Arial" pitchFamily="34" charset="0"/>
                <a:cs typeface="Arial" pitchFamily="34" charset="0"/>
              </a:rPr>
              <a:t>les </a:t>
            </a:r>
            <a:r>
              <a:rPr sz="2200" spc="-114" dirty="0">
                <a:latin typeface="Arial" pitchFamily="34" charset="0"/>
                <a:cs typeface="Arial" pitchFamily="34" charset="0"/>
              </a:rPr>
              <a:t>valeurs de</a:t>
            </a:r>
            <a:r>
              <a:rPr sz="2200" spc="-200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85" dirty="0">
                <a:latin typeface="Arial" pitchFamily="34" charset="0"/>
                <a:cs typeface="Arial" pitchFamily="34" charset="0"/>
              </a:rPr>
              <a:t>l’organisation</a:t>
            </a:r>
            <a:endParaRPr sz="2200" dirty="0">
              <a:latin typeface="Arial" pitchFamily="34" charset="0"/>
              <a:cs typeface="Arial" pitchFamily="34" charset="0"/>
            </a:endParaRPr>
          </a:p>
          <a:p>
            <a:pPr marL="241300" indent="-229235">
              <a:lnSpc>
                <a:spcPts val="2770"/>
              </a:lnSpc>
              <a:spcBef>
                <a:spcPts val="145"/>
              </a:spcBef>
              <a:buFont typeface="Arial"/>
              <a:buChar char="•"/>
              <a:tabLst>
                <a:tab pos="241935" algn="l"/>
              </a:tabLst>
            </a:pPr>
            <a:r>
              <a:rPr lang="fr-FR" sz="2200" spc="-15" dirty="0">
                <a:latin typeface="Arial" pitchFamily="34" charset="0"/>
                <a:cs typeface="Arial" pitchFamily="34" charset="0"/>
              </a:rPr>
              <a:t>i</a:t>
            </a:r>
            <a:r>
              <a:rPr sz="2200" spc="-15" dirty="0">
                <a:latin typeface="Arial" pitchFamily="34" charset="0"/>
                <a:cs typeface="Arial" pitchFamily="34" charset="0"/>
              </a:rPr>
              <a:t>n</a:t>
            </a:r>
            <a:r>
              <a:rPr lang="fr-FR" sz="2200" spc="-15" dirty="0">
                <a:latin typeface="Arial" pitchFamily="34" charset="0"/>
                <a:cs typeface="Arial" pitchFamily="34" charset="0"/>
              </a:rPr>
              <a:t>sérer</a:t>
            </a:r>
            <a:r>
              <a:rPr sz="2200" spc="-15" dirty="0">
                <a:latin typeface="Arial" pitchFamily="34" charset="0"/>
                <a:cs typeface="Arial" pitchFamily="34" charset="0"/>
              </a:rPr>
              <a:t> </a:t>
            </a:r>
            <a:r>
              <a:rPr sz="2200" dirty="0">
                <a:latin typeface="Arial" pitchFamily="34" charset="0"/>
                <a:cs typeface="Arial" pitchFamily="34" charset="0"/>
              </a:rPr>
              <a:t>les </a:t>
            </a:r>
            <a:r>
              <a:rPr sz="2200" spc="-5" dirty="0">
                <a:latin typeface="Arial" pitchFamily="34" charset="0"/>
                <a:cs typeface="Arial" pitchFamily="34" charset="0"/>
              </a:rPr>
              <a:t>habitudes </a:t>
            </a:r>
            <a:r>
              <a:rPr sz="2200" spc="-10" dirty="0">
                <a:latin typeface="Arial" pitchFamily="34" charset="0"/>
                <a:cs typeface="Arial" pitchFamily="34" charset="0"/>
              </a:rPr>
              <a:t>professionnelles.</a:t>
            </a:r>
            <a:endParaRPr sz="2200" dirty="0">
              <a:latin typeface="Arial" pitchFamily="34" charset="0"/>
              <a:cs typeface="Arial" pitchFamily="34" charset="0"/>
            </a:endParaRPr>
          </a:p>
          <a:p>
            <a:pPr marL="469900" marR="57150">
              <a:lnSpc>
                <a:spcPct val="70000"/>
              </a:lnSpc>
              <a:spcBef>
                <a:spcPts val="610"/>
              </a:spcBef>
            </a:pPr>
            <a:endParaRPr lang="fr-FR" sz="2200" i="1" spc="-114" dirty="0">
              <a:latin typeface="Arial" pitchFamily="34" charset="0"/>
              <a:cs typeface="Arial" pitchFamily="34" charset="0"/>
            </a:endParaRPr>
          </a:p>
          <a:p>
            <a:pPr marL="469900" marR="57150">
              <a:lnSpc>
                <a:spcPct val="70000"/>
              </a:lnSpc>
              <a:spcBef>
                <a:spcPts val="610"/>
              </a:spcBef>
            </a:pPr>
            <a:r>
              <a:rPr lang="fr-FR" sz="2200" i="1" spc="-114" dirty="0">
                <a:latin typeface="Arial" pitchFamily="34" charset="0"/>
                <a:cs typeface="Arial" pitchFamily="34" charset="0"/>
              </a:rPr>
              <a:t>par ex</a:t>
            </a:r>
            <a:r>
              <a:rPr sz="2200" i="1" spc="-165" dirty="0">
                <a:latin typeface="Arial" pitchFamily="34" charset="0"/>
                <a:cs typeface="Arial" pitchFamily="34" charset="0"/>
              </a:rPr>
              <a:t> </a:t>
            </a:r>
            <a:r>
              <a:rPr sz="2200" i="1" spc="-200" dirty="0">
                <a:latin typeface="Arial" pitchFamily="34" charset="0"/>
                <a:cs typeface="Arial" pitchFamily="34" charset="0"/>
              </a:rPr>
              <a:t>:</a:t>
            </a:r>
            <a:r>
              <a:rPr sz="2200" i="1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200" i="1" spc="-155" dirty="0">
                <a:latin typeface="Arial" pitchFamily="34" charset="0"/>
                <a:cs typeface="Arial" pitchFamily="34" charset="0"/>
              </a:rPr>
              <a:t>le</a:t>
            </a:r>
            <a:r>
              <a:rPr sz="2200" i="1" spc="-150" dirty="0">
                <a:latin typeface="Arial" pitchFamily="34" charset="0"/>
                <a:cs typeface="Arial" pitchFamily="34" charset="0"/>
              </a:rPr>
              <a:t> </a:t>
            </a:r>
            <a:r>
              <a:rPr sz="2200" i="1" spc="-125" dirty="0">
                <a:latin typeface="Arial" pitchFamily="34" charset="0"/>
                <a:cs typeface="Arial" pitchFamily="34" charset="0"/>
              </a:rPr>
              <a:t>tutoiement</a:t>
            </a:r>
            <a:r>
              <a:rPr sz="2200" i="1" spc="-165" dirty="0">
                <a:latin typeface="Arial" pitchFamily="34" charset="0"/>
                <a:cs typeface="Arial" pitchFamily="34" charset="0"/>
              </a:rPr>
              <a:t> </a:t>
            </a:r>
            <a:r>
              <a:rPr sz="2200" i="1" spc="-130" dirty="0">
                <a:latin typeface="Arial" pitchFamily="34" charset="0"/>
                <a:cs typeface="Arial" pitchFamily="34" charset="0"/>
              </a:rPr>
              <a:t>entre</a:t>
            </a:r>
            <a:r>
              <a:rPr sz="2200" i="1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200" i="1" spc="-100" dirty="0" err="1">
                <a:latin typeface="Arial" pitchFamily="34" charset="0"/>
                <a:cs typeface="Arial" pitchFamily="34" charset="0"/>
              </a:rPr>
              <a:t>collègues</a:t>
            </a:r>
            <a:r>
              <a:rPr sz="2200" i="1" spc="-180" dirty="0">
                <a:latin typeface="Arial" pitchFamily="34" charset="0"/>
                <a:cs typeface="Arial" pitchFamily="34" charset="0"/>
              </a:rPr>
              <a:t> </a:t>
            </a:r>
            <a:r>
              <a:rPr sz="2200" i="1" spc="-114" dirty="0">
                <a:latin typeface="Arial" pitchFamily="34" charset="0"/>
                <a:cs typeface="Arial" pitchFamily="34" charset="0"/>
              </a:rPr>
              <a:t>est</a:t>
            </a:r>
            <a:r>
              <a:rPr sz="2200" i="1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200" i="1" spc="-95" dirty="0">
                <a:latin typeface="Arial" pitchFamily="34" charset="0"/>
                <a:cs typeface="Arial" pitchFamily="34" charset="0"/>
              </a:rPr>
              <a:t>possible</a:t>
            </a:r>
            <a:r>
              <a:rPr sz="2200" i="1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200" i="1" spc="-150" dirty="0">
                <a:latin typeface="Arial" pitchFamily="34" charset="0"/>
                <a:cs typeface="Arial" pitchFamily="34" charset="0"/>
              </a:rPr>
              <a:t>s’il</a:t>
            </a:r>
            <a:r>
              <a:rPr sz="2200" i="1" spc="-160" dirty="0">
                <a:latin typeface="Arial" pitchFamily="34" charset="0"/>
                <a:cs typeface="Arial" pitchFamily="34" charset="0"/>
              </a:rPr>
              <a:t> </a:t>
            </a:r>
            <a:r>
              <a:rPr sz="2200" i="1" spc="-145" dirty="0">
                <a:latin typeface="Arial" pitchFamily="34" charset="0"/>
                <a:cs typeface="Arial" pitchFamily="34" charset="0"/>
              </a:rPr>
              <a:t>fait</a:t>
            </a:r>
            <a:r>
              <a:rPr sz="2200" i="1" spc="-150" dirty="0">
                <a:latin typeface="Arial" pitchFamily="34" charset="0"/>
                <a:cs typeface="Arial" pitchFamily="34" charset="0"/>
              </a:rPr>
              <a:t> </a:t>
            </a:r>
            <a:r>
              <a:rPr sz="2200" i="1" spc="-120" dirty="0">
                <a:latin typeface="Arial" pitchFamily="34" charset="0"/>
                <a:cs typeface="Arial" pitchFamily="34" charset="0"/>
              </a:rPr>
              <a:t>partie</a:t>
            </a:r>
            <a:r>
              <a:rPr sz="2200" i="1" spc="-170" dirty="0">
                <a:latin typeface="Arial" pitchFamily="34" charset="0"/>
                <a:cs typeface="Arial" pitchFamily="34" charset="0"/>
              </a:rPr>
              <a:t> </a:t>
            </a:r>
            <a:r>
              <a:rPr sz="2200" i="1" spc="-85" dirty="0">
                <a:latin typeface="Arial" pitchFamily="34" charset="0"/>
                <a:cs typeface="Arial" pitchFamily="34" charset="0"/>
              </a:rPr>
              <a:t>des</a:t>
            </a:r>
            <a:r>
              <a:rPr sz="2200" i="1" spc="-165" dirty="0">
                <a:latin typeface="Arial" pitchFamily="34" charset="0"/>
                <a:cs typeface="Arial" pitchFamily="34" charset="0"/>
              </a:rPr>
              <a:t> </a:t>
            </a:r>
            <a:r>
              <a:rPr sz="2200" i="1" spc="-80" dirty="0">
                <a:latin typeface="Arial" pitchFamily="34" charset="0"/>
                <a:cs typeface="Arial" pitchFamily="34" charset="0"/>
              </a:rPr>
              <a:t>codes</a:t>
            </a:r>
            <a:r>
              <a:rPr sz="2200" i="1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200" i="1" spc="-105" dirty="0">
                <a:latin typeface="Arial" pitchFamily="34" charset="0"/>
                <a:cs typeface="Arial" pitchFamily="34" charset="0"/>
              </a:rPr>
              <a:t>de</a:t>
            </a:r>
            <a:r>
              <a:rPr sz="2200" i="1" spc="-165" dirty="0">
                <a:latin typeface="Arial" pitchFamily="34" charset="0"/>
                <a:cs typeface="Arial" pitchFamily="34" charset="0"/>
              </a:rPr>
              <a:t> </a:t>
            </a:r>
            <a:r>
              <a:rPr sz="2200" i="1" spc="-110" dirty="0" err="1">
                <a:latin typeface="Arial" pitchFamily="34" charset="0"/>
                <a:cs typeface="Arial" pitchFamily="34" charset="0"/>
              </a:rPr>
              <a:t>conduite</a:t>
            </a:r>
            <a:r>
              <a:rPr sz="2200" i="1" spc="-110" dirty="0">
                <a:latin typeface="Arial" pitchFamily="34" charset="0"/>
                <a:cs typeface="Arial" pitchFamily="34" charset="0"/>
              </a:rPr>
              <a:t> </a:t>
            </a:r>
            <a:r>
              <a:rPr sz="2200" i="1" spc="-5" dirty="0">
                <a:latin typeface="Arial" pitchFamily="34" charset="0"/>
                <a:cs typeface="Arial" pitchFamily="34" charset="0"/>
              </a:rPr>
              <a:t>attendus.</a:t>
            </a:r>
            <a:endParaRPr sz="22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200" dirty="0">
              <a:latin typeface="Arial" pitchFamily="34" charset="0"/>
              <a:cs typeface="Arial" pitchFamily="34" charset="0"/>
            </a:endParaRPr>
          </a:p>
          <a:p>
            <a:pPr marL="255270" indent="-243204">
              <a:lnSpc>
                <a:spcPct val="100000"/>
              </a:lnSpc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lang="fr-FR" sz="2200" spc="-65" dirty="0">
                <a:latin typeface="Arial" pitchFamily="34" charset="0"/>
                <a:cs typeface="Arial" pitchFamily="34" charset="0"/>
              </a:rPr>
              <a:t>n</a:t>
            </a:r>
            <a:r>
              <a:rPr sz="2200" spc="-65" dirty="0">
                <a:latin typeface="Arial" pitchFamily="34" charset="0"/>
                <a:cs typeface="Arial" pitchFamily="34" charset="0"/>
              </a:rPr>
              <a:t>on-respect </a:t>
            </a:r>
            <a:r>
              <a:rPr sz="2200" spc="-210" dirty="0">
                <a:latin typeface="Arial" pitchFamily="34" charset="0"/>
                <a:cs typeface="Arial" pitchFamily="34" charset="0"/>
              </a:rPr>
              <a:t>= </a:t>
            </a:r>
            <a:r>
              <a:rPr lang="fr-FR" sz="2200" spc="-210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90" dirty="0" err="1">
                <a:latin typeface="Arial" pitchFamily="34" charset="0"/>
                <a:cs typeface="Arial" pitchFamily="34" charset="0"/>
              </a:rPr>
              <a:t>refus</a:t>
            </a:r>
            <a:r>
              <a:rPr sz="2200" spc="-90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45" dirty="0">
                <a:latin typeface="Arial" pitchFamily="34" charset="0"/>
                <a:cs typeface="Arial" pitchFamily="34" charset="0"/>
              </a:rPr>
              <a:t>d’intégration </a:t>
            </a:r>
            <a:r>
              <a:rPr sz="2200" spc="-155" dirty="0">
                <a:latin typeface="Arial" pitchFamily="34" charset="0"/>
                <a:cs typeface="Arial" pitchFamily="34" charset="0"/>
              </a:rPr>
              <a:t>dans </a:t>
            </a:r>
            <a:r>
              <a:rPr sz="2200" spc="-80" dirty="0" err="1">
                <a:latin typeface="Arial" pitchFamily="34" charset="0"/>
                <a:cs typeface="Arial" pitchFamily="34" charset="0"/>
              </a:rPr>
              <a:t>l’organisation</a:t>
            </a:r>
            <a:r>
              <a:rPr lang="fr-FR" sz="2200" spc="-80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75" dirty="0" err="1">
                <a:latin typeface="Arial" pitchFamily="34" charset="0"/>
                <a:cs typeface="Arial" pitchFamily="34" charset="0"/>
              </a:rPr>
              <a:t>ou</a:t>
            </a:r>
            <a:r>
              <a:rPr sz="2200" spc="-75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65" dirty="0">
                <a:latin typeface="Arial" pitchFamily="34" charset="0"/>
                <a:cs typeface="Arial" pitchFamily="34" charset="0"/>
              </a:rPr>
              <a:t>le</a:t>
            </a:r>
            <a:r>
              <a:rPr sz="2200" spc="-280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95" dirty="0">
                <a:latin typeface="Arial" pitchFamily="34" charset="0"/>
                <a:cs typeface="Arial" pitchFamily="34" charset="0"/>
              </a:rPr>
              <a:t>groupe.</a:t>
            </a:r>
            <a:endParaRPr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948DA7A-3AC8-6E4C-923E-15C772E5C58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609600"/>
            <a:ext cx="1870436" cy="567311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Espace réservé du pied de page 6">
            <a:extLst>
              <a:ext uri="{FF2B5EF4-FFF2-40B4-BE49-F238E27FC236}">
                <a16:creationId xmlns:a16="http://schemas.microsoft.com/office/drawing/2014/main" id="{65A3E31B-11BD-128F-A9E0-A253D83C0C05}"/>
              </a:ext>
            </a:extLst>
          </p:cNvPr>
          <p:cNvSpPr txBox="1">
            <a:spLocks/>
          </p:cNvSpPr>
          <p:nvPr/>
        </p:nvSpPr>
        <p:spPr>
          <a:xfrm>
            <a:off x="457200" y="6111875"/>
            <a:ext cx="7891128" cy="365125"/>
          </a:xfrm>
          <a:prstGeom prst="rect">
            <a:avLst/>
          </a:prstGeom>
        </p:spPr>
        <p:txBody>
          <a:bodyPr vert="horz" anchor="b"/>
          <a:lstStyle>
            <a:defPPr>
              <a:defRPr lang="en-US"/>
            </a:defPPr>
            <a:lvl1pPr marL="0" algn="l" defTabSz="914400" rtl="0" eaLnBrk="1" latinLnBrk="0" hangingPunct="1">
              <a:defRPr kumimoji="0" sz="1000" kern="12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Savoir Sport Santé © Copyright 2022                                                                                     BPJEPS Sam Berrandou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83699" y="609600"/>
            <a:ext cx="5486400" cy="670560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La communication orale</a:t>
            </a:r>
            <a:endParaRPr lang="en-US" sz="32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3600"/>
            <a:ext cx="8183880" cy="3810000"/>
          </a:xfrm>
        </p:spPr>
        <p:txBody>
          <a:bodyPr>
            <a:normAutofit/>
          </a:bodyPr>
          <a:lstStyle/>
          <a:p>
            <a:pPr marL="294640" algn="ctr">
              <a:lnSpc>
                <a:spcPct val="100000"/>
              </a:lnSpc>
              <a:spcBef>
                <a:spcPts val="100"/>
              </a:spcBef>
              <a:spcAft>
                <a:spcPts val="1800"/>
              </a:spcAft>
              <a:buNone/>
            </a:pPr>
            <a:r>
              <a:rPr lang="fr-FR" sz="3200" b="1" spc="-280" dirty="0">
                <a:latin typeface="Arial" pitchFamily="34" charset="0"/>
                <a:cs typeface="Arial" pitchFamily="34" charset="0"/>
              </a:rPr>
              <a:t>P</a:t>
            </a:r>
            <a:r>
              <a:rPr lang="fr-FR" sz="3200" b="1" spc="-155" dirty="0">
                <a:latin typeface="Arial" pitchFamily="34" charset="0"/>
                <a:cs typeface="Arial" pitchFamily="34" charset="0"/>
              </a:rPr>
              <a:t>ratiquer </a:t>
            </a:r>
            <a:r>
              <a:rPr lang="fr-FR" sz="3200" b="1" spc="-204" dirty="0">
                <a:latin typeface="Arial" pitchFamily="34" charset="0"/>
                <a:cs typeface="Arial" pitchFamily="34" charset="0"/>
              </a:rPr>
              <a:t>une </a:t>
            </a:r>
            <a:r>
              <a:rPr lang="fr-FR" sz="3200" b="1" spc="-200" dirty="0">
                <a:latin typeface="Arial" pitchFamily="34" charset="0"/>
                <a:cs typeface="Arial" pitchFamily="34" charset="0"/>
              </a:rPr>
              <a:t>écoute </a:t>
            </a:r>
            <a:r>
              <a:rPr lang="fr-FR" sz="3200" b="1" spc="-190" dirty="0">
                <a:latin typeface="Arial" pitchFamily="34" charset="0"/>
                <a:cs typeface="Arial" pitchFamily="34" charset="0"/>
              </a:rPr>
              <a:t>active</a:t>
            </a:r>
            <a:r>
              <a:rPr lang="fr-FR" sz="3200" b="1" spc="35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3200" b="1" spc="-175" dirty="0">
                <a:latin typeface="Arial" pitchFamily="34" charset="0"/>
                <a:cs typeface="Arial" pitchFamily="34" charset="0"/>
              </a:rPr>
              <a:t>:</a:t>
            </a:r>
            <a:endParaRPr lang="fr-FR" sz="3200" b="1" dirty="0">
              <a:latin typeface="Arial" pitchFamily="34" charset="0"/>
              <a:cs typeface="Arial" pitchFamily="34" charset="0"/>
            </a:endParaRPr>
          </a:p>
          <a:p>
            <a:pPr marL="275590" indent="-263525">
              <a:lnSpc>
                <a:spcPts val="2000"/>
              </a:lnSpc>
              <a:spcAft>
                <a:spcPts val="600"/>
              </a:spcAft>
              <a:buClrTx/>
              <a:buSzPct val="96153"/>
              <a:buFont typeface="Arial" pitchFamily="34" charset="0"/>
              <a:buChar char="•"/>
              <a:tabLst>
                <a:tab pos="276225" algn="l"/>
              </a:tabLst>
            </a:pPr>
            <a:r>
              <a:rPr lang="fr-FR" sz="2200" spc="-150" dirty="0">
                <a:latin typeface="Arial" pitchFamily="34" charset="0"/>
                <a:cs typeface="Arial" pitchFamily="34" charset="0"/>
              </a:rPr>
              <a:t>instaurer </a:t>
            </a:r>
            <a:r>
              <a:rPr lang="fr-FR" sz="2200" spc="-85" dirty="0">
                <a:latin typeface="Arial" pitchFamily="34" charset="0"/>
                <a:cs typeface="Arial" pitchFamily="34" charset="0"/>
              </a:rPr>
              <a:t>un </a:t>
            </a:r>
            <a:r>
              <a:rPr lang="fr-FR" sz="2200" spc="-180" dirty="0">
                <a:latin typeface="Arial" pitchFamily="34" charset="0"/>
                <a:cs typeface="Arial" pitchFamily="34" charset="0"/>
              </a:rPr>
              <a:t>espace </a:t>
            </a:r>
            <a:r>
              <a:rPr lang="fr-FR" sz="2200" spc="-100" dirty="0">
                <a:latin typeface="Arial" pitchFamily="34" charset="0"/>
                <a:cs typeface="Arial" pitchFamily="34" charset="0"/>
              </a:rPr>
              <a:t>favorable </a:t>
            </a:r>
            <a:r>
              <a:rPr lang="fr-FR" sz="2200" spc="-200" dirty="0">
                <a:latin typeface="Arial" pitchFamily="34" charset="0"/>
                <a:cs typeface="Arial" pitchFamily="34" charset="0"/>
              </a:rPr>
              <a:t>à </a:t>
            </a:r>
            <a:r>
              <a:rPr lang="fr-FR" sz="2200" spc="-135" dirty="0">
                <a:latin typeface="Arial" pitchFamily="34" charset="0"/>
                <a:cs typeface="Arial" pitchFamily="34" charset="0"/>
              </a:rPr>
              <a:t>l’échange</a:t>
            </a:r>
            <a:r>
              <a:rPr lang="fr-FR" sz="2200" spc="-2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spc="-30" dirty="0">
                <a:latin typeface="Arial" pitchFamily="34" charset="0"/>
                <a:cs typeface="Arial" pitchFamily="34" charset="0"/>
              </a:rPr>
              <a:t>:</a:t>
            </a:r>
            <a:endParaRPr lang="fr-FR" sz="2200" dirty="0">
              <a:latin typeface="Arial" pitchFamily="34" charset="0"/>
              <a:cs typeface="Arial" pitchFamily="34" charset="0"/>
            </a:endParaRPr>
          </a:p>
          <a:p>
            <a:pPr marL="275590" indent="-263525">
              <a:lnSpc>
                <a:spcPts val="2000"/>
              </a:lnSpc>
              <a:spcBef>
                <a:spcPts val="685"/>
              </a:spcBef>
              <a:buClrTx/>
              <a:buSzPct val="96153"/>
              <a:buFont typeface="Arial" pitchFamily="34" charset="0"/>
              <a:buChar char="•"/>
              <a:tabLst>
                <a:tab pos="276225" algn="l"/>
              </a:tabLst>
            </a:pPr>
            <a:r>
              <a:rPr lang="fr-FR" sz="2200" spc="-110" dirty="0">
                <a:latin typeface="Arial" pitchFamily="34" charset="0"/>
                <a:cs typeface="Arial" pitchFamily="34" charset="0"/>
              </a:rPr>
              <a:t>accueillir </a:t>
            </a:r>
            <a:r>
              <a:rPr lang="fr-FR" sz="2200" spc="-55" dirty="0">
                <a:latin typeface="Arial" pitchFamily="34" charset="0"/>
                <a:cs typeface="Arial" pitchFamily="34" charset="0"/>
              </a:rPr>
              <a:t>l’autre </a:t>
            </a:r>
            <a:r>
              <a:rPr lang="fr-FR" sz="2200" spc="-30" dirty="0">
                <a:latin typeface="Arial" pitchFamily="34" charset="0"/>
                <a:cs typeface="Arial" pitchFamily="34" charset="0"/>
              </a:rPr>
              <a:t>: </a:t>
            </a:r>
            <a:r>
              <a:rPr lang="fr-FR" sz="2200" spc="-190" dirty="0">
                <a:latin typeface="Arial" pitchFamily="34" charset="0"/>
                <a:cs typeface="Arial" pitchFamily="34" charset="0"/>
              </a:rPr>
              <a:t>sans</a:t>
            </a:r>
            <a:r>
              <a:rPr lang="fr-FR" sz="2200" spc="-360" dirty="0">
                <a:latin typeface="Arial" pitchFamily="34" charset="0"/>
                <a:cs typeface="Arial" pitchFamily="34" charset="0"/>
              </a:rPr>
              <a:t>  </a:t>
            </a:r>
            <a:r>
              <a:rPr lang="fr-FR" sz="2200" spc="-80" dirty="0">
                <a:latin typeface="Arial" pitchFamily="34" charset="0"/>
                <a:cs typeface="Arial" pitchFamily="34" charset="0"/>
              </a:rPr>
              <a:t>jugement</a:t>
            </a:r>
            <a:endParaRPr lang="fr-FR" sz="2200" dirty="0">
              <a:latin typeface="Arial" pitchFamily="34" charset="0"/>
              <a:cs typeface="Arial" pitchFamily="34" charset="0"/>
            </a:endParaRPr>
          </a:p>
          <a:p>
            <a:pPr marL="276225" indent="-264160">
              <a:lnSpc>
                <a:spcPct val="100000"/>
              </a:lnSpc>
              <a:spcBef>
                <a:spcPts val="685"/>
              </a:spcBef>
              <a:buClrTx/>
              <a:buSzPct val="96153"/>
              <a:buFont typeface="Arial" pitchFamily="34" charset="0"/>
              <a:buChar char="•"/>
              <a:tabLst>
                <a:tab pos="276860" algn="l"/>
              </a:tabLst>
            </a:pPr>
            <a:r>
              <a:rPr lang="fr-FR" sz="2200" spc="-20" dirty="0">
                <a:latin typeface="Arial" pitchFamily="34" charset="0"/>
                <a:cs typeface="Arial" pitchFamily="34" charset="0"/>
              </a:rPr>
              <a:t>entretenir 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la </a:t>
            </a:r>
            <a:r>
              <a:rPr lang="fr-FR" sz="2200" spc="-10" dirty="0">
                <a:latin typeface="Arial" pitchFamily="34" charset="0"/>
                <a:cs typeface="Arial" pitchFamily="34" charset="0"/>
              </a:rPr>
              <a:t>neutralité 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: </a:t>
            </a:r>
            <a:r>
              <a:rPr lang="fr-FR" sz="2200" spc="-10" dirty="0">
                <a:latin typeface="Arial" pitchFamily="34" charset="0"/>
                <a:cs typeface="Arial" pitchFamily="34" charset="0"/>
              </a:rPr>
              <a:t>inclure </a:t>
            </a:r>
            <a:r>
              <a:rPr lang="fr-FR" sz="2200" spc="-5" dirty="0">
                <a:latin typeface="Arial" pitchFamily="34" charset="0"/>
                <a:cs typeface="Arial" pitchFamily="34" charset="0"/>
              </a:rPr>
              <a:t>et </a:t>
            </a:r>
            <a:r>
              <a:rPr lang="fr-FR" sz="2200" spc="-10" dirty="0">
                <a:latin typeface="Arial" pitchFamily="34" charset="0"/>
                <a:cs typeface="Arial" pitchFamily="34" charset="0"/>
              </a:rPr>
              <a:t>considérer 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de </a:t>
            </a:r>
            <a:r>
              <a:rPr lang="fr-FR" sz="2200" spc="-15" dirty="0">
                <a:latin typeface="Arial" pitchFamily="34" charset="0"/>
                <a:cs typeface="Arial" pitchFamily="34" charset="0"/>
              </a:rPr>
              <a:t>façon</a:t>
            </a:r>
            <a:r>
              <a:rPr lang="fr-FR" sz="2200" spc="-8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spc="-5" dirty="0">
                <a:latin typeface="Arial" pitchFamily="34" charset="0"/>
                <a:cs typeface="Arial" pitchFamily="34" charset="0"/>
              </a:rPr>
              <a:t>positive</a:t>
            </a:r>
            <a:endParaRPr lang="fr-FR" sz="2200" dirty="0">
              <a:latin typeface="Arial" pitchFamily="34" charset="0"/>
              <a:cs typeface="Arial" pitchFamily="34" charset="0"/>
            </a:endParaRPr>
          </a:p>
          <a:p>
            <a:pPr marL="241300" marR="1356360" indent="-228600">
              <a:lnSpc>
                <a:spcPts val="2810"/>
              </a:lnSpc>
              <a:spcBef>
                <a:spcPts val="1050"/>
              </a:spcBef>
              <a:buClrTx/>
              <a:buSzPct val="96153"/>
              <a:buFont typeface="Arial" pitchFamily="34" charset="0"/>
              <a:buChar char="•"/>
              <a:tabLst>
                <a:tab pos="276225" algn="l"/>
              </a:tabLst>
            </a:pPr>
            <a:r>
              <a:rPr lang="fr-FR" sz="2200" spc="-150" dirty="0">
                <a:latin typeface="Arial" pitchFamily="34" charset="0"/>
                <a:cs typeface="Arial" pitchFamily="34" charset="0"/>
              </a:rPr>
              <a:t>gratifier</a:t>
            </a:r>
            <a:r>
              <a:rPr lang="fr-FR" sz="2200" spc="-17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spc="-45" dirty="0">
                <a:latin typeface="Arial" pitchFamily="34" charset="0"/>
                <a:cs typeface="Arial" pitchFamily="34" charset="0"/>
              </a:rPr>
              <a:t>l’authenticité</a:t>
            </a:r>
            <a:r>
              <a:rPr lang="fr-FR" sz="2200" spc="-165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spc="-30" dirty="0">
                <a:latin typeface="Arial" pitchFamily="34" charset="0"/>
                <a:cs typeface="Arial" pitchFamily="34" charset="0"/>
              </a:rPr>
              <a:t>:</a:t>
            </a:r>
            <a:r>
              <a:rPr lang="fr-FR" sz="2200" spc="-13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spc="-35" dirty="0">
                <a:latin typeface="Arial" pitchFamily="34" charset="0"/>
                <a:cs typeface="Arial" pitchFamily="34" charset="0"/>
              </a:rPr>
              <a:t>montrer</a:t>
            </a:r>
            <a:r>
              <a:rPr lang="fr-FR" sz="2200" spc="-135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spc="-120" dirty="0">
                <a:latin typeface="Arial" pitchFamily="34" charset="0"/>
                <a:cs typeface="Arial" pitchFamily="34" charset="0"/>
              </a:rPr>
              <a:t>de</a:t>
            </a:r>
            <a:r>
              <a:rPr lang="fr-FR" sz="2200" spc="-155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spc="-10" dirty="0">
                <a:latin typeface="Arial" pitchFamily="34" charset="0"/>
                <a:cs typeface="Arial" pitchFamily="34" charset="0"/>
              </a:rPr>
              <a:t>l’intérêt,</a:t>
            </a:r>
            <a:r>
              <a:rPr lang="fr-FR" sz="2200" spc="-155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spc="-120" dirty="0">
                <a:latin typeface="Arial" pitchFamily="34" charset="0"/>
                <a:cs typeface="Arial" pitchFamily="34" charset="0"/>
              </a:rPr>
              <a:t>de</a:t>
            </a:r>
            <a:r>
              <a:rPr lang="fr-FR" sz="2200" spc="-15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spc="-90" dirty="0">
                <a:latin typeface="Arial" pitchFamily="34" charset="0"/>
                <a:cs typeface="Arial" pitchFamily="34" charset="0"/>
              </a:rPr>
              <a:t>la </a:t>
            </a:r>
            <a:r>
              <a:rPr lang="fr-FR" sz="2200" spc="-5" dirty="0">
                <a:latin typeface="Arial" pitchFamily="34" charset="0"/>
                <a:cs typeface="Arial" pitchFamily="34" charset="0"/>
              </a:rPr>
              <a:t>disponibilité.</a:t>
            </a:r>
            <a:endParaRPr lang="fr-FR" sz="2200" dirty="0">
              <a:latin typeface="Arial" pitchFamily="34" charset="0"/>
              <a:cs typeface="Arial" pitchFamily="34" charset="0"/>
            </a:endParaRPr>
          </a:p>
          <a:p>
            <a:pPr marL="275590" indent="-263525">
              <a:spcBef>
                <a:spcPts val="640"/>
              </a:spcBef>
              <a:buClrTx/>
              <a:buSzPct val="96153"/>
              <a:buFont typeface="Arial" pitchFamily="34" charset="0"/>
              <a:buChar char="•"/>
              <a:tabLst>
                <a:tab pos="276225" algn="l"/>
              </a:tabLst>
            </a:pPr>
            <a:r>
              <a:rPr lang="fr-FR" sz="2200" spc="-160" dirty="0">
                <a:latin typeface="Arial" pitchFamily="34" charset="0"/>
                <a:cs typeface="Arial" pitchFamily="34" charset="0"/>
              </a:rPr>
              <a:t>Être bienveillant</a:t>
            </a:r>
            <a:r>
              <a:rPr lang="fr-FR" sz="2200" spc="-75" dirty="0">
                <a:latin typeface="Arial" pitchFamily="34" charset="0"/>
                <a:cs typeface="Arial" pitchFamily="34" charset="0"/>
              </a:rPr>
              <a:t> : </a:t>
            </a:r>
            <a:r>
              <a:rPr lang="fr-FR" sz="2200" spc="-85" dirty="0">
                <a:latin typeface="Arial" pitchFamily="34" charset="0"/>
                <a:cs typeface="Arial" pitchFamily="34" charset="0"/>
              </a:rPr>
              <a:t>ressentir </a:t>
            </a:r>
            <a:r>
              <a:rPr lang="fr-FR" sz="2200" spc="-140" dirty="0">
                <a:latin typeface="Arial" pitchFamily="34" charset="0"/>
                <a:cs typeface="Arial" pitchFamily="34" charset="0"/>
              </a:rPr>
              <a:t>les</a:t>
            </a:r>
            <a:r>
              <a:rPr lang="fr-FR" sz="2200" spc="-36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spc="-130" dirty="0">
                <a:latin typeface="Arial" pitchFamily="34" charset="0"/>
                <a:cs typeface="Arial" pitchFamily="34" charset="0"/>
              </a:rPr>
              <a:t>sensations</a:t>
            </a:r>
            <a:endParaRPr lang="fr-FR" sz="2200" dirty="0">
              <a:latin typeface="Arial" pitchFamily="34" charset="0"/>
              <a:cs typeface="Arial" pitchFamily="34" charset="0"/>
            </a:endParaRPr>
          </a:p>
          <a:p>
            <a:pPr marL="275590" indent="-263525">
              <a:lnSpc>
                <a:spcPct val="100000"/>
              </a:lnSpc>
              <a:spcBef>
                <a:spcPts val="685"/>
              </a:spcBef>
              <a:buClrTx/>
              <a:buSzPct val="96153"/>
              <a:buFont typeface="Arial" pitchFamily="34" charset="0"/>
              <a:buChar char="•"/>
              <a:tabLst>
                <a:tab pos="276225" algn="l"/>
              </a:tabLst>
            </a:pPr>
            <a:r>
              <a:rPr lang="fr-FR" sz="2200" spc="-15" dirty="0">
                <a:latin typeface="Arial" pitchFamily="34" charset="0"/>
                <a:cs typeface="Arial" pitchFamily="34" charset="0"/>
              </a:rPr>
              <a:t>Savoir </a:t>
            </a:r>
            <a:r>
              <a:rPr lang="fr-FR" sz="2200" spc="-5" dirty="0">
                <a:latin typeface="Arial" pitchFamily="34" charset="0"/>
                <a:cs typeface="Arial" pitchFamily="34" charset="0"/>
              </a:rPr>
              <a:t>s’effacer 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: </a:t>
            </a:r>
            <a:r>
              <a:rPr lang="fr-FR" sz="2200" spc="-10" dirty="0">
                <a:latin typeface="Arial" pitchFamily="34" charset="0"/>
                <a:cs typeface="Arial" pitchFamily="34" charset="0"/>
              </a:rPr>
              <a:t>respecter 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les </a:t>
            </a:r>
            <a:r>
              <a:rPr lang="fr-FR" sz="2200" spc="-5" dirty="0">
                <a:latin typeface="Arial" pitchFamily="34" charset="0"/>
                <a:cs typeface="Arial" pitchFamily="34" charset="0"/>
              </a:rPr>
              <a:t>silences </a:t>
            </a:r>
            <a:r>
              <a:rPr lang="fr-FR" sz="2200" spc="-10" dirty="0">
                <a:latin typeface="Arial" pitchFamily="34" charset="0"/>
                <a:cs typeface="Arial" pitchFamily="34" charset="0"/>
              </a:rPr>
              <a:t>et 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les</a:t>
            </a:r>
            <a:r>
              <a:rPr lang="fr-FR" sz="2200" spc="-6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spc="-5" dirty="0">
                <a:latin typeface="Arial" pitchFamily="34" charset="0"/>
                <a:cs typeface="Arial" pitchFamily="34" charset="0"/>
              </a:rPr>
              <a:t>pauses</a:t>
            </a:r>
          </a:p>
          <a:p>
            <a:endParaRPr lang="en-US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948DA7A-3AC8-6E4C-923E-15C772E5C58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609600"/>
            <a:ext cx="1870436" cy="567311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Espace réservé du pied de page 6">
            <a:extLst>
              <a:ext uri="{FF2B5EF4-FFF2-40B4-BE49-F238E27FC236}">
                <a16:creationId xmlns:a16="http://schemas.microsoft.com/office/drawing/2014/main" id="{27ACF20E-B869-5BFB-D594-7B257BF40951}"/>
              </a:ext>
            </a:extLst>
          </p:cNvPr>
          <p:cNvSpPr txBox="1">
            <a:spLocks/>
          </p:cNvSpPr>
          <p:nvPr/>
        </p:nvSpPr>
        <p:spPr>
          <a:xfrm>
            <a:off x="457200" y="6111875"/>
            <a:ext cx="7891128" cy="365125"/>
          </a:xfrm>
          <a:prstGeom prst="rect">
            <a:avLst/>
          </a:prstGeom>
        </p:spPr>
        <p:txBody>
          <a:bodyPr vert="horz" anchor="b"/>
          <a:lstStyle>
            <a:defPPr>
              <a:defRPr lang="en-US"/>
            </a:defPPr>
            <a:lvl1pPr marL="0" algn="l" defTabSz="914400" rtl="0" eaLnBrk="1" latinLnBrk="0" hangingPunct="1">
              <a:defRPr kumimoji="0" sz="1000" kern="12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Savoir Sport Santé © Copyright 2022                                                                                     BPJEPS Sam Berrandou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183880" cy="670560"/>
          </a:xfrm>
        </p:spPr>
        <p:txBody>
          <a:bodyPr>
            <a:normAutofit/>
          </a:bodyPr>
          <a:lstStyle/>
          <a:p>
            <a:pPr algn="ctr"/>
            <a:r>
              <a:rPr lang="en-US" sz="3200" u="sng" spc="-254" dirty="0" err="1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Pratiquer</a:t>
            </a:r>
            <a:r>
              <a:rPr lang="en-US" sz="3200" u="sng" spc="-254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u="sng" spc="-254" dirty="0" err="1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l’écoute</a:t>
            </a:r>
            <a:r>
              <a:rPr lang="en-US" sz="3200" u="sng" spc="-254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u="sng" spc="-15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active</a:t>
            </a:r>
            <a:r>
              <a:rPr lang="en-US" sz="3200" u="sng" spc="-28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u="sng" spc="-18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c’est :</a:t>
            </a:r>
            <a:endParaRPr lang="en-US" sz="3200" u="sng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457200" y="2133600"/>
            <a:ext cx="8183880" cy="3755515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241300" marR="237490" indent="-228600">
              <a:lnSpc>
                <a:spcPct val="70000"/>
              </a:lnSpc>
              <a:spcBef>
                <a:spcPts val="825"/>
              </a:spcBef>
              <a:tabLst>
                <a:tab pos="240665" algn="l"/>
                <a:tab pos="241300" algn="l"/>
              </a:tabLst>
            </a:pPr>
            <a:endParaRPr lang="fr-FR" sz="2000" b="1" spc="-5" dirty="0">
              <a:latin typeface="Carlito"/>
              <a:cs typeface="Carlito"/>
            </a:endParaRPr>
          </a:p>
          <a:p>
            <a:pPr marL="241300" marR="237490" indent="-228600">
              <a:lnSpc>
                <a:spcPct val="70000"/>
              </a:lnSpc>
              <a:spcBef>
                <a:spcPts val="825"/>
              </a:spcBef>
              <a:buClrTx/>
              <a:buFontTx/>
              <a:buChar char="•"/>
              <a:tabLst>
                <a:tab pos="240665" algn="l"/>
                <a:tab pos="241300" algn="l"/>
              </a:tabLst>
            </a:pPr>
            <a:r>
              <a:rPr lang="fr-FR" sz="2000" b="1" spc="-5" dirty="0">
                <a:latin typeface="Arial" pitchFamily="34" charset="0"/>
                <a:cs typeface="Arial" pitchFamily="34" charset="0"/>
              </a:rPr>
              <a:t>énoncer </a:t>
            </a:r>
            <a:r>
              <a:rPr sz="2000" b="1" dirty="0">
                <a:latin typeface="Arial" pitchFamily="34" charset="0"/>
                <a:cs typeface="Arial" pitchFamily="34" charset="0"/>
              </a:rPr>
              <a:t>des </a:t>
            </a:r>
            <a:r>
              <a:rPr sz="2000" b="1" spc="-5" dirty="0">
                <a:latin typeface="Arial" pitchFamily="34" charset="0"/>
                <a:cs typeface="Arial" pitchFamily="34" charset="0"/>
              </a:rPr>
              <a:t>questions </a:t>
            </a:r>
            <a:r>
              <a:rPr sz="2000" b="1" spc="-10" dirty="0">
                <a:latin typeface="Arial" pitchFamily="34" charset="0"/>
                <a:cs typeface="Arial" pitchFamily="34" charset="0"/>
              </a:rPr>
              <a:t>ouvertes </a:t>
            </a:r>
            <a:r>
              <a:rPr sz="2000" spc="-20" dirty="0">
                <a:latin typeface="Arial" pitchFamily="34" charset="0"/>
                <a:cs typeface="Arial" pitchFamily="34" charset="0"/>
              </a:rPr>
              <a:t>: </a:t>
            </a:r>
            <a:r>
              <a:rPr sz="2000" spc="-30" dirty="0" err="1">
                <a:latin typeface="Arial" pitchFamily="34" charset="0"/>
                <a:cs typeface="Arial" pitchFamily="34" charset="0"/>
              </a:rPr>
              <a:t>permett</a:t>
            </a:r>
            <a:r>
              <a:rPr lang="fr-FR" sz="2000" spc="-30" dirty="0" err="1">
                <a:latin typeface="Arial" pitchFamily="34" charset="0"/>
                <a:cs typeface="Arial" pitchFamily="34" charset="0"/>
              </a:rPr>
              <a:t>re</a:t>
            </a:r>
            <a:r>
              <a:rPr lang="fr-FR" sz="2000" spc="-3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55" dirty="0">
                <a:latin typeface="Arial" pitchFamily="34" charset="0"/>
                <a:cs typeface="Arial" pitchFamily="34" charset="0"/>
              </a:rPr>
              <a:t>à </a:t>
            </a:r>
            <a:r>
              <a:rPr sz="2000" spc="-25" dirty="0">
                <a:latin typeface="Arial" pitchFamily="34" charset="0"/>
                <a:cs typeface="Arial" pitchFamily="34" charset="0"/>
              </a:rPr>
              <a:t>l’interlocuteur </a:t>
            </a:r>
            <a:r>
              <a:rPr sz="2000" spc="-90" dirty="0">
                <a:latin typeface="Arial" pitchFamily="34" charset="0"/>
                <a:cs typeface="Arial" pitchFamily="34" charset="0"/>
              </a:rPr>
              <a:t>de </a:t>
            </a:r>
            <a:r>
              <a:rPr sz="2000" spc="-80" dirty="0" err="1">
                <a:latin typeface="Arial" pitchFamily="34" charset="0"/>
                <a:cs typeface="Arial" pitchFamily="34" charset="0"/>
              </a:rPr>
              <a:t>s’exprimer</a:t>
            </a:r>
            <a:r>
              <a:rPr sz="2000" spc="-8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85" dirty="0">
                <a:latin typeface="Arial" pitchFamily="34" charset="0"/>
                <a:cs typeface="Arial" pitchFamily="34" charset="0"/>
              </a:rPr>
              <a:t>plus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librement. </a:t>
            </a:r>
            <a:r>
              <a:rPr sz="2000" i="1" dirty="0">
                <a:latin typeface="Arial" pitchFamily="34" charset="0"/>
                <a:cs typeface="Arial" pitchFamily="34" charset="0"/>
              </a:rPr>
              <a:t>« </a:t>
            </a:r>
            <a:r>
              <a:rPr sz="2000" i="1" spc="-5" dirty="0">
                <a:latin typeface="Arial" pitchFamily="34" charset="0"/>
                <a:cs typeface="Arial" pitchFamily="34" charset="0"/>
              </a:rPr>
              <a:t>Que </a:t>
            </a:r>
            <a:r>
              <a:rPr sz="2000" i="1" spc="-30" dirty="0">
                <a:latin typeface="Arial" pitchFamily="34" charset="0"/>
                <a:cs typeface="Arial" pitchFamily="34" charset="0"/>
              </a:rPr>
              <a:t>pensez-vous </a:t>
            </a:r>
            <a:r>
              <a:rPr sz="2000" i="1" spc="-100" dirty="0">
                <a:latin typeface="Arial" pitchFamily="34" charset="0"/>
                <a:cs typeface="Arial" pitchFamily="34" charset="0"/>
              </a:rPr>
              <a:t>de… </a:t>
            </a:r>
            <a:r>
              <a:rPr sz="2000" i="1" spc="190" dirty="0">
                <a:latin typeface="Arial" pitchFamily="34" charset="0"/>
                <a:cs typeface="Arial" pitchFamily="34" charset="0"/>
              </a:rPr>
              <a:t>?</a:t>
            </a:r>
            <a:r>
              <a:rPr sz="2000" i="1" spc="-405" dirty="0">
                <a:latin typeface="Arial" pitchFamily="34" charset="0"/>
                <a:cs typeface="Arial" pitchFamily="34" charset="0"/>
              </a:rPr>
              <a:t> </a:t>
            </a:r>
            <a:r>
              <a:rPr sz="2000" i="1" spc="-25" dirty="0">
                <a:latin typeface="Arial" pitchFamily="34" charset="0"/>
                <a:cs typeface="Arial" pitchFamily="34" charset="0"/>
              </a:rPr>
              <a:t>»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241300" marR="56515" indent="-228600">
              <a:lnSpc>
                <a:spcPct val="70000"/>
              </a:lnSpc>
              <a:spcBef>
                <a:spcPts val="1005"/>
              </a:spcBef>
              <a:buClrTx/>
              <a:buFontTx/>
              <a:buChar char="•"/>
              <a:tabLst>
                <a:tab pos="240665" algn="l"/>
                <a:tab pos="241300" algn="l"/>
              </a:tabLst>
            </a:pPr>
            <a:r>
              <a:rPr lang="fr-FR" sz="2000" b="1" spc="-5" dirty="0">
                <a:latin typeface="Arial" pitchFamily="34" charset="0"/>
                <a:cs typeface="Arial" pitchFamily="34" charset="0"/>
              </a:rPr>
              <a:t>énoncer </a:t>
            </a:r>
            <a:r>
              <a:rPr sz="2000" b="1" dirty="0">
                <a:latin typeface="Arial" pitchFamily="34" charset="0"/>
                <a:cs typeface="Arial" pitchFamily="34" charset="0"/>
              </a:rPr>
              <a:t>des </a:t>
            </a:r>
            <a:r>
              <a:rPr sz="2000" b="1" spc="-5" dirty="0">
                <a:latin typeface="Arial" pitchFamily="34" charset="0"/>
                <a:cs typeface="Arial" pitchFamily="34" charset="0"/>
              </a:rPr>
              <a:t>questions </a:t>
            </a:r>
            <a:r>
              <a:rPr sz="2000" b="1" dirty="0">
                <a:latin typeface="Arial" pitchFamily="34" charset="0"/>
                <a:cs typeface="Arial" pitchFamily="34" charset="0"/>
              </a:rPr>
              <a:t>« </a:t>
            </a:r>
            <a:r>
              <a:rPr sz="2000" b="1" spc="-5" dirty="0">
                <a:latin typeface="Arial" pitchFamily="34" charset="0"/>
                <a:cs typeface="Arial" pitchFamily="34" charset="0"/>
              </a:rPr>
              <a:t>en </a:t>
            </a:r>
            <a:r>
              <a:rPr sz="2000" b="1" spc="-10" dirty="0">
                <a:latin typeface="Arial" pitchFamily="34" charset="0"/>
                <a:cs typeface="Arial" pitchFamily="34" charset="0"/>
              </a:rPr>
              <a:t>miroir </a:t>
            </a:r>
            <a:r>
              <a:rPr sz="2000" b="1" dirty="0">
                <a:latin typeface="Arial" pitchFamily="34" charset="0"/>
                <a:cs typeface="Arial" pitchFamily="34" charset="0"/>
              </a:rPr>
              <a:t>» </a:t>
            </a:r>
            <a:r>
              <a:rPr sz="2000" dirty="0">
                <a:latin typeface="Arial" pitchFamily="34" charset="0"/>
                <a:cs typeface="Arial" pitchFamily="34" charset="0"/>
              </a:rPr>
              <a:t>: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répéter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les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derniers propos </a:t>
            </a:r>
            <a:r>
              <a:rPr sz="2000" dirty="0">
                <a:latin typeface="Arial" pitchFamily="34" charset="0"/>
                <a:cs typeface="Arial" pitchFamily="34" charset="0"/>
              </a:rPr>
              <a:t>échangés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afin de </a:t>
            </a:r>
            <a:r>
              <a:rPr sz="2000" spc="-30" dirty="0" err="1">
                <a:latin typeface="Arial" pitchFamily="34" charset="0"/>
                <a:cs typeface="Arial" pitchFamily="34" charset="0"/>
              </a:rPr>
              <a:t>faciliter</a:t>
            </a:r>
            <a:r>
              <a:rPr sz="2000" spc="-3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70" dirty="0">
                <a:latin typeface="Arial" pitchFamily="34" charset="0"/>
                <a:cs typeface="Arial" pitchFamily="34" charset="0"/>
              </a:rPr>
              <a:t>la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fluidité </a:t>
            </a:r>
            <a:r>
              <a:rPr sz="2000" spc="-90" dirty="0">
                <a:latin typeface="Arial" pitchFamily="34" charset="0"/>
                <a:cs typeface="Arial" pitchFamily="34" charset="0"/>
              </a:rPr>
              <a:t>de </a:t>
            </a:r>
            <a:r>
              <a:rPr sz="2000" spc="-65" dirty="0">
                <a:latin typeface="Arial" pitchFamily="34" charset="0"/>
                <a:cs typeface="Arial" pitchFamily="34" charset="0"/>
              </a:rPr>
              <a:t>parole </a:t>
            </a:r>
            <a:r>
              <a:rPr sz="2000" spc="-90" dirty="0">
                <a:latin typeface="Arial" pitchFamily="34" charset="0"/>
                <a:cs typeface="Arial" pitchFamily="34" charset="0"/>
              </a:rPr>
              <a:t>de </a:t>
            </a:r>
            <a:r>
              <a:rPr sz="2000" spc="-40" dirty="0">
                <a:latin typeface="Arial" pitchFamily="34" charset="0"/>
                <a:cs typeface="Arial" pitchFamily="34" charset="0"/>
              </a:rPr>
              <a:t>l’interlocuteur. </a:t>
            </a:r>
            <a:r>
              <a:rPr lang="fr-FR" sz="2000" spc="-40" dirty="0">
                <a:latin typeface="Arial" pitchFamily="34" charset="0"/>
                <a:cs typeface="Arial" pitchFamily="34" charset="0"/>
              </a:rPr>
              <a:t>                  </a:t>
            </a:r>
            <a:r>
              <a:rPr sz="2000" i="1" spc="-25" dirty="0">
                <a:latin typeface="Arial" pitchFamily="34" charset="0"/>
                <a:cs typeface="Arial" pitchFamily="34" charset="0"/>
              </a:rPr>
              <a:t>« </a:t>
            </a:r>
            <a:r>
              <a:rPr sz="2000" i="1" spc="-65" dirty="0">
                <a:latin typeface="Arial" pitchFamily="34" charset="0"/>
                <a:cs typeface="Arial" pitchFamily="34" charset="0"/>
              </a:rPr>
              <a:t>Une </a:t>
            </a:r>
            <a:r>
              <a:rPr sz="2000" i="1" spc="-145" dirty="0">
                <a:latin typeface="Arial" pitchFamily="34" charset="0"/>
                <a:cs typeface="Arial" pitchFamily="34" charset="0"/>
              </a:rPr>
              <a:t>réelle </a:t>
            </a:r>
            <a:r>
              <a:rPr sz="2000" i="1" spc="-80" dirty="0">
                <a:latin typeface="Arial" pitchFamily="34" charset="0"/>
                <a:cs typeface="Arial" pitchFamily="34" charset="0"/>
              </a:rPr>
              <a:t>volonté…?</a:t>
            </a:r>
            <a:r>
              <a:rPr sz="2000" i="1" spc="-245" dirty="0">
                <a:latin typeface="Arial" pitchFamily="34" charset="0"/>
                <a:cs typeface="Arial" pitchFamily="34" charset="0"/>
              </a:rPr>
              <a:t> </a:t>
            </a:r>
            <a:r>
              <a:rPr sz="2000" i="1" spc="-25" dirty="0">
                <a:latin typeface="Arial" pitchFamily="34" charset="0"/>
                <a:cs typeface="Arial" pitchFamily="34" charset="0"/>
              </a:rPr>
              <a:t>»</a:t>
            </a:r>
            <a:endParaRPr lang="fr-FR" sz="2000" i="1" spc="-25" dirty="0">
              <a:latin typeface="Arial" pitchFamily="34" charset="0"/>
              <a:cs typeface="Arial" pitchFamily="34" charset="0"/>
            </a:endParaRPr>
          </a:p>
          <a:p>
            <a:pPr marL="241300" marR="56515" indent="-228600">
              <a:lnSpc>
                <a:spcPct val="70000"/>
              </a:lnSpc>
              <a:spcBef>
                <a:spcPts val="0"/>
              </a:spcBef>
              <a:buClrTx/>
              <a:buFontTx/>
              <a:buChar char="•"/>
              <a:tabLst>
                <a:tab pos="240665" algn="l"/>
                <a:tab pos="241300" algn="l"/>
              </a:tabLst>
            </a:pPr>
            <a:endParaRPr sz="2000" dirty="0">
              <a:latin typeface="Arial" pitchFamily="34" charset="0"/>
              <a:cs typeface="Arial" pitchFamily="34" charset="0"/>
            </a:endParaRPr>
          </a:p>
          <a:p>
            <a:pPr marL="241300" indent="-228600">
              <a:lnSpc>
                <a:spcPts val="2039"/>
              </a:lnSpc>
              <a:spcBef>
                <a:spcPts val="275"/>
              </a:spcBef>
              <a:buClrTx/>
              <a:buFontTx/>
              <a:buChar char="•"/>
              <a:tabLst>
                <a:tab pos="240665" algn="l"/>
                <a:tab pos="241300" algn="l"/>
              </a:tabLst>
            </a:pPr>
            <a:r>
              <a:rPr lang="fr-FR" sz="2000" b="1" spc="-5" dirty="0">
                <a:latin typeface="Arial" pitchFamily="34" charset="0"/>
                <a:cs typeface="Arial" pitchFamily="34" charset="0"/>
              </a:rPr>
              <a:t>Soumettre</a:t>
            </a:r>
            <a:r>
              <a:rPr sz="2000" b="1" spc="-5" dirty="0"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latin typeface="Arial" pitchFamily="34" charset="0"/>
                <a:cs typeface="Arial" pitchFamily="34" charset="0"/>
              </a:rPr>
              <a:t>des </a:t>
            </a:r>
            <a:r>
              <a:rPr sz="2000" b="1" spc="-10" dirty="0">
                <a:latin typeface="Arial" pitchFamily="34" charset="0"/>
                <a:cs typeface="Arial" pitchFamily="34" charset="0"/>
              </a:rPr>
              <a:t>alternatives </a:t>
            </a:r>
            <a:r>
              <a:rPr sz="2000" dirty="0">
                <a:latin typeface="Arial" pitchFamily="34" charset="0"/>
                <a:cs typeface="Arial" pitchFamily="34" charset="0"/>
              </a:rPr>
              <a:t>: </a:t>
            </a:r>
            <a:r>
              <a:rPr lang="fr-FR" sz="2000" spc="-10" dirty="0">
                <a:latin typeface="Arial" pitchFamily="34" charset="0"/>
                <a:cs typeface="Arial" pitchFamily="34" charset="0"/>
              </a:rPr>
              <a:t>proposer </a:t>
            </a:r>
            <a:r>
              <a:rPr sz="2000" dirty="0" err="1">
                <a:latin typeface="Arial" pitchFamily="34" charset="0"/>
                <a:cs typeface="Arial" pitchFamily="34" charset="0"/>
              </a:rPr>
              <a:t>en</a:t>
            </a:r>
            <a:r>
              <a:rPr sz="2000" dirty="0">
                <a:latin typeface="Arial" pitchFamily="34" charset="0"/>
                <a:cs typeface="Arial" pitchFamily="34" charset="0"/>
              </a:rPr>
              <a:t> douceur une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autre solution </a:t>
            </a:r>
            <a:r>
              <a:rPr sz="2000" dirty="0">
                <a:latin typeface="Arial" pitchFamily="34" charset="0"/>
                <a:cs typeface="Arial" pitchFamily="34" charset="0"/>
              </a:rPr>
              <a:t>en </a:t>
            </a:r>
            <a:r>
              <a:rPr sz="2000" spc="-5" dirty="0" err="1">
                <a:latin typeface="Arial" pitchFamily="34" charset="0"/>
                <a:cs typeface="Arial" pitchFamily="34" charset="0"/>
              </a:rPr>
              <a:t>utilisant</a:t>
            </a:r>
            <a:r>
              <a:rPr sz="2000" spc="4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 err="1">
                <a:latin typeface="Arial" pitchFamily="34" charset="0"/>
                <a:cs typeface="Arial" pitchFamily="34" charset="0"/>
              </a:rPr>
              <a:t>une</a:t>
            </a:r>
            <a:r>
              <a:rPr lang="fr-FR" sz="2000" spc="-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question. </a:t>
            </a:r>
            <a:endParaRPr lang="fr-FR" sz="2000" spc="-5" dirty="0">
              <a:latin typeface="Arial" pitchFamily="34" charset="0"/>
              <a:cs typeface="Arial" pitchFamily="34" charset="0"/>
            </a:endParaRPr>
          </a:p>
          <a:p>
            <a:pPr marL="241300">
              <a:lnSpc>
                <a:spcPts val="2039"/>
              </a:lnSpc>
              <a:buClrTx/>
              <a:buNone/>
            </a:pPr>
            <a:r>
              <a:rPr lang="fr-FR" sz="2000" i="1" dirty="0">
                <a:latin typeface="Arial" pitchFamily="34" charset="0"/>
                <a:cs typeface="Arial" pitchFamily="34" charset="0"/>
              </a:rPr>
              <a:t>    </a:t>
            </a:r>
            <a:r>
              <a:rPr sz="2000" i="1" dirty="0">
                <a:latin typeface="Arial" pitchFamily="34" charset="0"/>
                <a:cs typeface="Arial" pitchFamily="34" charset="0"/>
              </a:rPr>
              <a:t>« </a:t>
            </a:r>
            <a:r>
              <a:rPr sz="2000" i="1" spc="-10" dirty="0">
                <a:latin typeface="Arial" pitchFamily="34" charset="0"/>
                <a:cs typeface="Arial" pitchFamily="34" charset="0"/>
              </a:rPr>
              <a:t>Préférez-vous </a:t>
            </a:r>
            <a:r>
              <a:rPr sz="2000" i="1" spc="-5" dirty="0">
                <a:latin typeface="Arial" pitchFamily="34" charset="0"/>
                <a:cs typeface="Arial" pitchFamily="34" charset="0"/>
              </a:rPr>
              <a:t>que je </a:t>
            </a:r>
            <a:r>
              <a:rPr sz="2000" i="1" dirty="0">
                <a:latin typeface="Arial" pitchFamily="34" charset="0"/>
                <a:cs typeface="Arial" pitchFamily="34" charset="0"/>
              </a:rPr>
              <a:t>vienne mercredi à 8 h </a:t>
            </a:r>
            <a:r>
              <a:rPr sz="2000" i="1" spc="-5" dirty="0">
                <a:latin typeface="Arial" pitchFamily="34" charset="0"/>
                <a:cs typeface="Arial" pitchFamily="34" charset="0"/>
              </a:rPr>
              <a:t>ou </a:t>
            </a:r>
            <a:r>
              <a:rPr sz="2000" i="1" dirty="0">
                <a:latin typeface="Arial" pitchFamily="34" charset="0"/>
                <a:cs typeface="Arial" pitchFamily="34" charset="0"/>
              </a:rPr>
              <a:t>vendredi à 15 h ?</a:t>
            </a:r>
            <a:r>
              <a:rPr sz="2000" i="1" spc="-195" dirty="0">
                <a:latin typeface="Arial" pitchFamily="34" charset="0"/>
                <a:cs typeface="Arial" pitchFamily="34" charset="0"/>
              </a:rPr>
              <a:t> </a:t>
            </a:r>
            <a:r>
              <a:rPr sz="2000" i="1" dirty="0">
                <a:latin typeface="Arial" pitchFamily="34" charset="0"/>
                <a:cs typeface="Arial" pitchFamily="34" charset="0"/>
              </a:rPr>
              <a:t>»</a:t>
            </a:r>
            <a:endParaRPr lang="fr-FR" sz="2000" i="1" dirty="0">
              <a:latin typeface="Arial" pitchFamily="34" charset="0"/>
              <a:cs typeface="Arial" pitchFamily="34" charset="0"/>
            </a:endParaRPr>
          </a:p>
          <a:p>
            <a:pPr marL="241300">
              <a:lnSpc>
                <a:spcPts val="1000"/>
              </a:lnSpc>
              <a:spcBef>
                <a:spcPts val="0"/>
              </a:spcBef>
              <a:buClrTx/>
              <a:buNone/>
            </a:pPr>
            <a:endParaRPr sz="2000" dirty="0">
              <a:latin typeface="Arial" pitchFamily="34" charset="0"/>
              <a:cs typeface="Arial" pitchFamily="34" charset="0"/>
            </a:endParaRPr>
          </a:p>
          <a:p>
            <a:pPr marL="241300" indent="-228600">
              <a:lnSpc>
                <a:spcPts val="2039"/>
              </a:lnSpc>
              <a:spcBef>
                <a:spcPts val="275"/>
              </a:spcBef>
              <a:buClrTx/>
              <a:buFontTx/>
              <a:buChar char="•"/>
              <a:tabLst>
                <a:tab pos="240665" algn="l"/>
                <a:tab pos="241300" algn="l"/>
              </a:tabLst>
            </a:pPr>
            <a:r>
              <a:rPr lang="fr-FR" sz="2000" b="1" spc="-10" dirty="0">
                <a:latin typeface="Arial" pitchFamily="34" charset="0"/>
                <a:cs typeface="Arial" pitchFamily="34" charset="0"/>
              </a:rPr>
              <a:t>redéfinir</a:t>
            </a:r>
            <a:r>
              <a:rPr sz="2000" b="1" spc="-10" dirty="0">
                <a:latin typeface="Arial" pitchFamily="34" charset="0"/>
                <a:cs typeface="Arial" pitchFamily="34" charset="0"/>
              </a:rPr>
              <a:t> régulièrement </a:t>
            </a:r>
            <a:r>
              <a:rPr sz="2000" b="1" dirty="0">
                <a:latin typeface="Arial" pitchFamily="34" charset="0"/>
                <a:cs typeface="Arial" pitchFamily="34" charset="0"/>
              </a:rPr>
              <a:t>le </a:t>
            </a:r>
            <a:r>
              <a:rPr sz="2000" b="1" spc="-10" dirty="0">
                <a:latin typeface="Arial" pitchFamily="34" charset="0"/>
                <a:cs typeface="Arial" pitchFamily="34" charset="0"/>
              </a:rPr>
              <a:t>contenu </a:t>
            </a:r>
            <a:r>
              <a:rPr sz="2000" spc="-20" dirty="0">
                <a:latin typeface="Arial" pitchFamily="34" charset="0"/>
                <a:cs typeface="Arial" pitchFamily="34" charset="0"/>
              </a:rPr>
              <a:t>: </a:t>
            </a:r>
            <a:r>
              <a:rPr sz="2000" spc="-50" dirty="0">
                <a:latin typeface="Arial" pitchFamily="34" charset="0"/>
                <a:cs typeface="Arial" pitchFamily="34" charset="0"/>
              </a:rPr>
              <a:t>re</a:t>
            </a:r>
            <a:r>
              <a:rPr lang="fr-FR" sz="2000" spc="-50" dirty="0">
                <a:latin typeface="Arial" pitchFamily="34" charset="0"/>
                <a:cs typeface="Arial" pitchFamily="34" charset="0"/>
              </a:rPr>
              <a:t>formuler </a:t>
            </a:r>
            <a:r>
              <a:rPr sz="2000" spc="-90" dirty="0" err="1">
                <a:latin typeface="Arial" pitchFamily="34" charset="0"/>
                <a:cs typeface="Arial" pitchFamily="34" charset="0"/>
              </a:rPr>
              <a:t>en</a:t>
            </a:r>
            <a:r>
              <a:rPr sz="2000" spc="-9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75" dirty="0">
                <a:latin typeface="Arial" pitchFamily="34" charset="0"/>
                <a:cs typeface="Arial" pitchFamily="34" charset="0"/>
              </a:rPr>
              <a:t>d’autres </a:t>
            </a:r>
            <a:r>
              <a:rPr sz="2000" spc="-70" dirty="0">
                <a:latin typeface="Arial" pitchFamily="34" charset="0"/>
                <a:cs typeface="Arial" pitchFamily="34" charset="0"/>
              </a:rPr>
              <a:t>termes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et </a:t>
            </a:r>
            <a:r>
              <a:rPr sz="2000" spc="-60" dirty="0" err="1">
                <a:latin typeface="Arial" pitchFamily="34" charset="0"/>
                <a:cs typeface="Arial" pitchFamily="34" charset="0"/>
              </a:rPr>
              <a:t>d’une</a:t>
            </a:r>
            <a:r>
              <a:rPr sz="2000" spc="-32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75" dirty="0">
                <a:latin typeface="Arial" pitchFamily="34" charset="0"/>
                <a:cs typeface="Arial" pitchFamily="34" charset="0"/>
              </a:rPr>
              <a:t>manière</a:t>
            </a:r>
            <a:r>
              <a:rPr lang="fr-FR" sz="2000" spc="-7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85" dirty="0">
                <a:latin typeface="Arial" pitchFamily="34" charset="0"/>
                <a:cs typeface="Arial" pitchFamily="34" charset="0"/>
              </a:rPr>
              <a:t>plus </a:t>
            </a:r>
            <a:r>
              <a:rPr sz="2000" spc="-110" dirty="0">
                <a:latin typeface="Arial" pitchFamily="34" charset="0"/>
                <a:cs typeface="Arial" pitchFamily="34" charset="0"/>
              </a:rPr>
              <a:t>concise </a:t>
            </a:r>
            <a:r>
              <a:rPr sz="2000" spc="-60" dirty="0">
                <a:latin typeface="Arial" pitchFamily="34" charset="0"/>
                <a:cs typeface="Arial" pitchFamily="34" charset="0"/>
              </a:rPr>
              <a:t>ou </a:t>
            </a:r>
            <a:r>
              <a:rPr sz="2000" spc="-85" dirty="0">
                <a:latin typeface="Arial" pitchFamily="34" charset="0"/>
                <a:cs typeface="Arial" pitchFamily="34" charset="0"/>
              </a:rPr>
              <a:t>plus </a:t>
            </a:r>
            <a:r>
              <a:rPr sz="2000" spc="-60" dirty="0">
                <a:latin typeface="Arial" pitchFamily="34" charset="0"/>
                <a:cs typeface="Arial" pitchFamily="34" charset="0"/>
              </a:rPr>
              <a:t>explicite, </a:t>
            </a:r>
            <a:r>
              <a:rPr sz="2000" spc="-135" dirty="0">
                <a:latin typeface="Arial" pitchFamily="34" charset="0"/>
                <a:cs typeface="Arial" pitchFamily="34" charset="0"/>
              </a:rPr>
              <a:t>ce </a:t>
            </a:r>
            <a:r>
              <a:rPr sz="2000" spc="-80" dirty="0">
                <a:latin typeface="Arial" pitchFamily="34" charset="0"/>
                <a:cs typeface="Arial" pitchFamily="34" charset="0"/>
              </a:rPr>
              <a:t>que </a:t>
            </a:r>
            <a:r>
              <a:rPr sz="2000" spc="-25" dirty="0">
                <a:latin typeface="Arial" pitchFamily="34" charset="0"/>
                <a:cs typeface="Arial" pitchFamily="34" charset="0"/>
              </a:rPr>
              <a:t>l’interlocuteur </a:t>
            </a:r>
            <a:r>
              <a:rPr sz="2000" spc="-35" dirty="0">
                <a:latin typeface="Arial" pitchFamily="34" charset="0"/>
                <a:cs typeface="Arial" pitchFamily="34" charset="0"/>
              </a:rPr>
              <a:t>vient </a:t>
            </a:r>
            <a:r>
              <a:rPr sz="2000" spc="-80" dirty="0">
                <a:latin typeface="Arial" pitchFamily="34" charset="0"/>
                <a:cs typeface="Arial" pitchFamily="34" charset="0"/>
              </a:rPr>
              <a:t>d’exprimer, </a:t>
            </a:r>
            <a:r>
              <a:rPr sz="2000" spc="-90" dirty="0">
                <a:latin typeface="Arial" pitchFamily="34" charset="0"/>
                <a:cs typeface="Arial" pitchFamily="34" charset="0"/>
              </a:rPr>
              <a:t>de </a:t>
            </a:r>
            <a:r>
              <a:rPr sz="2000" spc="-25" dirty="0">
                <a:latin typeface="Arial" pitchFamily="34" charset="0"/>
                <a:cs typeface="Arial" pitchFamily="34" charset="0"/>
              </a:rPr>
              <a:t>telle</a:t>
            </a:r>
            <a:r>
              <a:rPr sz="2000" spc="-29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60" dirty="0" err="1">
                <a:latin typeface="Arial" pitchFamily="34" charset="0"/>
                <a:cs typeface="Arial" pitchFamily="34" charset="0"/>
              </a:rPr>
              <a:t>sorte</a:t>
            </a:r>
            <a:r>
              <a:rPr sz="2000" spc="-6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80" dirty="0">
                <a:latin typeface="Arial" pitchFamily="34" charset="0"/>
                <a:cs typeface="Arial" pitchFamily="34" charset="0"/>
              </a:rPr>
              <a:t>que </a:t>
            </a:r>
            <a:r>
              <a:rPr sz="2000" spc="-25" dirty="0">
                <a:latin typeface="Arial" pitchFamily="34" charset="0"/>
                <a:cs typeface="Arial" pitchFamily="34" charset="0"/>
              </a:rPr>
              <a:t>l’interlocuteur </a:t>
            </a:r>
            <a:r>
              <a:rPr sz="2000" spc="-45" dirty="0">
                <a:latin typeface="Arial" pitchFamily="34" charset="0"/>
                <a:cs typeface="Arial" pitchFamily="34" charset="0"/>
              </a:rPr>
              <a:t>obtienne </a:t>
            </a:r>
            <a:r>
              <a:rPr sz="2000" spc="-85" dirty="0">
                <a:latin typeface="Arial" pitchFamily="34" charset="0"/>
                <a:cs typeface="Arial" pitchFamily="34" charset="0"/>
              </a:rPr>
              <a:t>l’accord </a:t>
            </a:r>
            <a:r>
              <a:rPr sz="2000" spc="-65" dirty="0">
                <a:latin typeface="Arial" pitchFamily="34" charset="0"/>
                <a:cs typeface="Arial" pitchFamily="34" charset="0"/>
              </a:rPr>
              <a:t>du</a:t>
            </a:r>
            <a:r>
              <a:rPr sz="2000" spc="-32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5" dirty="0" err="1">
                <a:latin typeface="Arial" pitchFamily="34" charset="0"/>
                <a:cs typeface="Arial" pitchFamily="34" charset="0"/>
              </a:rPr>
              <a:t>sujet</a:t>
            </a:r>
            <a:r>
              <a:rPr sz="2000" spc="-55" dirty="0">
                <a:latin typeface="Arial" pitchFamily="34" charset="0"/>
                <a:cs typeface="Arial" pitchFamily="34" charset="0"/>
              </a:rPr>
              <a:t>.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948DA7A-3AC8-6E4C-923E-15C772E5C58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609600"/>
            <a:ext cx="1870436" cy="567311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Espace réservé du pied de page 6">
            <a:extLst>
              <a:ext uri="{FF2B5EF4-FFF2-40B4-BE49-F238E27FC236}">
                <a16:creationId xmlns:a16="http://schemas.microsoft.com/office/drawing/2014/main" id="{5250380B-16B3-0C06-DD41-A7082F0DF06C}"/>
              </a:ext>
            </a:extLst>
          </p:cNvPr>
          <p:cNvSpPr txBox="1">
            <a:spLocks/>
          </p:cNvSpPr>
          <p:nvPr/>
        </p:nvSpPr>
        <p:spPr>
          <a:xfrm>
            <a:off x="457200" y="6111875"/>
            <a:ext cx="7891128" cy="365125"/>
          </a:xfrm>
          <a:prstGeom prst="rect">
            <a:avLst/>
          </a:prstGeom>
        </p:spPr>
        <p:txBody>
          <a:bodyPr vert="horz" anchor="b"/>
          <a:lstStyle>
            <a:defPPr>
              <a:defRPr lang="en-US"/>
            </a:defPPr>
            <a:lvl1pPr marL="0" algn="l" defTabSz="914400" rtl="0" eaLnBrk="1" latinLnBrk="0" hangingPunct="1">
              <a:defRPr kumimoji="0" sz="1000" kern="12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Savoir Sport Santé © Copyright 2022                                                                                     BPJEPS Sam Berrandou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6400" y="1219200"/>
            <a:ext cx="6096000" cy="615553"/>
          </a:xfrm>
        </p:spPr>
        <p:txBody>
          <a:bodyPr>
            <a:normAutofit/>
          </a:bodyPr>
          <a:lstStyle/>
          <a:p>
            <a:pPr algn="ctr"/>
            <a:r>
              <a:rPr lang="fr-FR" sz="3200" u="sng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Être à l’écoute c’est : </a:t>
            </a:r>
            <a:endParaRPr lang="en-US" sz="3200" u="sng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idx="1"/>
          </p:nvPr>
        </p:nvSpPr>
        <p:spPr>
          <a:xfrm>
            <a:off x="381000" y="2057400"/>
            <a:ext cx="8305800" cy="3962400"/>
          </a:xfrm>
        </p:spPr>
        <p:txBody>
          <a:bodyPr>
            <a:normAutofit fontScale="62500" lnSpcReduction="20000"/>
          </a:bodyPr>
          <a:lstStyle/>
          <a:p>
            <a:pPr marL="241300" indent="-228600">
              <a:lnSpc>
                <a:spcPct val="120000"/>
              </a:lnSpc>
              <a:spcBef>
                <a:spcPts val="285"/>
              </a:spcBef>
              <a:buClrTx/>
              <a:buFontTx/>
              <a:buChar char="•"/>
              <a:tabLst>
                <a:tab pos="240665" algn="l"/>
                <a:tab pos="241300" algn="l"/>
              </a:tabLst>
            </a:pPr>
            <a:r>
              <a:rPr lang="fr-FR" sz="3200" b="1" spc="-5" dirty="0">
                <a:latin typeface="Arial" panose="020B0604020202020204" pitchFamily="34" charset="0"/>
                <a:cs typeface="Arial" panose="020B0604020202020204" pitchFamily="34" charset="0"/>
              </a:rPr>
              <a:t>résumer </a:t>
            </a: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3200" b="1" spc="-5" dirty="0">
                <a:latin typeface="Arial" panose="020B0604020202020204" pitchFamily="34" charset="0"/>
                <a:cs typeface="Arial" panose="020B0604020202020204" pitchFamily="34" charset="0"/>
              </a:rPr>
              <a:t>propos échangés </a:t>
            </a:r>
            <a:r>
              <a:rPr lang="fr-FR" sz="3200" spc="-2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3200" spc="-45" dirty="0">
                <a:latin typeface="Arial" panose="020B0604020202020204" pitchFamily="34" charset="0"/>
                <a:cs typeface="Arial" panose="020B0604020202020204" pitchFamily="34" charset="0"/>
              </a:rPr>
              <a:t>afin </a:t>
            </a:r>
            <a:r>
              <a:rPr lang="fr-FR" sz="3200" spc="-9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3200" spc="-70" dirty="0">
                <a:latin typeface="Arial" panose="020B0604020202020204" pitchFamily="34" charset="0"/>
                <a:cs typeface="Arial" panose="020B0604020202020204" pitchFamily="34" charset="0"/>
              </a:rPr>
              <a:t>ramener </a:t>
            </a:r>
            <a:r>
              <a:rPr lang="fr-FR" sz="3200" spc="-20" dirty="0">
                <a:latin typeface="Arial" panose="020B0604020202020204" pitchFamily="34" charset="0"/>
                <a:cs typeface="Arial" panose="020B0604020202020204" pitchFamily="34" charset="0"/>
              </a:rPr>
              <a:t>l’interlocuteur </a:t>
            </a:r>
            <a:r>
              <a:rPr lang="fr-FR" sz="3200" spc="-125" dirty="0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fr-FR" sz="3200" spc="-425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FR" sz="3200" spc="-5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3200" spc="-55" dirty="0">
                <a:latin typeface="Arial" panose="020B0604020202020204" pitchFamily="34" charset="0"/>
                <a:cs typeface="Arial" panose="020B0604020202020204" pitchFamily="34" charset="0"/>
              </a:rPr>
              <a:t>sujet</a:t>
            </a:r>
            <a:r>
              <a:rPr lang="fr-FR" sz="3200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spc="-35" dirty="0">
                <a:latin typeface="Arial" panose="020B0604020202020204" pitchFamily="34" charset="0"/>
                <a:cs typeface="Arial" panose="020B0604020202020204" pitchFamily="34" charset="0"/>
              </a:rPr>
              <a:t>s’il</a:t>
            </a:r>
            <a:r>
              <a:rPr lang="fr-FR" sz="3200" spc="-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spc="-125" dirty="0">
                <a:latin typeface="Arial" panose="020B0604020202020204" pitchFamily="34" charset="0"/>
                <a:cs typeface="Arial" panose="020B0604020202020204" pitchFamily="34" charset="0"/>
              </a:rPr>
              <a:t>s’en</a:t>
            </a:r>
            <a:r>
              <a:rPr lang="fr-FR" sz="3200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spc="-70" dirty="0">
                <a:latin typeface="Arial" panose="020B0604020202020204" pitchFamily="34" charset="0"/>
                <a:cs typeface="Arial" panose="020B0604020202020204" pitchFamily="34" charset="0"/>
              </a:rPr>
              <a:t>éloigne</a:t>
            </a:r>
            <a:r>
              <a:rPr lang="fr-FR" sz="3200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spc="-10" dirty="0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fr-FR" sz="3200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spc="-60" dirty="0">
                <a:latin typeface="Arial" panose="020B0604020202020204" pitchFamily="34" charset="0"/>
                <a:cs typeface="Arial" panose="020B0604020202020204" pitchFamily="34" charset="0"/>
              </a:rPr>
              <a:t>rappeler</a:t>
            </a:r>
            <a:r>
              <a:rPr lang="fr-FR" sz="3200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spc="-110" dirty="0">
                <a:latin typeface="Arial" panose="020B0604020202020204" pitchFamily="34" charset="0"/>
                <a:cs typeface="Arial" panose="020B0604020202020204" pitchFamily="34" charset="0"/>
              </a:rPr>
              <a:t>les</a:t>
            </a:r>
            <a:r>
              <a:rPr lang="fr-FR" sz="32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spc="-75" dirty="0">
                <a:latin typeface="Arial" panose="020B0604020202020204" pitchFamily="34" charset="0"/>
                <a:cs typeface="Arial" panose="020B0604020202020204" pitchFamily="34" charset="0"/>
              </a:rPr>
              <a:t>éléments</a:t>
            </a:r>
            <a:r>
              <a:rPr lang="fr-FR" sz="32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spc="-25" dirty="0">
                <a:latin typeface="Arial" panose="020B0604020202020204" pitchFamily="34" charset="0"/>
                <a:cs typeface="Arial" panose="020B0604020202020204" pitchFamily="34" charset="0"/>
              </a:rPr>
              <a:t>forts</a:t>
            </a:r>
            <a:r>
              <a:rPr lang="fr-FR" sz="3200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spc="-9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fr-FR" sz="3200" spc="-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spc="-100" dirty="0">
                <a:latin typeface="Arial" panose="020B0604020202020204" pitchFamily="34" charset="0"/>
                <a:cs typeface="Arial" panose="020B0604020202020204" pitchFamily="34" charset="0"/>
              </a:rPr>
              <a:t>l’échange.</a:t>
            </a:r>
            <a:r>
              <a:rPr lang="fr-FR" sz="3200" spc="-1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dirty="0">
                <a:latin typeface="Arial" panose="020B0604020202020204" pitchFamily="34" charset="0"/>
                <a:cs typeface="Arial" panose="020B0604020202020204" pitchFamily="34" charset="0"/>
              </a:rPr>
              <a:t>« À</a:t>
            </a:r>
            <a:r>
              <a:rPr lang="fr-FR" sz="3200" i="1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-5" dirty="0">
                <a:latin typeface="Arial" panose="020B0604020202020204" pitchFamily="34" charset="0"/>
                <a:cs typeface="Arial" panose="020B0604020202020204" pitchFamily="34" charset="0"/>
              </a:rPr>
              <a:t>propos</a:t>
            </a:r>
            <a:r>
              <a:rPr lang="fr-FR" sz="3200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-5" dirty="0">
                <a:latin typeface="Arial" panose="020B0604020202020204" pitchFamily="34" charset="0"/>
                <a:cs typeface="Arial" panose="020B0604020202020204" pitchFamily="34" charset="0"/>
              </a:rPr>
              <a:t>des</a:t>
            </a:r>
            <a:r>
              <a:rPr lang="fr-FR" sz="3200" i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dirty="0">
                <a:latin typeface="Arial" panose="020B0604020202020204" pitchFamily="34" charset="0"/>
                <a:cs typeface="Arial" panose="020B0604020202020204" pitchFamily="34" charset="0"/>
              </a:rPr>
              <a:t>35h,… »</a:t>
            </a:r>
            <a:endParaRPr lang="fr-FR" sz="3200" b="1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indent="-228600">
              <a:lnSpc>
                <a:spcPct val="100000"/>
              </a:lnSpc>
              <a:spcBef>
                <a:spcPts val="285"/>
              </a:spcBef>
              <a:buClrTx/>
              <a:buFontTx/>
              <a:buChar char="•"/>
              <a:tabLst>
                <a:tab pos="240665" algn="l"/>
                <a:tab pos="241300" algn="l"/>
              </a:tabLst>
            </a:pPr>
            <a:r>
              <a:rPr lang="fr-FR" sz="3200" b="1" spc="-10" dirty="0">
                <a:latin typeface="Arial" panose="020B0604020202020204" pitchFamily="34" charset="0"/>
                <a:cs typeface="Arial" panose="020B0604020202020204" pitchFamily="34" charset="0"/>
              </a:rPr>
              <a:t>recadrer </a:t>
            </a: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le sujet de la </a:t>
            </a:r>
            <a:r>
              <a:rPr lang="fr-FR" sz="3200" b="1" spc="-10" dirty="0">
                <a:latin typeface="Arial" panose="020B0604020202020204" pitchFamily="34" charset="0"/>
                <a:cs typeface="Arial" panose="020B0604020202020204" pitchFamily="34" charset="0"/>
              </a:rPr>
              <a:t>conversation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3200" spc="-15" dirty="0">
                <a:latin typeface="Arial" panose="020B0604020202020204" pitchFamily="34" charset="0"/>
                <a:cs typeface="Arial" panose="020B0604020202020204" pitchFamily="34" charset="0"/>
              </a:rPr>
              <a:t>rester </a:t>
            </a:r>
            <a:r>
              <a:rPr lang="fr-FR" sz="3200" spc="-10" dirty="0">
                <a:latin typeface="Arial" panose="020B0604020202020204" pitchFamily="34" charset="0"/>
                <a:cs typeface="Arial" panose="020B0604020202020204" pitchFamily="34" charset="0"/>
              </a:rPr>
              <a:t>concentré </a:t>
            </a:r>
            <a:r>
              <a:rPr lang="fr-FR" sz="3200" spc="-5" dirty="0">
                <a:latin typeface="Arial" panose="020B0604020202020204" pitchFamily="34" charset="0"/>
                <a:cs typeface="Arial" panose="020B0604020202020204" pitchFamily="34" charset="0"/>
              </a:rPr>
              <a:t>sur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3200" spc="-5" dirty="0">
                <a:latin typeface="Arial" panose="020B0604020202020204" pitchFamily="34" charset="0"/>
                <a:cs typeface="Arial" panose="020B0604020202020204" pitchFamily="34" charset="0"/>
              </a:rPr>
              <a:t>sujet</a:t>
            </a:r>
            <a:r>
              <a:rPr lang="fr-FR" sz="3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spc="-5" dirty="0">
                <a:latin typeface="Arial" panose="020B0604020202020204" pitchFamily="34" charset="0"/>
                <a:cs typeface="Arial" panose="020B0604020202020204" pitchFamily="34" charset="0"/>
              </a:rPr>
              <a:t>essentiel.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indent="-228600">
              <a:lnSpc>
                <a:spcPts val="2039"/>
              </a:lnSpc>
              <a:spcBef>
                <a:spcPts val="280"/>
              </a:spcBef>
              <a:buClrTx/>
              <a:buFontTx/>
              <a:buChar char="•"/>
              <a:tabLst>
                <a:tab pos="240665" algn="l"/>
                <a:tab pos="241300" algn="l"/>
              </a:tabLst>
            </a:pPr>
            <a:r>
              <a:rPr lang="fr-FR" sz="3200" b="1" spc="-15" dirty="0">
                <a:latin typeface="Arial" panose="020B0604020202020204" pitchFamily="34" charset="0"/>
                <a:cs typeface="Arial" panose="020B0604020202020204" pitchFamily="34" charset="0"/>
              </a:rPr>
              <a:t>redéfinir </a:t>
            </a: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fr-FR" sz="3200" b="1" spc="-5" dirty="0">
                <a:latin typeface="Arial" panose="020B0604020202020204" pitchFamily="34" charset="0"/>
                <a:cs typeface="Arial" panose="020B0604020202020204" pitchFamily="34" charset="0"/>
              </a:rPr>
              <a:t>sentiments perceptibles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3200" spc="-15" dirty="0">
                <a:latin typeface="Arial" panose="020B0604020202020204" pitchFamily="34" charset="0"/>
                <a:cs typeface="Arial" panose="020B0604020202020204" pitchFamily="34" charset="0"/>
              </a:rPr>
              <a:t>mettre </a:t>
            </a:r>
            <a:r>
              <a:rPr lang="fr-FR" sz="3200" spc="-5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mots </a:t>
            </a:r>
            <a:r>
              <a:rPr lang="fr-FR" sz="3200" spc="-5" dirty="0">
                <a:latin typeface="Arial" panose="020B0604020202020204" pitchFamily="34" charset="0"/>
                <a:cs typeface="Arial" panose="020B0604020202020204" pitchFamily="34" charset="0"/>
              </a:rPr>
              <a:t>sur des</a:t>
            </a:r>
            <a:r>
              <a:rPr lang="fr-FR" sz="32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spc="-5" dirty="0">
                <a:latin typeface="Arial" panose="020B0604020202020204" pitchFamily="34" charset="0"/>
                <a:cs typeface="Arial" panose="020B0604020202020204" pitchFamily="34" charset="0"/>
              </a:rPr>
              <a:t>sentiments.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>
              <a:lnSpc>
                <a:spcPts val="2039"/>
              </a:lnSpc>
              <a:buClrTx/>
              <a:buFontTx/>
              <a:buChar char="•"/>
            </a:pPr>
            <a:r>
              <a:rPr lang="fr-FR" sz="3200" i="1" spc="-65" dirty="0">
                <a:latin typeface="Arial" panose="020B0604020202020204" pitchFamily="34" charset="0"/>
                <a:cs typeface="Arial" panose="020B0604020202020204" pitchFamily="34" charset="0"/>
              </a:rPr>
              <a:t>« Êtes vous</a:t>
            </a:r>
            <a:r>
              <a:rPr lang="fr-FR" sz="3200" i="1" spc="-1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-95" dirty="0">
                <a:latin typeface="Arial" panose="020B0604020202020204" pitchFamily="34" charset="0"/>
                <a:cs typeface="Arial" panose="020B0604020202020204" pitchFamily="34" charset="0"/>
              </a:rPr>
              <a:t>soucieux</a:t>
            </a:r>
            <a:r>
              <a:rPr lang="fr-FR" sz="3200" i="1" spc="-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-25" dirty="0"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fr-FR" sz="3200" i="1" spc="-1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-150" dirty="0">
                <a:latin typeface="Arial" panose="020B0604020202020204" pitchFamily="34" charset="0"/>
                <a:cs typeface="Arial" panose="020B0604020202020204" pitchFamily="34" charset="0"/>
              </a:rPr>
              <a:t>l’idée</a:t>
            </a:r>
            <a:r>
              <a:rPr lang="fr-FR" sz="3200" i="1" spc="-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-105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fr-FR" sz="3200" i="1" spc="-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-85" dirty="0">
                <a:latin typeface="Arial" panose="020B0604020202020204" pitchFamily="34" charset="0"/>
                <a:cs typeface="Arial" panose="020B0604020202020204" pitchFamily="34" charset="0"/>
              </a:rPr>
              <a:t>déménager…</a:t>
            </a:r>
            <a:r>
              <a:rPr lang="fr-FR" sz="3200" i="1" spc="-20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19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fr-FR" sz="3200" i="1" spc="-1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-25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172720" indent="-228600">
              <a:lnSpc>
                <a:spcPct val="120000"/>
              </a:lnSpc>
              <a:spcBef>
                <a:spcPts val="994"/>
              </a:spcBef>
              <a:buClrTx/>
              <a:buFontTx/>
              <a:buChar char="•"/>
              <a:tabLst>
                <a:tab pos="240665" algn="l"/>
                <a:tab pos="241300" algn="l"/>
              </a:tabLst>
            </a:pPr>
            <a:r>
              <a:rPr lang="fr-FR" sz="3200" b="1" spc="-5" dirty="0">
                <a:latin typeface="Arial" panose="020B0604020202020204" pitchFamily="34" charset="0"/>
                <a:cs typeface="Arial" panose="020B0604020202020204" pitchFamily="34" charset="0"/>
              </a:rPr>
              <a:t>citer </a:t>
            </a: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fr-FR" sz="3200" b="1" spc="-5" dirty="0">
                <a:latin typeface="Arial" panose="020B0604020202020204" pitchFamily="34" charset="0"/>
                <a:cs typeface="Arial" panose="020B0604020202020204" pitchFamily="34" charset="0"/>
              </a:rPr>
              <a:t>questions </a:t>
            </a:r>
            <a:r>
              <a:rPr lang="fr-FR" sz="3200" b="1" spc="-10" dirty="0">
                <a:latin typeface="Arial" panose="020B0604020202020204" pitchFamily="34" charset="0"/>
                <a:cs typeface="Arial" panose="020B0604020202020204" pitchFamily="34" charset="0"/>
              </a:rPr>
              <a:t>fermées </a:t>
            </a:r>
            <a:r>
              <a:rPr lang="fr-FR" sz="3200" spc="-2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3200" spc="-45" dirty="0">
                <a:latin typeface="Arial" panose="020B0604020202020204" pitchFamily="34" charset="0"/>
                <a:cs typeface="Arial" panose="020B0604020202020204" pitchFamily="34" charset="0"/>
              </a:rPr>
              <a:t>afin </a:t>
            </a:r>
            <a:r>
              <a:rPr lang="fr-FR" sz="3200" spc="-70" dirty="0">
                <a:latin typeface="Arial" panose="020B0604020202020204" pitchFamily="34" charset="0"/>
                <a:cs typeface="Arial" panose="020B0604020202020204" pitchFamily="34" charset="0"/>
              </a:rPr>
              <a:t>d’avoir </a:t>
            </a:r>
            <a:r>
              <a:rPr lang="fr-FR" sz="3200" spc="-135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fr-FR" sz="3200" spc="-45" dirty="0">
                <a:latin typeface="Arial" panose="020B0604020202020204" pitchFamily="34" charset="0"/>
                <a:cs typeface="Arial" panose="020B0604020202020204" pitchFamily="34" charset="0"/>
              </a:rPr>
              <a:t>informations </a:t>
            </a:r>
            <a:r>
              <a:rPr lang="fr-FR" sz="3200" spc="-105" dirty="0">
                <a:latin typeface="Arial" panose="020B0604020202020204" pitchFamily="34" charset="0"/>
                <a:cs typeface="Arial" panose="020B0604020202020204" pitchFamily="34" charset="0"/>
              </a:rPr>
              <a:t>précises. </a:t>
            </a:r>
            <a:r>
              <a:rPr lang="fr-FR" sz="3200" i="1" dirty="0">
                <a:latin typeface="Arial" panose="020B0604020202020204" pitchFamily="34" charset="0"/>
                <a:cs typeface="Arial" panose="020B0604020202020204" pitchFamily="34" charset="0"/>
              </a:rPr>
              <a:t>« À quelle </a:t>
            </a:r>
            <a:r>
              <a:rPr lang="fr-FR" sz="3200" i="1" spc="-5" dirty="0">
                <a:latin typeface="Arial" panose="020B0604020202020204" pitchFamily="34" charset="0"/>
                <a:cs typeface="Arial" panose="020B0604020202020204" pitchFamily="34" charset="0"/>
              </a:rPr>
              <a:t>heure pouvons-nous </a:t>
            </a:r>
            <a:r>
              <a:rPr lang="fr-FR" sz="3200" i="1" dirty="0">
                <a:latin typeface="Arial" panose="020B0604020202020204" pitchFamily="34" charset="0"/>
                <a:cs typeface="Arial" panose="020B0604020202020204" pitchFamily="34" charset="0"/>
              </a:rPr>
              <a:t>nous </a:t>
            </a:r>
            <a:r>
              <a:rPr lang="fr-FR" sz="3200" i="1" spc="-5" dirty="0">
                <a:latin typeface="Arial" panose="020B0604020202020204" pitchFamily="34" charset="0"/>
                <a:cs typeface="Arial" panose="020B0604020202020204" pitchFamily="34" charset="0"/>
              </a:rPr>
              <a:t>rencontrer </a:t>
            </a:r>
            <a:r>
              <a:rPr lang="fr-FR" sz="3200" i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fr-FR" sz="3200" i="1" spc="-1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241300" marR="172720" indent="-228600">
              <a:lnSpc>
                <a:spcPct val="120000"/>
              </a:lnSpc>
              <a:spcBef>
                <a:spcPts val="994"/>
              </a:spcBef>
              <a:buClrTx/>
              <a:buFontTx/>
              <a:buChar char="•"/>
              <a:tabLst>
                <a:tab pos="240665" algn="l"/>
                <a:tab pos="241300" algn="l"/>
              </a:tabLst>
            </a:pPr>
            <a:r>
              <a:rPr lang="fr-FR" sz="3200" i="1" spc="-10" dirty="0">
                <a:latin typeface="Arial" panose="020B0604020202020204" pitchFamily="34" charset="0"/>
                <a:cs typeface="Arial" panose="020B0604020202020204" pitchFamily="34" charset="0"/>
              </a:rPr>
              <a:t>d’ailleurs </a:t>
            </a:r>
            <a:r>
              <a:rPr lang="fr-FR" sz="3200" i="1" spc="-5" dirty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fr-FR" sz="3200" i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-30" dirty="0">
                <a:latin typeface="Arial" panose="020B0604020202020204" pitchFamily="34" charset="0"/>
                <a:cs typeface="Arial" panose="020B0604020202020204" pitchFamily="34" charset="0"/>
              </a:rPr>
              <a:t>pensez-vous</a:t>
            </a:r>
            <a:r>
              <a:rPr lang="fr-FR" sz="3200" i="1" spc="-1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-100" dirty="0">
                <a:latin typeface="Arial" panose="020B0604020202020204" pitchFamily="34" charset="0"/>
                <a:cs typeface="Arial" panose="020B0604020202020204" pitchFamily="34" charset="0"/>
              </a:rPr>
              <a:t>de…</a:t>
            </a:r>
            <a:r>
              <a:rPr lang="fr-FR" sz="3200" i="1" spc="-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19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fr-FR" sz="3200" i="1" spc="-1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-25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fr-FR" sz="3200" i="1" spc="-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-25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fr-FR" sz="3200" i="1" spc="-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-1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-195" dirty="0">
                <a:latin typeface="Arial" panose="020B0604020202020204" pitchFamily="34" charset="0"/>
                <a:cs typeface="Arial" panose="020B0604020202020204" pitchFamily="34" charset="0"/>
              </a:rPr>
              <a:t>donc </a:t>
            </a:r>
            <a:r>
              <a:rPr lang="fr-FR" sz="3200" i="1" spc="-70" dirty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fr-FR" sz="3200" i="1" spc="-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-105" dirty="0">
                <a:latin typeface="Arial" panose="020B0604020202020204" pitchFamily="34" charset="0"/>
                <a:cs typeface="Arial" panose="020B0604020202020204" pitchFamily="34" charset="0"/>
              </a:rPr>
              <a:t>souhaitez</a:t>
            </a:r>
            <a:r>
              <a:rPr lang="fr-FR" sz="3200" i="1" spc="-1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-70" dirty="0">
                <a:latin typeface="Arial" panose="020B0604020202020204" pitchFamily="34" charset="0"/>
                <a:cs typeface="Arial" panose="020B0604020202020204" pitchFamily="34" charset="0"/>
              </a:rPr>
              <a:t>vous </a:t>
            </a:r>
            <a:r>
              <a:rPr lang="fr-FR" sz="3200" i="1" spc="-114" dirty="0">
                <a:latin typeface="Arial" panose="020B0604020202020204" pitchFamily="34" charset="0"/>
                <a:cs typeface="Arial" panose="020B0604020202020204" pitchFamily="34" charset="0"/>
              </a:rPr>
              <a:t>inscrire </a:t>
            </a:r>
            <a:r>
              <a:rPr lang="fr-FR" sz="3200" i="1" spc="-25" dirty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3200" i="1" spc="-150" dirty="0">
                <a:latin typeface="Arial" panose="020B0604020202020204" pitchFamily="34" charset="0"/>
                <a:cs typeface="Arial" panose="020B0604020202020204" pitchFamily="34" charset="0"/>
              </a:rPr>
              <a:t>cette </a:t>
            </a:r>
            <a:r>
              <a:rPr lang="fr-FR" sz="3200" i="1" spc="-125" dirty="0">
                <a:latin typeface="Arial" panose="020B0604020202020204" pitchFamily="34" charset="0"/>
                <a:cs typeface="Arial" panose="020B0604020202020204" pitchFamily="34" charset="0"/>
              </a:rPr>
              <a:t>formation,</a:t>
            </a:r>
            <a:r>
              <a:rPr lang="fr-FR" sz="3200" i="1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i="1" spc="-150" dirty="0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fr-FR" sz="3200" i="1" spc="-45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r-FR" sz="3200" i="1" spc="-114" dirty="0">
                <a:latin typeface="Arial" panose="020B0604020202020204" pitchFamily="34" charset="0"/>
                <a:cs typeface="Arial" panose="020B0604020202020204" pitchFamily="34" charset="0"/>
              </a:rPr>
              <a:t>après…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172720" indent="-228600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948DA7A-3AC8-6E4C-923E-15C772E5C58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609600"/>
            <a:ext cx="1870436" cy="567311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Espace réservé du pied de page 6">
            <a:extLst>
              <a:ext uri="{FF2B5EF4-FFF2-40B4-BE49-F238E27FC236}">
                <a16:creationId xmlns:a16="http://schemas.microsoft.com/office/drawing/2014/main" id="{4E35477E-98BA-E875-C2DB-069F23EBD04B}"/>
              </a:ext>
            </a:extLst>
          </p:cNvPr>
          <p:cNvSpPr txBox="1">
            <a:spLocks/>
          </p:cNvSpPr>
          <p:nvPr/>
        </p:nvSpPr>
        <p:spPr>
          <a:xfrm>
            <a:off x="457200" y="6111875"/>
            <a:ext cx="7891128" cy="365125"/>
          </a:xfrm>
          <a:prstGeom prst="rect">
            <a:avLst/>
          </a:prstGeom>
        </p:spPr>
        <p:txBody>
          <a:bodyPr vert="horz" anchor="b"/>
          <a:lstStyle>
            <a:defPPr>
              <a:defRPr lang="en-US"/>
            </a:defPPr>
            <a:lvl1pPr marL="0" algn="l" defTabSz="914400" rtl="0" eaLnBrk="1" latinLnBrk="0" hangingPunct="1">
              <a:defRPr kumimoji="0" sz="1000" kern="12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Savoir Sport Santé © Copyright 2022                                                                                     BPJEPS Sam Berrandou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1600200"/>
            <a:ext cx="708660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3200" b="0" u="sng" spc="-700" dirty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 </a:t>
            </a:r>
            <a:r>
              <a:rPr lang="fr-FR" sz="3200" u="sng" spc="-229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Une bonne communication orale</a:t>
            </a:r>
            <a:r>
              <a:rPr sz="3200" u="sng" spc="2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sz="3200" u="sng" spc="-204" dirty="0" err="1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c’est</a:t>
            </a:r>
            <a:r>
              <a:rPr sz="3200" u="sng" spc="-204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00" y="2209800"/>
            <a:ext cx="8229600" cy="387731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255270" indent="-243204">
              <a:lnSpc>
                <a:spcPct val="100000"/>
              </a:lnSpc>
              <a:spcBef>
                <a:spcPts val="805"/>
              </a:spcBef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lang="fr-FR" sz="2200" spc="-10" dirty="0">
                <a:latin typeface="Arial" pitchFamily="34" charset="0"/>
                <a:cs typeface="Arial" pitchFamily="34" charset="0"/>
              </a:rPr>
              <a:t>équilibrer</a:t>
            </a:r>
            <a:r>
              <a:rPr sz="2200" spc="-10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5" dirty="0">
                <a:latin typeface="Arial" pitchFamily="34" charset="0"/>
                <a:cs typeface="Arial" pitchFamily="34" charset="0"/>
              </a:rPr>
              <a:t>son</a:t>
            </a:r>
            <a:r>
              <a:rPr sz="2200" spc="5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5" dirty="0">
                <a:latin typeface="Arial" pitchFamily="34" charset="0"/>
                <a:cs typeface="Arial" pitchFamily="34" charset="0"/>
              </a:rPr>
              <a:t>message</a:t>
            </a:r>
            <a:endParaRPr sz="2200" dirty="0">
              <a:latin typeface="Arial" pitchFamily="34" charset="0"/>
              <a:cs typeface="Arial" pitchFamily="34" charset="0"/>
            </a:endParaRPr>
          </a:p>
          <a:p>
            <a:pPr marL="241300" marR="157480" indent="-229235">
              <a:lnSpc>
                <a:spcPts val="2590"/>
              </a:lnSpc>
              <a:spcBef>
                <a:spcPts val="1035"/>
              </a:spcBef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lang="fr-FR" sz="2200" spc="-325" dirty="0">
                <a:latin typeface="Arial" pitchFamily="34" charset="0"/>
                <a:cs typeface="Arial" pitchFamily="34" charset="0"/>
              </a:rPr>
              <a:t>Produire  </a:t>
            </a:r>
            <a:r>
              <a:rPr sz="2200" spc="-110" dirty="0" err="1">
                <a:latin typeface="Arial" pitchFamily="34" charset="0"/>
                <a:cs typeface="Arial" pitchFamily="34" charset="0"/>
              </a:rPr>
              <a:t>en</a:t>
            </a:r>
            <a:r>
              <a:rPr sz="2200" spc="-110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10" dirty="0">
                <a:latin typeface="Arial" pitchFamily="34" charset="0"/>
                <a:cs typeface="Arial" pitchFamily="34" charset="0"/>
              </a:rPr>
              <a:t>tant </a:t>
            </a:r>
            <a:r>
              <a:rPr sz="2200" spc="-55" dirty="0">
                <a:latin typeface="Arial" pitchFamily="34" charset="0"/>
                <a:cs typeface="Arial" pitchFamily="34" charset="0"/>
              </a:rPr>
              <a:t>qu’émetteur: </a:t>
            </a:r>
            <a:r>
              <a:rPr sz="2200" spc="-75" dirty="0">
                <a:latin typeface="Arial" pitchFamily="34" charset="0"/>
                <a:cs typeface="Arial" pitchFamily="34" charset="0"/>
              </a:rPr>
              <a:t>prendre </a:t>
            </a:r>
            <a:r>
              <a:rPr sz="2200" spc="-110" dirty="0">
                <a:latin typeface="Arial" pitchFamily="34" charset="0"/>
                <a:cs typeface="Arial" pitchFamily="34" charset="0"/>
              </a:rPr>
              <a:t>de </a:t>
            </a:r>
            <a:r>
              <a:rPr sz="2200" spc="-135" dirty="0">
                <a:latin typeface="Arial" pitchFamily="34" charset="0"/>
                <a:cs typeface="Arial" pitchFamily="34" charset="0"/>
              </a:rPr>
              <a:t>l’assurance </a:t>
            </a:r>
            <a:r>
              <a:rPr sz="2200" spc="-5" dirty="0">
                <a:latin typeface="Arial" pitchFamily="34" charset="0"/>
                <a:cs typeface="Arial" pitchFamily="34" charset="0"/>
              </a:rPr>
              <a:t>et </a:t>
            </a:r>
            <a:r>
              <a:rPr sz="2200" spc="-85" dirty="0">
                <a:latin typeface="Arial" pitchFamily="34" charset="0"/>
                <a:cs typeface="Arial" pitchFamily="34" charset="0"/>
              </a:rPr>
              <a:t>créer</a:t>
            </a:r>
            <a:r>
              <a:rPr sz="2200" spc="-380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80" dirty="0">
                <a:latin typeface="Arial" pitchFamily="34" charset="0"/>
                <a:cs typeface="Arial" pitchFamily="34" charset="0"/>
              </a:rPr>
              <a:t>un  </a:t>
            </a:r>
            <a:r>
              <a:rPr sz="2200" spc="-50" dirty="0" err="1">
                <a:latin typeface="Arial" pitchFamily="34" charset="0"/>
                <a:cs typeface="Arial" pitchFamily="34" charset="0"/>
              </a:rPr>
              <a:t>climat</a:t>
            </a:r>
            <a:r>
              <a:rPr sz="2200" spc="-50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80" dirty="0" err="1">
                <a:latin typeface="Arial" pitchFamily="34" charset="0"/>
                <a:cs typeface="Arial" pitchFamily="34" charset="0"/>
              </a:rPr>
              <a:t>propice</a:t>
            </a:r>
            <a:r>
              <a:rPr lang="fr-FR" sz="2200" spc="-80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185" dirty="0">
                <a:latin typeface="Arial" pitchFamily="34" charset="0"/>
                <a:cs typeface="Arial" pitchFamily="34" charset="0"/>
              </a:rPr>
              <a:t>à</a:t>
            </a:r>
            <a:r>
              <a:rPr sz="2200" spc="-285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spc="-285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125" dirty="0">
                <a:latin typeface="Arial" pitchFamily="34" charset="0"/>
                <a:cs typeface="Arial" pitchFamily="34" charset="0"/>
              </a:rPr>
              <a:t>l</a:t>
            </a:r>
            <a:r>
              <a:rPr lang="fr-FR" sz="2200" spc="-125" dirty="0">
                <a:latin typeface="Arial" pitchFamily="34" charset="0"/>
                <a:cs typeface="Arial" pitchFamily="34" charset="0"/>
              </a:rPr>
              <a:t>a discussion</a:t>
            </a:r>
            <a:endParaRPr sz="2200" dirty="0">
              <a:latin typeface="Arial" pitchFamily="34" charset="0"/>
              <a:cs typeface="Arial" pitchFamily="34" charset="0"/>
            </a:endParaRPr>
          </a:p>
          <a:p>
            <a:pPr marL="255270" indent="-243204">
              <a:lnSpc>
                <a:spcPct val="100000"/>
              </a:lnSpc>
              <a:spcBef>
                <a:spcPts val="690"/>
              </a:spcBef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sz="2200" spc="-125" dirty="0">
                <a:latin typeface="Arial" pitchFamily="34" charset="0"/>
                <a:cs typeface="Arial" pitchFamily="34" charset="0"/>
              </a:rPr>
              <a:t>Capter </a:t>
            </a:r>
            <a:r>
              <a:rPr sz="2200" spc="-30" dirty="0">
                <a:latin typeface="Arial" pitchFamily="34" charset="0"/>
                <a:cs typeface="Arial" pitchFamily="34" charset="0"/>
              </a:rPr>
              <a:t>l’attention </a:t>
            </a:r>
            <a:r>
              <a:rPr sz="2200" spc="-60" dirty="0">
                <a:latin typeface="Arial" pitchFamily="34" charset="0"/>
                <a:cs typeface="Arial" pitchFamily="34" charset="0"/>
              </a:rPr>
              <a:t>(d’un </a:t>
            </a:r>
            <a:r>
              <a:rPr sz="2200" spc="-105" dirty="0">
                <a:latin typeface="Arial" pitchFamily="34" charset="0"/>
                <a:cs typeface="Arial" pitchFamily="34" charset="0"/>
              </a:rPr>
              <a:t>regard, </a:t>
            </a:r>
            <a:r>
              <a:rPr sz="2200" spc="-60" dirty="0">
                <a:latin typeface="Arial" pitchFamily="34" charset="0"/>
                <a:cs typeface="Arial" pitchFamily="34" charset="0"/>
              </a:rPr>
              <a:t>d’un </a:t>
            </a:r>
            <a:r>
              <a:rPr sz="2200" spc="-130" dirty="0">
                <a:latin typeface="Arial" pitchFamily="34" charset="0"/>
                <a:cs typeface="Arial" pitchFamily="34" charset="0"/>
              </a:rPr>
              <a:t>geste, </a:t>
            </a:r>
            <a:r>
              <a:rPr sz="2200" spc="-55" dirty="0">
                <a:latin typeface="Arial" pitchFamily="34" charset="0"/>
                <a:cs typeface="Arial" pitchFamily="34" charset="0"/>
              </a:rPr>
              <a:t>d’un </a:t>
            </a:r>
            <a:r>
              <a:rPr sz="2200" spc="15" dirty="0">
                <a:latin typeface="Arial" pitchFamily="34" charset="0"/>
                <a:cs typeface="Arial" pitchFamily="34" charset="0"/>
              </a:rPr>
              <a:t>trait</a:t>
            </a:r>
            <a:r>
              <a:rPr sz="2200" spc="-484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55" dirty="0">
                <a:latin typeface="Arial" pitchFamily="34" charset="0"/>
                <a:cs typeface="Arial" pitchFamily="34" charset="0"/>
              </a:rPr>
              <a:t>d’humour)</a:t>
            </a:r>
            <a:endParaRPr sz="2200" dirty="0">
              <a:latin typeface="Arial" pitchFamily="34" charset="0"/>
              <a:cs typeface="Arial" pitchFamily="34" charset="0"/>
            </a:endParaRPr>
          </a:p>
          <a:p>
            <a:pPr marL="255270" indent="-243204">
              <a:lnSpc>
                <a:spcPct val="100000"/>
              </a:lnSpc>
              <a:spcBef>
                <a:spcPts val="705"/>
              </a:spcBef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lang="fr-FR" sz="2200" spc="-110" dirty="0">
                <a:latin typeface="Arial" pitchFamily="34" charset="0"/>
                <a:cs typeface="Arial" pitchFamily="34" charset="0"/>
              </a:rPr>
              <a:t>apprêter</a:t>
            </a:r>
            <a:r>
              <a:rPr sz="2200" spc="-110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65" dirty="0">
                <a:latin typeface="Arial" pitchFamily="34" charset="0"/>
                <a:cs typeface="Arial" pitchFamily="34" charset="0"/>
              </a:rPr>
              <a:t>le récepteur: </a:t>
            </a:r>
            <a:r>
              <a:rPr sz="2200" spc="-145" dirty="0">
                <a:latin typeface="Arial" pitchFamily="34" charset="0"/>
                <a:cs typeface="Arial" pitchFamily="34" charset="0"/>
              </a:rPr>
              <a:t>s’assurer </a:t>
            </a:r>
            <a:r>
              <a:rPr sz="2200" spc="-15" dirty="0">
                <a:latin typeface="Arial" pitchFamily="34" charset="0"/>
                <a:cs typeface="Arial" pitchFamily="34" charset="0"/>
              </a:rPr>
              <a:t>qu’il </a:t>
            </a:r>
            <a:r>
              <a:rPr sz="2200" spc="-100" dirty="0">
                <a:latin typeface="Arial" pitchFamily="34" charset="0"/>
                <a:cs typeface="Arial" pitchFamily="34" charset="0"/>
              </a:rPr>
              <a:t>est </a:t>
            </a:r>
            <a:r>
              <a:rPr sz="2200" spc="-25" dirty="0">
                <a:latin typeface="Arial" pitchFamily="34" charset="0"/>
                <a:cs typeface="Arial" pitchFamily="34" charset="0"/>
              </a:rPr>
              <a:t>prêt </a:t>
            </a:r>
            <a:r>
              <a:rPr sz="2200" spc="-190" dirty="0">
                <a:latin typeface="Arial" pitchFamily="34" charset="0"/>
                <a:cs typeface="Arial" pitchFamily="34" charset="0"/>
              </a:rPr>
              <a:t>à </a:t>
            </a:r>
            <a:r>
              <a:rPr lang="fr-FR" sz="2200" spc="-190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80" dirty="0" err="1">
                <a:latin typeface="Arial" pitchFamily="34" charset="0"/>
                <a:cs typeface="Arial" pitchFamily="34" charset="0"/>
              </a:rPr>
              <a:t>capter</a:t>
            </a:r>
            <a:r>
              <a:rPr sz="2200" spc="-80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65" dirty="0">
                <a:latin typeface="Arial" pitchFamily="34" charset="0"/>
                <a:cs typeface="Arial" pitchFamily="34" charset="0"/>
              </a:rPr>
              <a:t>le</a:t>
            </a:r>
            <a:r>
              <a:rPr sz="2200" spc="-465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spc="-465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190" dirty="0">
                <a:latin typeface="Arial" pitchFamily="34" charset="0"/>
                <a:cs typeface="Arial" pitchFamily="34" charset="0"/>
              </a:rPr>
              <a:t>message</a:t>
            </a:r>
            <a:endParaRPr sz="2200" dirty="0">
              <a:latin typeface="Arial" pitchFamily="34" charset="0"/>
              <a:cs typeface="Arial" pitchFamily="34" charset="0"/>
            </a:endParaRPr>
          </a:p>
          <a:p>
            <a:pPr marL="255270" indent="-243204">
              <a:lnSpc>
                <a:spcPct val="100000"/>
              </a:lnSpc>
              <a:spcBef>
                <a:spcPts val="710"/>
              </a:spcBef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lang="fr-FR" sz="2200" spc="-85" dirty="0">
                <a:latin typeface="Arial" pitchFamily="34" charset="0"/>
                <a:cs typeface="Arial" pitchFamily="34" charset="0"/>
              </a:rPr>
              <a:t>envoyer</a:t>
            </a:r>
            <a:r>
              <a:rPr sz="22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65" dirty="0">
                <a:latin typeface="Arial" pitchFamily="34" charset="0"/>
                <a:cs typeface="Arial" pitchFamily="34" charset="0"/>
              </a:rPr>
              <a:t>le </a:t>
            </a:r>
            <a:r>
              <a:rPr sz="2200" spc="-170" dirty="0">
                <a:latin typeface="Arial" pitchFamily="34" charset="0"/>
                <a:cs typeface="Arial" pitchFamily="34" charset="0"/>
              </a:rPr>
              <a:t>message</a:t>
            </a:r>
            <a:r>
              <a:rPr lang="fr-FR" sz="2200" spc="-170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170" dirty="0">
                <a:latin typeface="Arial" pitchFamily="34" charset="0"/>
                <a:cs typeface="Arial" pitchFamily="34" charset="0"/>
              </a:rPr>
              <a:t>: </a:t>
            </a:r>
            <a:r>
              <a:rPr sz="2200" spc="-50" dirty="0">
                <a:latin typeface="Arial" pitchFamily="34" charset="0"/>
                <a:cs typeface="Arial" pitchFamily="34" charset="0"/>
              </a:rPr>
              <a:t>aller </a:t>
            </a:r>
            <a:r>
              <a:rPr sz="2200" spc="-185" dirty="0">
                <a:latin typeface="Arial" pitchFamily="34" charset="0"/>
                <a:cs typeface="Arial" pitchFamily="34" charset="0"/>
              </a:rPr>
              <a:t>à </a:t>
            </a:r>
            <a:r>
              <a:rPr sz="2200" spc="-85" dirty="0">
                <a:latin typeface="Arial" pitchFamily="34" charset="0"/>
                <a:cs typeface="Arial" pitchFamily="34" charset="0"/>
              </a:rPr>
              <a:t>l’essentiel, </a:t>
            </a:r>
            <a:r>
              <a:rPr sz="2200" spc="-114" dirty="0">
                <a:latin typeface="Arial" pitchFamily="34" charset="0"/>
                <a:cs typeface="Arial" pitchFamily="34" charset="0"/>
              </a:rPr>
              <a:t>penser </a:t>
            </a:r>
            <a:r>
              <a:rPr sz="2200" spc="-185" dirty="0">
                <a:latin typeface="Arial" pitchFamily="34" charset="0"/>
                <a:cs typeface="Arial" pitchFamily="34" charset="0"/>
              </a:rPr>
              <a:t>à</a:t>
            </a:r>
            <a:r>
              <a:rPr sz="2200" spc="-300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35" dirty="0">
                <a:latin typeface="Arial" pitchFamily="34" charset="0"/>
                <a:cs typeface="Arial" pitchFamily="34" charset="0"/>
              </a:rPr>
              <a:t>l’objectif</a:t>
            </a:r>
            <a:endParaRPr sz="2200" dirty="0">
              <a:latin typeface="Arial" pitchFamily="34" charset="0"/>
              <a:cs typeface="Arial" pitchFamily="34" charset="0"/>
            </a:endParaRPr>
          </a:p>
          <a:p>
            <a:pPr marL="255270" indent="-243204">
              <a:lnSpc>
                <a:spcPct val="100000"/>
              </a:lnSpc>
              <a:spcBef>
                <a:spcPts val="720"/>
              </a:spcBef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lang="fr-FR" sz="2200" spc="-10" dirty="0">
                <a:latin typeface="Arial" pitchFamily="34" charset="0"/>
                <a:cs typeface="Arial" pitchFamily="34" charset="0"/>
              </a:rPr>
              <a:t>attendre</a:t>
            </a:r>
            <a:r>
              <a:rPr sz="2200" spc="-10" dirty="0">
                <a:latin typeface="Arial" pitchFamily="34" charset="0"/>
                <a:cs typeface="Arial" pitchFamily="34" charset="0"/>
              </a:rPr>
              <a:t> </a:t>
            </a:r>
            <a:r>
              <a:rPr sz="2200" dirty="0">
                <a:latin typeface="Arial" pitchFamily="34" charset="0"/>
                <a:cs typeface="Arial" pitchFamily="34" charset="0"/>
              </a:rPr>
              <a:t>le </a:t>
            </a:r>
            <a:r>
              <a:rPr sz="2200" spc="-10" dirty="0">
                <a:latin typeface="Arial" pitchFamily="34" charset="0"/>
                <a:cs typeface="Arial" pitchFamily="34" charset="0"/>
              </a:rPr>
              <a:t>feedback</a:t>
            </a:r>
            <a:r>
              <a:rPr lang="fr-FR" sz="2200" spc="-10" dirty="0">
                <a:latin typeface="Arial" pitchFamily="34" charset="0"/>
                <a:cs typeface="Arial" pitchFamily="34" charset="0"/>
              </a:rPr>
              <a:t> (retour) </a:t>
            </a:r>
            <a:r>
              <a:rPr sz="2200" spc="-10" dirty="0">
                <a:latin typeface="Arial" pitchFamily="34" charset="0"/>
                <a:cs typeface="Arial" pitchFamily="34" charset="0"/>
              </a:rPr>
              <a:t>: </a:t>
            </a:r>
            <a:r>
              <a:rPr sz="2200" spc="-30" dirty="0">
                <a:latin typeface="Arial" pitchFamily="34" charset="0"/>
                <a:cs typeface="Arial" pitchFamily="34" charset="0"/>
              </a:rPr>
              <a:t>discuter, </a:t>
            </a:r>
            <a:r>
              <a:rPr sz="2200" spc="-35" dirty="0">
                <a:latin typeface="Arial" pitchFamily="34" charset="0"/>
                <a:cs typeface="Arial" pitchFamily="34" charset="0"/>
              </a:rPr>
              <a:t>écouter,</a:t>
            </a:r>
            <a:r>
              <a:rPr sz="2200" spc="-25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5" dirty="0">
                <a:latin typeface="Arial" pitchFamily="34" charset="0"/>
                <a:cs typeface="Arial" pitchFamily="34" charset="0"/>
              </a:rPr>
              <a:t>échanger</a:t>
            </a:r>
            <a:endParaRPr sz="2200" dirty="0">
              <a:latin typeface="Arial" pitchFamily="34" charset="0"/>
              <a:cs typeface="Arial" pitchFamily="34" charset="0"/>
            </a:endParaRPr>
          </a:p>
          <a:p>
            <a:pPr marL="241300" marR="5080" indent="-229235">
              <a:lnSpc>
                <a:spcPts val="2590"/>
              </a:lnSpc>
              <a:spcBef>
                <a:spcPts val="1040"/>
              </a:spcBef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lang="fr-FR" sz="2200" spc="-15" dirty="0">
                <a:latin typeface="Arial" pitchFamily="34" charset="0"/>
                <a:cs typeface="Arial" pitchFamily="34" charset="0"/>
              </a:rPr>
              <a:t>Savoir m</a:t>
            </a:r>
            <a:r>
              <a:rPr sz="2200" spc="-15" dirty="0" err="1">
                <a:latin typeface="Arial" pitchFamily="34" charset="0"/>
                <a:cs typeface="Arial" pitchFamily="34" charset="0"/>
              </a:rPr>
              <a:t>ettre</a:t>
            </a:r>
            <a:r>
              <a:rPr sz="2200" spc="-15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5" dirty="0">
                <a:latin typeface="Arial" pitchFamily="34" charset="0"/>
                <a:cs typeface="Arial" pitchFamily="34" charset="0"/>
              </a:rPr>
              <a:t>fin </a:t>
            </a:r>
            <a:r>
              <a:rPr sz="2200" dirty="0">
                <a:latin typeface="Arial" pitchFamily="34" charset="0"/>
                <a:cs typeface="Arial" pitchFamily="34" charset="0"/>
              </a:rPr>
              <a:t>à la </a:t>
            </a:r>
            <a:r>
              <a:rPr sz="2200" spc="-10" dirty="0">
                <a:latin typeface="Arial" pitchFamily="34" charset="0"/>
                <a:cs typeface="Arial" pitchFamily="34" charset="0"/>
              </a:rPr>
              <a:t>communication</a:t>
            </a:r>
            <a:r>
              <a:rPr lang="fr-FR" sz="2200" spc="-10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10" dirty="0">
                <a:latin typeface="Arial" pitchFamily="34" charset="0"/>
                <a:cs typeface="Arial" pitchFamily="34" charset="0"/>
              </a:rPr>
              <a:t>: conclure </a:t>
            </a:r>
            <a:r>
              <a:rPr sz="2200" spc="-5" dirty="0">
                <a:latin typeface="Arial" pitchFamily="34" charset="0"/>
                <a:cs typeface="Arial" pitchFamily="34" charset="0"/>
              </a:rPr>
              <a:t>par du </a:t>
            </a:r>
            <a:r>
              <a:rPr sz="2200" spc="-15" dirty="0">
                <a:latin typeface="Arial" pitchFamily="34" charset="0"/>
                <a:cs typeface="Arial" pitchFamily="34" charset="0"/>
              </a:rPr>
              <a:t>concret </a:t>
            </a:r>
            <a:r>
              <a:rPr sz="2200" spc="-10" dirty="0">
                <a:latin typeface="Arial" pitchFamily="34" charset="0"/>
                <a:cs typeface="Arial" pitchFamily="34" charset="0"/>
              </a:rPr>
              <a:t>(planification </a:t>
            </a:r>
            <a:r>
              <a:rPr sz="2200" spc="-55" dirty="0">
                <a:latin typeface="Arial" pitchFamily="34" charset="0"/>
                <a:cs typeface="Arial" pitchFamily="34" charset="0"/>
              </a:rPr>
              <a:t>d’un </a:t>
            </a:r>
            <a:r>
              <a:rPr sz="2200" spc="-114" dirty="0">
                <a:latin typeface="Arial" pitchFamily="34" charset="0"/>
                <a:cs typeface="Arial" pitchFamily="34" charset="0"/>
              </a:rPr>
              <a:t>nouveau </a:t>
            </a:r>
            <a:r>
              <a:rPr sz="2200" spc="-120" dirty="0">
                <a:latin typeface="Arial" pitchFamily="34" charset="0"/>
                <a:cs typeface="Arial" pitchFamily="34" charset="0"/>
              </a:rPr>
              <a:t>rdv, mise </a:t>
            </a:r>
            <a:r>
              <a:rPr sz="2200" spc="-110" dirty="0">
                <a:latin typeface="Arial" pitchFamily="34" charset="0"/>
                <a:cs typeface="Arial" pitchFamily="34" charset="0"/>
              </a:rPr>
              <a:t>en </a:t>
            </a:r>
            <a:r>
              <a:rPr sz="2200" spc="-120" dirty="0">
                <a:latin typeface="Arial" pitchFamily="34" charset="0"/>
                <a:cs typeface="Arial" pitchFamily="34" charset="0"/>
              </a:rPr>
              <a:t>place </a:t>
            </a:r>
            <a:r>
              <a:rPr sz="2200" spc="-75" dirty="0" err="1">
                <a:latin typeface="Arial" pitchFamily="34" charset="0"/>
                <a:cs typeface="Arial" pitchFamily="34" charset="0"/>
              </a:rPr>
              <a:t>d’une</a:t>
            </a:r>
            <a:r>
              <a:rPr sz="2200" spc="-75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50" dirty="0">
                <a:latin typeface="Arial" pitchFamily="34" charset="0"/>
                <a:cs typeface="Arial" pitchFamily="34" charset="0"/>
              </a:rPr>
              <a:t>solution</a:t>
            </a:r>
            <a:r>
              <a:rPr lang="fr-FR" sz="2200" spc="-50" dirty="0">
                <a:latin typeface="Arial" pitchFamily="34" charset="0"/>
                <a:cs typeface="Arial" pitchFamily="34" charset="0"/>
              </a:rPr>
              <a:t>,</a:t>
            </a:r>
            <a:r>
              <a:rPr sz="2200" spc="-300" dirty="0">
                <a:latin typeface="Arial" pitchFamily="34" charset="0"/>
                <a:cs typeface="Arial" pitchFamily="34" charset="0"/>
              </a:rPr>
              <a:t> </a:t>
            </a:r>
            <a:r>
              <a:rPr sz="2200" spc="-210" dirty="0">
                <a:latin typeface="Arial" pitchFamily="34" charset="0"/>
                <a:cs typeface="Arial" pitchFamily="34" charset="0"/>
              </a:rPr>
              <a:t>etc…)</a:t>
            </a:r>
            <a:endParaRPr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948DA7A-3AC8-6E4C-923E-15C772E5C58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609600"/>
            <a:ext cx="1870436" cy="567311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Espace réservé du pied de page 6">
            <a:extLst>
              <a:ext uri="{FF2B5EF4-FFF2-40B4-BE49-F238E27FC236}">
                <a16:creationId xmlns:a16="http://schemas.microsoft.com/office/drawing/2014/main" id="{EE5AAB7E-327A-0625-7D23-001FFBA83998}"/>
              </a:ext>
            </a:extLst>
          </p:cNvPr>
          <p:cNvSpPr txBox="1">
            <a:spLocks/>
          </p:cNvSpPr>
          <p:nvPr/>
        </p:nvSpPr>
        <p:spPr>
          <a:xfrm>
            <a:off x="457200" y="6111875"/>
            <a:ext cx="7891128" cy="365125"/>
          </a:xfrm>
          <a:prstGeom prst="rect">
            <a:avLst/>
          </a:prstGeom>
        </p:spPr>
        <p:txBody>
          <a:bodyPr vert="horz" anchor="b"/>
          <a:lstStyle>
            <a:defPPr>
              <a:defRPr lang="en-US"/>
            </a:defPPr>
            <a:lvl1pPr marL="0" algn="l" defTabSz="914400" rtl="0" eaLnBrk="1" latinLnBrk="0" hangingPunct="1">
              <a:defRPr kumimoji="0" sz="1000" kern="12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Savoir Sport Santé © Copyright 2022                                                                                     BPJEPS Sam Berrandou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5000" y="1905000"/>
            <a:ext cx="5562600" cy="36157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95"/>
              </a:spcBef>
            </a:pPr>
            <a:r>
              <a:rPr sz="3200" b="1" u="sng" spc="-2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fr-FR" sz="3200" b="1" u="sng" spc="-25" dirty="0" err="1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liminer</a:t>
            </a:r>
            <a:r>
              <a:rPr sz="3200" b="1" u="sng" spc="2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3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800" dirty="0">
              <a:latin typeface="Carlito"/>
              <a:cs typeface="Carlito"/>
            </a:endParaRPr>
          </a:p>
          <a:p>
            <a:pPr marL="1148715" indent="-283210">
              <a:lnSpc>
                <a:spcPct val="100000"/>
              </a:lnSpc>
              <a:buSzPct val="96428"/>
              <a:buFont typeface="Wingdings"/>
              <a:buChar char=""/>
              <a:tabLst>
                <a:tab pos="1149350" algn="l"/>
              </a:tabLst>
            </a:pPr>
            <a:r>
              <a:rPr lang="fr-FR" sz="2800" spc="-130" dirty="0">
                <a:latin typeface="Arial"/>
                <a:cs typeface="Arial"/>
              </a:rPr>
              <a:t>incertitude</a:t>
            </a:r>
            <a:endParaRPr sz="2800" dirty="0">
              <a:latin typeface="Arial"/>
              <a:cs typeface="Arial"/>
            </a:endParaRPr>
          </a:p>
          <a:p>
            <a:pPr marL="965835" indent="-283210">
              <a:lnSpc>
                <a:spcPct val="100000"/>
              </a:lnSpc>
              <a:spcBef>
                <a:spcPts val="660"/>
              </a:spcBef>
              <a:buSzPct val="96428"/>
              <a:buFont typeface="Wingdings"/>
              <a:buChar char=""/>
              <a:tabLst>
                <a:tab pos="966469" algn="l"/>
              </a:tabLst>
            </a:pPr>
            <a:r>
              <a:rPr lang="fr-FR" sz="2800" spc="-200" dirty="0">
                <a:latin typeface="Arial"/>
                <a:cs typeface="Arial"/>
              </a:rPr>
              <a:t>soutien</a:t>
            </a:r>
            <a:r>
              <a:rPr sz="2800" spc="-20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et</a:t>
            </a:r>
            <a:r>
              <a:rPr sz="2800" spc="-250" dirty="0">
                <a:latin typeface="Arial"/>
                <a:cs typeface="Arial"/>
              </a:rPr>
              <a:t> </a:t>
            </a:r>
            <a:r>
              <a:rPr sz="2800" spc="-130" dirty="0">
                <a:latin typeface="Arial"/>
                <a:cs typeface="Arial"/>
              </a:rPr>
              <a:t>conseil</a:t>
            </a:r>
            <a:endParaRPr lang="fr-FR" sz="2800" spc="-130" dirty="0">
              <a:latin typeface="Arial"/>
              <a:cs typeface="Arial"/>
            </a:endParaRPr>
          </a:p>
          <a:p>
            <a:pPr marL="965835" indent="-283210">
              <a:lnSpc>
                <a:spcPct val="100000"/>
              </a:lnSpc>
              <a:spcBef>
                <a:spcPts val="660"/>
              </a:spcBef>
              <a:buSzPct val="96428"/>
              <a:buFont typeface="Wingdings"/>
              <a:buChar char=""/>
              <a:tabLst>
                <a:tab pos="966469" algn="l"/>
              </a:tabLst>
            </a:pPr>
            <a:r>
              <a:rPr lang="fr-FR" sz="2800" spc="-130" dirty="0">
                <a:latin typeface="Arial"/>
                <a:cs typeface="Arial"/>
              </a:rPr>
              <a:t>questionnement répété</a:t>
            </a:r>
            <a:endParaRPr sz="2800" dirty="0">
              <a:latin typeface="Arial"/>
              <a:cs typeface="Arial"/>
            </a:endParaRPr>
          </a:p>
          <a:p>
            <a:pPr marL="407670" lvl="1" indent="-283210">
              <a:lnSpc>
                <a:spcPct val="100000"/>
              </a:lnSpc>
              <a:spcBef>
                <a:spcPts val="660"/>
              </a:spcBef>
              <a:buSzPct val="96428"/>
              <a:buFont typeface="Wingdings" pitchFamily="2" charset="2"/>
              <a:buChar char="Ø"/>
              <a:tabLst>
                <a:tab pos="408305" algn="l"/>
              </a:tabLst>
            </a:pPr>
            <a:r>
              <a:rPr lang="fr-FR" sz="2800" spc="-135" dirty="0">
                <a:latin typeface="Arial"/>
                <a:cs typeface="Arial"/>
              </a:rPr>
              <a:t>jugement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lang="fr-FR" sz="2800" spc="300" dirty="0">
                <a:latin typeface="Arial"/>
                <a:cs typeface="Arial"/>
              </a:rPr>
              <a:t>/</a:t>
            </a:r>
            <a:r>
              <a:rPr lang="fr-FR" sz="2800" spc="-75" dirty="0">
                <a:latin typeface="Arial"/>
                <a:cs typeface="Arial"/>
              </a:rPr>
              <a:t>évaluation</a:t>
            </a:r>
            <a:endParaRPr lang="fr-FR" sz="2800" spc="-90" dirty="0">
              <a:latin typeface="Arial"/>
              <a:cs typeface="Arial"/>
            </a:endParaRPr>
          </a:p>
          <a:p>
            <a:pPr marL="407670" lvl="1" indent="-283210">
              <a:lnSpc>
                <a:spcPct val="100000"/>
              </a:lnSpc>
              <a:spcBef>
                <a:spcPts val="660"/>
              </a:spcBef>
              <a:buSzPct val="96428"/>
              <a:tabLst>
                <a:tab pos="408305" algn="l"/>
              </a:tabLst>
            </a:pPr>
            <a:endParaRPr sz="2800" dirty="0">
              <a:latin typeface="Arial"/>
              <a:cs typeface="Arial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948DA7A-3AC8-6E4C-923E-15C772E5C58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609600"/>
            <a:ext cx="1870436" cy="567311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5"/>
          </p:nvPr>
        </p:nvSpPr>
        <p:spPr>
          <a:xfrm>
            <a:off x="457200" y="6111875"/>
            <a:ext cx="7891128" cy="365125"/>
          </a:xfrm>
        </p:spPr>
        <p:txBody>
          <a:bodyPr/>
          <a:lstStyle/>
          <a:p>
            <a:r>
              <a:rPr lang="en-US" dirty="0"/>
              <a:t>Savoir Sport </a:t>
            </a:r>
            <a:r>
              <a:rPr lang="en-US" dirty="0" err="1"/>
              <a:t>Santé</a:t>
            </a:r>
            <a:r>
              <a:rPr lang="en-US" dirty="0"/>
              <a:t> © Copyright 2022                                                                                      BPJEPS Sam </a:t>
            </a:r>
            <a:r>
              <a:rPr lang="en-US" dirty="0" err="1"/>
              <a:t>Berrandou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0" y="2209800"/>
            <a:ext cx="388620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fr-FR" sz="3200" u="sng" spc="-5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C’est à vous</a:t>
            </a:r>
            <a:r>
              <a:rPr sz="3200" u="sng" spc="-1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276600"/>
            <a:ext cx="7166608" cy="1300997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241300" algn="l"/>
              </a:tabLst>
            </a:pPr>
            <a:r>
              <a:rPr lang="fr-FR" sz="2400" spc="-10" dirty="0">
                <a:latin typeface="Arial" pitchFamily="34" charset="0"/>
                <a:cs typeface="Arial" pitchFamily="34" charset="0"/>
              </a:rPr>
              <a:t>tâches, e</a:t>
            </a:r>
            <a:r>
              <a:rPr sz="2400" spc="-10" dirty="0" err="1">
                <a:latin typeface="Arial" pitchFamily="34" charset="0"/>
                <a:cs typeface="Arial" pitchFamily="34" charset="0"/>
              </a:rPr>
              <a:t>xercices</a:t>
            </a:r>
            <a:endParaRPr sz="2400" dirty="0">
              <a:latin typeface="Arial" pitchFamily="34" charset="0"/>
              <a:cs typeface="Arial" pitchFamily="34" charset="0"/>
            </a:endParaRPr>
          </a:p>
          <a:p>
            <a:pPr marL="241300" indent="-22860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241300" algn="l"/>
              </a:tabLst>
            </a:pPr>
            <a:r>
              <a:rPr lang="fr-FR" sz="2400" spc="-5" dirty="0">
                <a:latin typeface="Arial" pitchFamily="34" charset="0"/>
                <a:cs typeface="Arial" pitchFamily="34" charset="0"/>
              </a:rPr>
              <a:t>assumer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spc="-5" dirty="0">
                <a:latin typeface="Arial" pitchFamily="34" charset="0"/>
                <a:cs typeface="Arial" pitchFamily="34" charset="0"/>
              </a:rPr>
              <a:t>un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15" dirty="0">
                <a:latin typeface="Arial" pitchFamily="34" charset="0"/>
                <a:cs typeface="Arial" pitchFamily="34" charset="0"/>
              </a:rPr>
              <a:t>rôle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(speed-dating </a:t>
            </a:r>
            <a:r>
              <a:rPr sz="2400" spc="-90" dirty="0">
                <a:latin typeface="Arial" pitchFamily="34" charset="0"/>
                <a:cs typeface="Arial" pitchFamily="34" charset="0"/>
              </a:rPr>
              <a:t>professionnel, </a:t>
            </a:r>
            <a:r>
              <a:rPr sz="2400" spc="-45" dirty="0">
                <a:latin typeface="Arial" pitchFamily="34" charset="0"/>
                <a:cs typeface="Arial" pitchFamily="34" charset="0"/>
              </a:rPr>
              <a:t>situation </a:t>
            </a:r>
            <a:r>
              <a:rPr sz="2400" spc="-110" dirty="0">
                <a:latin typeface="Arial" pitchFamily="34" charset="0"/>
                <a:cs typeface="Arial" pitchFamily="34" charset="0"/>
              </a:rPr>
              <a:t>de </a:t>
            </a:r>
            <a:r>
              <a:rPr sz="2400" spc="-30" dirty="0">
                <a:latin typeface="Arial" pitchFamily="34" charset="0"/>
                <a:cs typeface="Arial" pitchFamily="34" charset="0"/>
              </a:rPr>
              <a:t>jury</a:t>
            </a:r>
            <a:r>
              <a:rPr lang="fr-FR" sz="2400" spc="-30" dirty="0">
                <a:latin typeface="Arial" pitchFamily="34" charset="0"/>
                <a:cs typeface="Arial" pitchFamily="34" charset="0"/>
              </a:rPr>
              <a:t>,</a:t>
            </a:r>
            <a:r>
              <a:rPr sz="2400" spc="-225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185" dirty="0">
                <a:latin typeface="Arial" pitchFamily="34" charset="0"/>
                <a:cs typeface="Arial" pitchFamily="34" charset="0"/>
              </a:rPr>
              <a:t>etc….)</a:t>
            </a:r>
            <a:endParaRPr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948DA7A-3AC8-6E4C-923E-15C772E5C58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609600"/>
            <a:ext cx="1870436" cy="567311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381000" y="6111875"/>
            <a:ext cx="7967328" cy="365125"/>
          </a:xfrm>
        </p:spPr>
        <p:txBody>
          <a:bodyPr/>
          <a:lstStyle/>
          <a:p>
            <a:r>
              <a:rPr lang="en-US" dirty="0"/>
              <a:t>Savoir Sport </a:t>
            </a:r>
            <a:r>
              <a:rPr lang="en-US" dirty="0" err="1"/>
              <a:t>Santé</a:t>
            </a:r>
            <a:r>
              <a:rPr lang="en-US" dirty="0"/>
              <a:t> © Copyright 2022                                                                                      BPJEPS Sam </a:t>
            </a:r>
            <a:r>
              <a:rPr lang="en-US" dirty="0" err="1"/>
              <a:t>Berrandou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5"/>
          </p:nvPr>
        </p:nvSpPr>
        <p:spPr>
          <a:xfrm>
            <a:off x="457200" y="6111875"/>
            <a:ext cx="7891128" cy="365125"/>
          </a:xfrm>
        </p:spPr>
        <p:txBody>
          <a:bodyPr/>
          <a:lstStyle/>
          <a:p>
            <a:r>
              <a:rPr lang="en-US" dirty="0"/>
              <a:t>Savoir Sport </a:t>
            </a:r>
            <a:r>
              <a:rPr lang="en-US" dirty="0" err="1"/>
              <a:t>Santé</a:t>
            </a:r>
            <a:r>
              <a:rPr lang="en-US" dirty="0"/>
              <a:t> © Copyright 2022                                                                                     BPJEPS Sam </a:t>
            </a:r>
            <a:r>
              <a:rPr lang="en-US" dirty="0" err="1"/>
              <a:t>Berrandou</a:t>
            </a:r>
            <a:endParaRPr lang="en-US" dirty="0"/>
          </a:p>
        </p:txBody>
      </p:sp>
      <p:pic>
        <p:nvPicPr>
          <p:cNvPr id="3" name="Image 2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42416C84-A665-E25F-6C79-0DECCB4740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725977"/>
            <a:ext cx="3505200" cy="857159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46D8A9C-833E-48D9-D88E-E7480CBA72CA}"/>
              </a:ext>
            </a:extLst>
          </p:cNvPr>
          <p:cNvSpPr txBox="1"/>
          <p:nvPr/>
        </p:nvSpPr>
        <p:spPr>
          <a:xfrm>
            <a:off x="2362200" y="2286000"/>
            <a:ext cx="4572000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Arial" pitchFamily="34" charset="0"/>
                <a:cs typeface="Arial" pitchFamily="34" charset="0"/>
              </a:rPr>
              <a:t>Nous vous remercions </a:t>
            </a:r>
          </a:p>
          <a:p>
            <a:pPr algn="ctr"/>
            <a:r>
              <a:rPr lang="fr-FR" sz="2400" b="1" dirty="0">
                <a:latin typeface="Arial" pitchFamily="34" charset="0"/>
                <a:cs typeface="Arial" pitchFamily="34" charset="0"/>
              </a:rPr>
              <a:t>pour </a:t>
            </a:r>
          </a:p>
          <a:p>
            <a:pPr algn="ctr"/>
            <a:r>
              <a:rPr lang="fr-FR" sz="2400" b="1" dirty="0">
                <a:latin typeface="Arial" pitchFamily="34" charset="0"/>
                <a:cs typeface="Arial" pitchFamily="34" charset="0"/>
              </a:rPr>
              <a:t>votre attention</a:t>
            </a:r>
          </a:p>
          <a:p>
            <a:pPr algn="ctr"/>
            <a:endParaRPr lang="fr-FR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fr-FR" sz="2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2000" b="1" dirty="0">
                <a:latin typeface="Arial" pitchFamily="34" charset="0"/>
                <a:cs typeface="Arial" pitchFamily="34" charset="0"/>
              </a:rPr>
              <a:t>Pour nous contacter </a:t>
            </a:r>
          </a:p>
          <a:p>
            <a:pPr algn="ctr"/>
            <a:r>
              <a:rPr lang="fr-FR" sz="2000" dirty="0">
                <a:latin typeface="Arial" pitchFamily="34" charset="0"/>
                <a:cs typeface="Arial" pitchFamily="34" charset="0"/>
              </a:rPr>
              <a:t>Savoir Sport Santé </a:t>
            </a:r>
          </a:p>
          <a:p>
            <a:pPr algn="ctr"/>
            <a:r>
              <a:rPr lang="fr-FR" dirty="0">
                <a:latin typeface="Arial" pitchFamily="34" charset="0"/>
                <a:cs typeface="Arial" pitchFamily="34" charset="0"/>
              </a:rPr>
              <a:t>15 bis villa Ghis – 92400 Courbevoie </a:t>
            </a:r>
          </a:p>
          <a:p>
            <a:pPr algn="ctr"/>
            <a:r>
              <a:rPr lang="fr-FR" sz="1600" dirty="0">
                <a:latin typeface="Arial" pitchFamily="34" charset="0"/>
                <a:cs typeface="Arial" pitchFamily="34" charset="0"/>
                <a:hlinkClick r:id="rId3"/>
              </a:rPr>
              <a:t>savoirsportsante@gmail.com</a:t>
            </a: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600" dirty="0">
                <a:latin typeface="Arial" pitchFamily="34" charset="0"/>
                <a:cs typeface="Arial" pitchFamily="34" charset="0"/>
              </a:rPr>
              <a:t>06 62 81 98 33</a:t>
            </a:r>
          </a:p>
          <a:p>
            <a:pPr algn="ctr"/>
            <a:r>
              <a:rPr lang="fr-FR" sz="1600" dirty="0">
                <a:latin typeface="Arial" pitchFamily="34" charset="0"/>
                <a:cs typeface="Arial" pitchFamily="34" charset="0"/>
                <a:hlinkClick r:id="rId4"/>
              </a:rPr>
              <a:t>savoirsportsanté.fr 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600" y="2362200"/>
            <a:ext cx="7250201" cy="203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Arial" pitchFamily="34" charset="0"/>
                <a:cs typeface="Arial" pitchFamily="34" charset="0"/>
              </a:rPr>
              <a:t>UC</a:t>
            </a:r>
            <a:r>
              <a:rPr sz="4400" b="1" spc="-5" dirty="0">
                <a:latin typeface="Arial" pitchFamily="34" charset="0"/>
                <a:cs typeface="Arial" pitchFamily="34" charset="0"/>
              </a:rPr>
              <a:t> </a:t>
            </a:r>
            <a:r>
              <a:rPr sz="4400" b="1" dirty="0">
                <a:latin typeface="Arial" pitchFamily="34" charset="0"/>
                <a:cs typeface="Arial" pitchFamily="34" charset="0"/>
              </a:rPr>
              <a:t>1</a:t>
            </a:r>
            <a:endParaRPr sz="4400" dirty="0">
              <a:latin typeface="Arial" pitchFamily="34" charset="0"/>
              <a:cs typeface="Arial" pitchFamily="34" charset="0"/>
            </a:endParaRPr>
          </a:p>
          <a:p>
            <a:pPr marL="12700" marR="5080" algn="ctr">
              <a:lnSpc>
                <a:spcPct val="100000"/>
              </a:lnSpc>
            </a:pPr>
            <a:r>
              <a:rPr sz="4400" b="1" spc="-10" dirty="0">
                <a:latin typeface="Arial" pitchFamily="34" charset="0"/>
                <a:cs typeface="Arial" pitchFamily="34" charset="0"/>
              </a:rPr>
              <a:t>Encadrer </a:t>
            </a:r>
            <a:r>
              <a:rPr sz="4400" b="1" spc="-15" dirty="0">
                <a:latin typeface="Arial" pitchFamily="34" charset="0"/>
                <a:cs typeface="Arial" pitchFamily="34" charset="0"/>
              </a:rPr>
              <a:t>tout </a:t>
            </a:r>
            <a:r>
              <a:rPr sz="4400" b="1" dirty="0">
                <a:latin typeface="Arial" pitchFamily="34" charset="0"/>
                <a:cs typeface="Arial" pitchFamily="34" charset="0"/>
              </a:rPr>
              <a:t>public dans</a:t>
            </a:r>
            <a:r>
              <a:rPr sz="4400" b="1" spc="-70" dirty="0">
                <a:latin typeface="Arial" pitchFamily="34" charset="0"/>
                <a:cs typeface="Arial" pitchFamily="34" charset="0"/>
              </a:rPr>
              <a:t> </a:t>
            </a:r>
            <a:r>
              <a:rPr sz="4400" b="1" spc="-15" dirty="0">
                <a:latin typeface="Arial" pitchFamily="34" charset="0"/>
                <a:cs typeface="Arial" pitchFamily="34" charset="0"/>
              </a:rPr>
              <a:t>tout </a:t>
            </a:r>
            <a:r>
              <a:rPr sz="4400" b="1" dirty="0">
                <a:latin typeface="Arial" pitchFamily="34" charset="0"/>
                <a:cs typeface="Arial" pitchFamily="34" charset="0"/>
              </a:rPr>
              <a:t>lieu </a:t>
            </a:r>
            <a:r>
              <a:rPr sz="4400" b="1" spc="-10" dirty="0">
                <a:latin typeface="Arial" pitchFamily="34" charset="0"/>
                <a:cs typeface="Arial" pitchFamily="34" charset="0"/>
              </a:rPr>
              <a:t>et </a:t>
            </a:r>
            <a:r>
              <a:rPr sz="4400" b="1" spc="-25" dirty="0">
                <a:latin typeface="Arial" pitchFamily="34" charset="0"/>
                <a:cs typeface="Arial" pitchFamily="34" charset="0"/>
              </a:rPr>
              <a:t>toute</a:t>
            </a:r>
            <a:r>
              <a:rPr sz="4400" b="1" spc="-30" dirty="0">
                <a:latin typeface="Arial" pitchFamily="34" charset="0"/>
                <a:cs typeface="Arial" pitchFamily="34" charset="0"/>
              </a:rPr>
              <a:t> </a:t>
            </a:r>
            <a:r>
              <a:rPr sz="4400" b="1" spc="-15" dirty="0">
                <a:latin typeface="Arial" pitchFamily="34" charset="0"/>
                <a:cs typeface="Arial" pitchFamily="34" charset="0"/>
              </a:rPr>
              <a:t>structure</a:t>
            </a:r>
            <a:endParaRPr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948DA7A-3AC8-6E4C-923E-15C772E5C58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609600"/>
            <a:ext cx="1870436" cy="567311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5"/>
          </p:nvPr>
        </p:nvSpPr>
        <p:spPr>
          <a:xfrm>
            <a:off x="457200" y="6111875"/>
            <a:ext cx="7891128" cy="365125"/>
          </a:xfrm>
        </p:spPr>
        <p:txBody>
          <a:bodyPr/>
          <a:lstStyle/>
          <a:p>
            <a:r>
              <a:rPr lang="en-US" dirty="0"/>
              <a:t>Savoir Sport </a:t>
            </a:r>
            <a:r>
              <a:rPr lang="en-US" dirty="0" err="1"/>
              <a:t>Santé</a:t>
            </a:r>
            <a:r>
              <a:rPr lang="en-US" dirty="0"/>
              <a:t> © Copyright 2022                                                                                      BPJEPS Sam </a:t>
            </a:r>
            <a:r>
              <a:rPr lang="en-US" dirty="0" err="1"/>
              <a:t>Berrandou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 txBox="1">
            <a:spLocks/>
          </p:cNvSpPr>
          <p:nvPr/>
        </p:nvSpPr>
        <p:spPr>
          <a:xfrm>
            <a:off x="1676400" y="2514600"/>
            <a:ext cx="5943600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16280" marR="5080" lvl="0" indent="-704215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Communiquer </a:t>
            </a:r>
            <a:r>
              <a:rPr kumimoji="0" lang="fr-FR" sz="4400" b="1" i="0" u="none" strike="noStrike" kern="0" cap="none" spc="-2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à </a:t>
            </a:r>
            <a:r>
              <a:rPr kumimoji="0" lang="fr-FR" sz="4400" b="1" i="0" u="none" strike="noStrike" kern="0" cap="none" spc="-254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l’oral</a:t>
            </a:r>
            <a:r>
              <a:rPr kumimoji="0" lang="fr-FR" sz="4400" b="1" i="0" u="none" strike="noStrike" kern="0" cap="none" spc="-254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fr-FR" sz="4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pour </a:t>
            </a:r>
            <a:r>
              <a:rPr kumimoji="0" lang="fr-FR" sz="44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son</a:t>
            </a:r>
            <a:r>
              <a:rPr kumimoji="0" lang="fr-FR" sz="44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fr-FR" sz="44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projet</a:t>
            </a:r>
            <a:endParaRPr kumimoji="0" lang="fr-FR" sz="4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948DA7A-3AC8-6E4C-923E-15C772E5C58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533400"/>
            <a:ext cx="1870436" cy="567311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5"/>
          </p:nvPr>
        </p:nvSpPr>
        <p:spPr>
          <a:xfrm>
            <a:off x="457200" y="6111875"/>
            <a:ext cx="7891128" cy="365125"/>
          </a:xfrm>
        </p:spPr>
        <p:txBody>
          <a:bodyPr/>
          <a:lstStyle/>
          <a:p>
            <a:r>
              <a:rPr lang="en-US" dirty="0"/>
              <a:t>Savoir Sport </a:t>
            </a:r>
            <a:r>
              <a:rPr lang="en-US" dirty="0" err="1"/>
              <a:t>Santé</a:t>
            </a:r>
            <a:r>
              <a:rPr lang="en-US" dirty="0"/>
              <a:t> © Copyright 2022                                                                                       BPJEPS Sam </a:t>
            </a:r>
            <a:r>
              <a:rPr lang="en-US" dirty="0" err="1"/>
              <a:t>Berrandou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1219200"/>
            <a:ext cx="8382000" cy="61356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4000">
              <a:lnSpc>
                <a:spcPct val="100000"/>
              </a:lnSpc>
            </a:pPr>
            <a:r>
              <a:rPr lang="fr-FR" sz="3200" b="1" spc="-135" dirty="0">
                <a:latin typeface="Arial"/>
                <a:cs typeface="Arial"/>
              </a:rPr>
              <a:t>La c</a:t>
            </a:r>
            <a:r>
              <a:rPr sz="3200" b="1" spc="-135" dirty="0" err="1">
                <a:latin typeface="Arial"/>
                <a:cs typeface="Arial"/>
              </a:rPr>
              <a:t>ommuni</a:t>
            </a:r>
            <a:r>
              <a:rPr lang="fr-FR" sz="3200" b="1" spc="-135" dirty="0">
                <a:latin typeface="Arial"/>
                <a:cs typeface="Arial"/>
              </a:rPr>
              <a:t>cation</a:t>
            </a:r>
            <a:r>
              <a:rPr sz="3200" b="1" spc="-135" dirty="0">
                <a:latin typeface="Arial"/>
                <a:cs typeface="Arial"/>
              </a:rPr>
              <a:t> </a:t>
            </a:r>
            <a:r>
              <a:rPr sz="3200" b="1" spc="-75" dirty="0">
                <a:latin typeface="Arial"/>
                <a:cs typeface="Arial"/>
              </a:rPr>
              <a:t>oral</a:t>
            </a:r>
            <a:r>
              <a:rPr lang="fr-FR" sz="3200" b="1" spc="-75" dirty="0">
                <a:latin typeface="Arial"/>
                <a:cs typeface="Arial"/>
              </a:rPr>
              <a:t>e</a:t>
            </a:r>
            <a:r>
              <a:rPr sz="3200" b="1" spc="-75" dirty="0">
                <a:latin typeface="Arial"/>
                <a:cs typeface="Arial"/>
              </a:rPr>
              <a:t> </a:t>
            </a:r>
            <a:r>
              <a:rPr sz="3200" b="1" spc="-160" dirty="0" err="1">
                <a:latin typeface="Arial"/>
                <a:cs typeface="Arial"/>
              </a:rPr>
              <a:t>c’est</a:t>
            </a:r>
            <a:r>
              <a:rPr sz="3200" b="1" spc="-175" dirty="0">
                <a:latin typeface="Arial"/>
                <a:cs typeface="Arial"/>
              </a:rPr>
              <a:t> </a:t>
            </a:r>
            <a:r>
              <a:rPr sz="3200" b="1" spc="-35" dirty="0">
                <a:latin typeface="Arial"/>
                <a:cs typeface="Arial"/>
              </a:rPr>
              <a:t>:</a:t>
            </a:r>
            <a:endParaRPr lang="fr-FR" sz="3200" b="1" spc="-35" dirty="0">
              <a:latin typeface="Arial"/>
              <a:cs typeface="Arial"/>
            </a:endParaRPr>
          </a:p>
          <a:p>
            <a:pPr marL="144000">
              <a:lnSpc>
                <a:spcPts val="1600"/>
              </a:lnSpc>
            </a:pPr>
            <a:endParaRPr sz="4400" dirty="0">
              <a:latin typeface="Arial"/>
              <a:cs typeface="Arial"/>
            </a:endParaRPr>
          </a:p>
          <a:p>
            <a:pPr marL="241300" indent="-228600">
              <a:lnSpc>
                <a:spcPts val="2500"/>
              </a:lnSpc>
              <a:buChar char="•"/>
              <a:tabLst>
                <a:tab pos="241300" algn="l"/>
              </a:tabLst>
            </a:pPr>
            <a:r>
              <a:rPr lang="fr-FR" sz="2400" spc="-45" dirty="0">
                <a:latin typeface="Arial" pitchFamily="34" charset="0"/>
                <a:cs typeface="Arial" pitchFamily="34" charset="0"/>
              </a:rPr>
              <a:t>mettre en place</a:t>
            </a:r>
            <a:r>
              <a:rPr sz="2400" spc="-45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130" dirty="0">
                <a:latin typeface="Arial" pitchFamily="34" charset="0"/>
                <a:cs typeface="Arial" pitchFamily="34" charset="0"/>
              </a:rPr>
              <a:t>une </a:t>
            </a:r>
            <a:r>
              <a:rPr sz="2400" spc="-55" dirty="0">
                <a:latin typeface="Arial" pitchFamily="34" charset="0"/>
                <a:cs typeface="Arial" pitchFamily="34" charset="0"/>
              </a:rPr>
              <a:t>relation </a:t>
            </a:r>
            <a:r>
              <a:rPr sz="2400" spc="-105" dirty="0" err="1">
                <a:latin typeface="Arial" pitchFamily="34" charset="0"/>
                <a:cs typeface="Arial" pitchFamily="34" charset="0"/>
              </a:rPr>
              <a:t>orale</a:t>
            </a:r>
            <a:r>
              <a:rPr sz="2400" spc="-105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229" dirty="0">
                <a:latin typeface="Arial" pitchFamily="34" charset="0"/>
                <a:cs typeface="Arial" pitchFamily="34" charset="0"/>
              </a:rPr>
              <a:t>avec</a:t>
            </a:r>
            <a:r>
              <a:rPr lang="fr-FR" sz="2400" spc="-229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520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70" dirty="0" err="1">
                <a:latin typeface="Arial" pitchFamily="34" charset="0"/>
                <a:cs typeface="Arial" pitchFamily="34" charset="0"/>
              </a:rPr>
              <a:t>l’autre</a:t>
            </a:r>
            <a:endParaRPr sz="2400" dirty="0">
              <a:latin typeface="Arial" pitchFamily="34" charset="0"/>
              <a:cs typeface="Arial" pitchFamily="34" charset="0"/>
            </a:endParaRPr>
          </a:p>
          <a:p>
            <a:pPr marL="240665" marR="5080" indent="-228600">
              <a:lnSpc>
                <a:spcPts val="3460"/>
              </a:lnSpc>
              <a:spcBef>
                <a:spcPts val="1055"/>
              </a:spcBef>
              <a:buChar char="•"/>
              <a:tabLst>
                <a:tab pos="241300" algn="l"/>
              </a:tabLst>
            </a:pPr>
            <a:r>
              <a:rPr lang="fr-FR" sz="2400" spc="-165" dirty="0">
                <a:latin typeface="Arial" pitchFamily="34" charset="0"/>
                <a:cs typeface="Arial" pitchFamily="34" charset="0"/>
              </a:rPr>
              <a:t>converser</a:t>
            </a:r>
            <a:r>
              <a:rPr sz="2400" spc="-140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229" dirty="0">
                <a:latin typeface="Arial" pitchFamily="34" charset="0"/>
                <a:cs typeface="Arial" pitchFamily="34" charset="0"/>
              </a:rPr>
              <a:t>avec </a:t>
            </a:r>
            <a:r>
              <a:rPr sz="2400" spc="-90" dirty="0">
                <a:latin typeface="Arial" pitchFamily="34" charset="0"/>
                <a:cs typeface="Arial" pitchFamily="34" charset="0"/>
              </a:rPr>
              <a:t>quelqu’un, </a:t>
            </a:r>
            <a:r>
              <a:rPr sz="2400" spc="-100" dirty="0">
                <a:latin typeface="Arial" pitchFamily="34" charset="0"/>
                <a:cs typeface="Arial" pitchFamily="34" charset="0"/>
              </a:rPr>
              <a:t>un </a:t>
            </a:r>
            <a:r>
              <a:rPr sz="2400" spc="-130" dirty="0">
                <a:latin typeface="Arial" pitchFamily="34" charset="0"/>
                <a:cs typeface="Arial" pitchFamily="34" charset="0"/>
              </a:rPr>
              <a:t>groupe  </a:t>
            </a:r>
            <a:r>
              <a:rPr sz="2400" spc="-80" dirty="0">
                <a:latin typeface="Arial" pitchFamily="34" charset="0"/>
                <a:cs typeface="Arial" pitchFamily="34" charset="0"/>
              </a:rPr>
              <a:t>d’individus </a:t>
            </a:r>
            <a:r>
              <a:rPr sz="2400" spc="-95" dirty="0">
                <a:latin typeface="Arial" pitchFamily="34" charset="0"/>
                <a:cs typeface="Arial" pitchFamily="34" charset="0"/>
              </a:rPr>
              <a:t>ou </a:t>
            </a:r>
            <a:r>
              <a:rPr sz="2400" spc="-100" dirty="0">
                <a:latin typeface="Arial" pitchFamily="34" charset="0"/>
                <a:cs typeface="Arial" pitchFamily="34" charset="0"/>
              </a:rPr>
              <a:t>un</a:t>
            </a:r>
            <a:r>
              <a:rPr sz="2400" spc="-295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65" dirty="0" err="1">
                <a:latin typeface="Arial" pitchFamily="34" charset="0"/>
                <a:cs typeface="Arial" pitchFamily="34" charset="0"/>
              </a:rPr>
              <a:t>auditoire</a:t>
            </a:r>
            <a:r>
              <a:rPr sz="2400" spc="-65" dirty="0">
                <a:latin typeface="Arial" pitchFamily="34" charset="0"/>
                <a:cs typeface="Arial" pitchFamily="34" charset="0"/>
              </a:rPr>
              <a:t>.</a:t>
            </a:r>
            <a:endParaRPr lang="fr-FR" sz="2400" spc="-65" dirty="0">
              <a:latin typeface="Arial" pitchFamily="34" charset="0"/>
              <a:cs typeface="Arial" pitchFamily="34" charset="0"/>
            </a:endParaRPr>
          </a:p>
          <a:p>
            <a:pPr marL="241300" marR="102870" indent="-229235">
              <a:lnSpc>
                <a:spcPts val="3030"/>
              </a:lnSpc>
              <a:spcBef>
                <a:spcPts val="470"/>
              </a:spcBef>
              <a:buFont typeface="Arial"/>
              <a:buChar char="•"/>
              <a:tabLst>
                <a:tab pos="241935" algn="l"/>
              </a:tabLst>
            </a:pPr>
            <a:r>
              <a:rPr lang="fr-FR" sz="2400" spc="-5" dirty="0">
                <a:latin typeface="Arial" pitchFamily="34" charset="0"/>
                <a:cs typeface="Arial" pitchFamily="34" charset="0"/>
              </a:rPr>
              <a:t>elle</a:t>
            </a:r>
            <a:r>
              <a:rPr lang="fr-FR" sz="2400" spc="-2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spc="-15" dirty="0">
                <a:latin typeface="Arial" pitchFamily="34" charset="0"/>
                <a:cs typeface="Arial" pitchFamily="34" charset="0"/>
              </a:rPr>
              <a:t>est </a:t>
            </a:r>
            <a:r>
              <a:rPr lang="fr-FR" sz="2400" spc="-5" dirty="0">
                <a:latin typeface="Arial" pitchFamily="34" charset="0"/>
                <a:cs typeface="Arial" pitchFamily="34" charset="0"/>
              </a:rPr>
              <a:t>la </a:t>
            </a:r>
            <a:r>
              <a:rPr lang="fr-FR" sz="2400" spc="-10" dirty="0">
                <a:latin typeface="Arial" pitchFamily="34" charset="0"/>
                <a:cs typeface="Arial" pitchFamily="34" charset="0"/>
              </a:rPr>
              <a:t>plus </a:t>
            </a:r>
            <a:r>
              <a:rPr lang="fr-FR" sz="2400" spc="-15" dirty="0">
                <a:latin typeface="Arial" pitchFamily="34" charset="0"/>
                <a:cs typeface="Arial" pitchFamily="34" charset="0"/>
              </a:rPr>
              <a:t>naturelle </a:t>
            </a:r>
            <a:r>
              <a:rPr lang="fr-FR" sz="2400" spc="-10" dirty="0">
                <a:latin typeface="Arial" pitchFamily="34" charset="0"/>
                <a:cs typeface="Arial" pitchFamily="34" charset="0"/>
              </a:rPr>
              <a:t>des </a:t>
            </a:r>
            <a:r>
              <a:rPr lang="fr-FR" sz="2400" spc="-20" dirty="0">
                <a:latin typeface="Arial" pitchFamily="34" charset="0"/>
                <a:cs typeface="Arial" pitchFamily="34" charset="0"/>
              </a:rPr>
              <a:t>formes </a:t>
            </a:r>
            <a:r>
              <a:rPr lang="fr-FR" sz="2400" spc="-140" dirty="0">
                <a:latin typeface="Arial" pitchFamily="34" charset="0"/>
                <a:cs typeface="Arial" pitchFamily="34" charset="0"/>
              </a:rPr>
              <a:t>d’expression.</a:t>
            </a: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marL="241300" marR="5080" indent="-229235">
              <a:lnSpc>
                <a:spcPts val="3030"/>
              </a:lnSpc>
              <a:spcBef>
                <a:spcPts val="1800"/>
              </a:spcBef>
              <a:buFont typeface="Arial"/>
              <a:buChar char="•"/>
              <a:tabLst>
                <a:tab pos="241935" algn="l"/>
              </a:tabLst>
            </a:pPr>
            <a:r>
              <a:rPr lang="fr-FR" sz="2400" spc="-5" dirty="0">
                <a:latin typeface="Arial" pitchFamily="34" charset="0"/>
                <a:cs typeface="Arial" pitchFamily="34" charset="0"/>
              </a:rPr>
              <a:t>l’élocution</a:t>
            </a:r>
            <a:r>
              <a:rPr lang="fr-FR" sz="2400" spc="-15" dirty="0">
                <a:latin typeface="Arial" pitchFamily="34" charset="0"/>
                <a:cs typeface="Arial" pitchFamily="34" charset="0"/>
              </a:rPr>
              <a:t> est </a:t>
            </a:r>
            <a:r>
              <a:rPr lang="fr-FR" sz="2400" spc="-5" dirty="0">
                <a:latin typeface="Arial" pitchFamily="34" charset="0"/>
                <a:cs typeface="Arial" pitchFamily="34" charset="0"/>
              </a:rPr>
              <a:t>le </a:t>
            </a:r>
            <a:r>
              <a:rPr lang="fr-FR" sz="2400" spc="-15" dirty="0">
                <a:latin typeface="Arial" pitchFamily="34" charset="0"/>
                <a:cs typeface="Arial" pitchFamily="34" charset="0"/>
              </a:rPr>
              <a:t>moyen </a:t>
            </a:r>
            <a:r>
              <a:rPr lang="fr-FR" sz="2400" spc="-5" dirty="0">
                <a:latin typeface="Arial" pitchFamily="34" charset="0"/>
                <a:cs typeface="Arial" pitchFamily="34" charset="0"/>
              </a:rPr>
              <a:t>de </a:t>
            </a:r>
            <a:r>
              <a:rPr lang="fr-FR" sz="2400" spc="-15" dirty="0">
                <a:latin typeface="Arial" pitchFamily="34" charset="0"/>
                <a:cs typeface="Arial" pitchFamily="34" charset="0"/>
              </a:rPr>
              <a:t>communication</a:t>
            </a:r>
            <a:r>
              <a:rPr lang="fr-FR" sz="2400" spc="-1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spc="-5" dirty="0">
                <a:latin typeface="Arial" pitchFamily="34" charset="0"/>
                <a:cs typeface="Arial" pitchFamily="34" charset="0"/>
              </a:rPr>
              <a:t>le </a:t>
            </a:r>
            <a:r>
              <a:rPr lang="fr-FR" sz="2400" spc="-10" dirty="0">
                <a:latin typeface="Arial" pitchFamily="34" charset="0"/>
                <a:cs typeface="Arial" pitchFamily="34" charset="0"/>
              </a:rPr>
              <a:t>plus</a:t>
            </a:r>
            <a:r>
              <a:rPr lang="fr-FR" sz="2400" spc="3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spc="-15" dirty="0">
                <a:latin typeface="Arial" pitchFamily="34" charset="0"/>
                <a:cs typeface="Arial" pitchFamily="34" charset="0"/>
              </a:rPr>
              <a:t>fréquent.</a:t>
            </a:r>
          </a:p>
          <a:p>
            <a:pPr marL="241300" marR="5080" indent="-229235">
              <a:lnSpc>
                <a:spcPts val="3030"/>
              </a:lnSpc>
              <a:spcBef>
                <a:spcPts val="1800"/>
              </a:spcBef>
              <a:buFont typeface="Arial"/>
              <a:buChar char="•"/>
              <a:tabLst>
                <a:tab pos="241935" algn="l"/>
              </a:tabLst>
            </a:pPr>
            <a:r>
              <a:rPr lang="fr-FR" sz="2400" spc="-10" dirty="0">
                <a:latin typeface="Arial" pitchFamily="34" charset="0"/>
                <a:cs typeface="Arial" pitchFamily="34" charset="0"/>
              </a:rPr>
              <a:t>elle peut </a:t>
            </a:r>
            <a:r>
              <a:rPr lang="fr-FR" sz="2400" spc="-15" dirty="0">
                <a:latin typeface="Arial" pitchFamily="34" charset="0"/>
                <a:cs typeface="Arial" pitchFamily="34" charset="0"/>
              </a:rPr>
              <a:t>être informelle (hors cadre </a:t>
            </a:r>
            <a:r>
              <a:rPr lang="fr-FR" sz="2400" spc="-20" dirty="0">
                <a:latin typeface="Arial" pitchFamily="34" charset="0"/>
                <a:cs typeface="Arial" pitchFamily="34" charset="0"/>
              </a:rPr>
              <a:t>professionnel) </a:t>
            </a:r>
            <a:r>
              <a:rPr lang="fr-FR" sz="2400" spc="-10" dirty="0">
                <a:latin typeface="Arial" pitchFamily="34" charset="0"/>
                <a:cs typeface="Arial" pitchFamily="34" charset="0"/>
              </a:rPr>
              <a:t>ou  </a:t>
            </a:r>
            <a:r>
              <a:rPr lang="fr-FR" sz="2400" spc="-15" dirty="0">
                <a:latin typeface="Arial" pitchFamily="34" charset="0"/>
                <a:cs typeface="Arial" pitchFamily="34" charset="0"/>
              </a:rPr>
              <a:t>formelle</a:t>
            </a:r>
          </a:p>
          <a:p>
            <a:pPr marL="241300" indent="-229235">
              <a:lnSpc>
                <a:spcPts val="3190"/>
              </a:lnSpc>
              <a:spcBef>
                <a:spcPts val="95"/>
              </a:spcBef>
              <a:buFont typeface="Arial"/>
              <a:buChar char="•"/>
              <a:tabLst>
                <a:tab pos="241935" algn="l"/>
              </a:tabLst>
            </a:pPr>
            <a:r>
              <a:rPr lang="fr-FR" sz="2400" spc="-5" dirty="0">
                <a:latin typeface="Arial" pitchFamily="34" charset="0"/>
                <a:cs typeface="Arial" pitchFamily="34" charset="0"/>
              </a:rPr>
              <a:t>l‘expression orale</a:t>
            </a:r>
            <a:r>
              <a:rPr lang="fr-FR" sz="2400" spc="-10" dirty="0">
                <a:latin typeface="Arial" pitchFamily="34" charset="0"/>
                <a:cs typeface="Arial" pitchFamily="34" charset="0"/>
              </a:rPr>
              <a:t> peut </a:t>
            </a:r>
            <a:r>
              <a:rPr lang="fr-FR" sz="2400" spc="-5" dirty="0">
                <a:latin typeface="Arial" pitchFamily="34" charset="0"/>
                <a:cs typeface="Arial" pitchFamily="34" charset="0"/>
              </a:rPr>
              <a:t>se </a:t>
            </a:r>
            <a:r>
              <a:rPr lang="fr-FR" sz="2400" spc="-15" dirty="0">
                <a:latin typeface="Arial" pitchFamily="34" charset="0"/>
                <a:cs typeface="Arial" pitchFamily="34" charset="0"/>
              </a:rPr>
              <a:t>dérouler </a:t>
            </a:r>
            <a:r>
              <a:rPr lang="fr-FR" sz="2400" spc="-5" dirty="0">
                <a:latin typeface="Arial" pitchFamily="34" charset="0"/>
                <a:cs typeface="Arial" pitchFamily="34" charset="0"/>
              </a:rPr>
              <a:t>en </a:t>
            </a:r>
            <a:r>
              <a:rPr lang="fr-FR" sz="2400" spc="-20" dirty="0">
                <a:latin typeface="Arial" pitchFamily="34" charset="0"/>
                <a:cs typeface="Arial" pitchFamily="34" charset="0"/>
              </a:rPr>
              <a:t>face </a:t>
            </a:r>
            <a:r>
              <a:rPr lang="fr-FR" sz="2400" spc="-5" dirty="0">
                <a:latin typeface="Arial" pitchFamily="34" charset="0"/>
                <a:cs typeface="Arial" pitchFamily="34" charset="0"/>
              </a:rPr>
              <a:t>à </a:t>
            </a:r>
            <a:r>
              <a:rPr lang="fr-FR" sz="2400" spc="-20" dirty="0">
                <a:latin typeface="Arial" pitchFamily="34" charset="0"/>
                <a:cs typeface="Arial" pitchFamily="34" charset="0"/>
              </a:rPr>
              <a:t>face </a:t>
            </a:r>
            <a:r>
              <a:rPr lang="fr-FR" sz="2400" spc="-5" dirty="0">
                <a:latin typeface="Arial" pitchFamily="34" charset="0"/>
                <a:cs typeface="Arial" pitchFamily="34" charset="0"/>
              </a:rPr>
              <a:t>ou</a:t>
            </a:r>
            <a:r>
              <a:rPr lang="fr-FR" sz="2400" spc="15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spc="-10" dirty="0">
                <a:latin typeface="Arial" pitchFamily="34" charset="0"/>
                <a:cs typeface="Arial" pitchFamily="34" charset="0"/>
              </a:rPr>
              <a:t>par</a:t>
            </a: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marL="241300">
              <a:lnSpc>
                <a:spcPts val="3190"/>
              </a:lnSpc>
            </a:pPr>
            <a:r>
              <a:rPr lang="fr-FR" sz="2400" spc="-35" dirty="0">
                <a:latin typeface="Arial" pitchFamily="34" charset="0"/>
                <a:cs typeface="Arial" pitchFamily="34" charset="0"/>
              </a:rPr>
              <a:t>l’utilisation </a:t>
            </a:r>
            <a:r>
              <a:rPr lang="fr-FR" sz="2400" spc="-130" dirty="0">
                <a:latin typeface="Arial" pitchFamily="34" charset="0"/>
                <a:cs typeface="Arial" pitchFamily="34" charset="0"/>
              </a:rPr>
              <a:t>de </a:t>
            </a:r>
            <a:r>
              <a:rPr lang="fr-FR" sz="2400" spc="-160" dirty="0">
                <a:latin typeface="Arial" pitchFamily="34" charset="0"/>
                <a:cs typeface="Arial" pitchFamily="34" charset="0"/>
              </a:rPr>
              <a:t>moyens </a:t>
            </a:r>
            <a:r>
              <a:rPr lang="fr-FR" sz="2400" spc="-110" dirty="0">
                <a:latin typeface="Arial" pitchFamily="34" charset="0"/>
                <a:cs typeface="Arial" pitchFamily="34" charset="0"/>
              </a:rPr>
              <a:t>techniques </a:t>
            </a:r>
            <a:r>
              <a:rPr lang="fr-FR" sz="2400" spc="-20" dirty="0">
                <a:latin typeface="Arial" pitchFamily="34" charset="0"/>
                <a:cs typeface="Arial" pitchFamily="34" charset="0"/>
              </a:rPr>
              <a:t>(en distanciel </a:t>
            </a:r>
            <a:r>
              <a:rPr lang="fr-FR" sz="2400" spc="-10" dirty="0">
                <a:latin typeface="Arial" pitchFamily="34" charset="0"/>
                <a:cs typeface="Arial" pitchFamily="34" charset="0"/>
              </a:rPr>
              <a:t>par</a:t>
            </a:r>
            <a:r>
              <a:rPr lang="fr-FR" sz="2400" spc="1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spc="-25" dirty="0">
                <a:latin typeface="Arial" pitchFamily="34" charset="0"/>
                <a:cs typeface="Arial" pitchFamily="34" charset="0"/>
              </a:rPr>
              <a:t>ex)</a:t>
            </a:r>
          </a:p>
          <a:p>
            <a:pPr marL="241300">
              <a:lnSpc>
                <a:spcPts val="3190"/>
              </a:lnSpc>
            </a:pPr>
            <a:endParaRPr lang="fr-FR" sz="2400" dirty="0">
              <a:latin typeface="Carlito"/>
              <a:cs typeface="Carlito"/>
            </a:endParaRPr>
          </a:p>
          <a:p>
            <a:pPr marL="241300" marR="5080" indent="-229235">
              <a:lnSpc>
                <a:spcPts val="3030"/>
              </a:lnSpc>
              <a:spcBef>
                <a:spcPts val="1800"/>
              </a:spcBef>
              <a:buFont typeface="Arial"/>
              <a:buChar char="•"/>
              <a:tabLst>
                <a:tab pos="241935" algn="l"/>
              </a:tabLst>
            </a:pPr>
            <a:endParaRPr lang="fr-FR" sz="2400" spc="-65" dirty="0">
              <a:latin typeface="Arial"/>
              <a:cs typeface="Arial"/>
            </a:endParaRPr>
          </a:p>
          <a:p>
            <a:pPr marL="240665" marR="5080" indent="-228600">
              <a:lnSpc>
                <a:spcPts val="3460"/>
              </a:lnSpc>
              <a:spcBef>
                <a:spcPts val="1055"/>
              </a:spcBef>
              <a:tabLst>
                <a:tab pos="241300" algn="l"/>
              </a:tabLst>
            </a:pPr>
            <a:endParaRPr lang="fr-FR" sz="2400" spc="-65" dirty="0">
              <a:latin typeface="Arial"/>
              <a:cs typeface="Arial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948DA7A-3AC8-6E4C-923E-15C772E5C58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533400"/>
            <a:ext cx="1870436" cy="567311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Espace réservé du pied de page 7">
            <a:extLst>
              <a:ext uri="{FF2B5EF4-FFF2-40B4-BE49-F238E27FC236}">
                <a16:creationId xmlns:a16="http://schemas.microsoft.com/office/drawing/2014/main" id="{6DDBDCF8-F422-7D0E-7136-069B92189AB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57200" y="6111875"/>
            <a:ext cx="7891128" cy="365125"/>
          </a:xfrm>
        </p:spPr>
        <p:txBody>
          <a:bodyPr/>
          <a:lstStyle/>
          <a:p>
            <a:r>
              <a:rPr lang="en-US" dirty="0"/>
              <a:t>Savoir Sport </a:t>
            </a:r>
            <a:r>
              <a:rPr lang="en-US" dirty="0" err="1"/>
              <a:t>Santé</a:t>
            </a:r>
            <a:r>
              <a:rPr lang="en-US" dirty="0"/>
              <a:t> © Copyright 2022                                                                                       BPJEPS Sam </a:t>
            </a:r>
            <a:r>
              <a:rPr lang="en-US" dirty="0" err="1"/>
              <a:t>Berrandou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000" y="762000"/>
            <a:ext cx="6019800" cy="105862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pc="-705" dirty="0">
                <a:effectLst/>
                <a:latin typeface="Times New Roman"/>
                <a:cs typeface="Times New Roman"/>
              </a:rPr>
              <a:t> </a:t>
            </a:r>
            <a:r>
              <a:rPr lang="fr-FR" sz="3200" spc="-30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</a:t>
            </a:r>
            <a:r>
              <a:rPr sz="3200" spc="-95" dirty="0" err="1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ommuni</a:t>
            </a:r>
            <a:r>
              <a:rPr lang="fr-FR" sz="3200" spc="-95" dirty="0" err="1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quer</a:t>
            </a:r>
            <a:r>
              <a:rPr lang="fr-FR" sz="3200" spc="-9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à</a:t>
            </a:r>
            <a:r>
              <a:rPr sz="3200" spc="-9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fr-FR" sz="3200" spc="-9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l’</a:t>
            </a:r>
            <a:r>
              <a:rPr sz="3200" spc="-9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oral </a:t>
            </a:r>
            <a:r>
              <a:rPr sz="3200" spc="-140" dirty="0" err="1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c’est</a:t>
            </a:r>
            <a:r>
              <a:rPr lang="fr-FR" sz="3200" spc="-14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transmettre</a:t>
            </a:r>
            <a:r>
              <a:rPr sz="3200" spc="-14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sz="3200" spc="-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à </a:t>
            </a:r>
            <a:r>
              <a:rPr sz="3200" spc="-3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travers</a:t>
            </a:r>
            <a:r>
              <a:rPr sz="3200" spc="1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sz="3200" spc="-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00" y="2209800"/>
            <a:ext cx="8229600" cy="414946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marR="5080" indent="-228600">
              <a:lnSpc>
                <a:spcPts val="2590"/>
              </a:lnSpc>
              <a:spcBef>
                <a:spcPts val="425"/>
              </a:spcBef>
              <a:buFont typeface="Arial"/>
              <a:buChar char="•"/>
              <a:tabLst>
                <a:tab pos="241300" algn="l"/>
              </a:tabLst>
            </a:pPr>
            <a:r>
              <a:rPr lang="fr-FR" sz="2400" b="1"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es signes </a:t>
            </a:r>
            <a:r>
              <a:rPr sz="2400" b="1" u="sng" spc="-10" dirty="0" err="1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verbaux</a:t>
            </a:r>
            <a:r>
              <a:rPr sz="2400" b="1" u="sng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5080" indent="-228600">
              <a:lnSpc>
                <a:spcPts val="2590"/>
              </a:lnSpc>
              <a:spcBef>
                <a:spcPts val="425"/>
              </a:spcBef>
              <a:buFont typeface="Arial"/>
              <a:buChar char="•"/>
              <a:tabLst>
                <a:tab pos="241300" algn="l"/>
              </a:tabLst>
            </a:pP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syntaxes </a:t>
            </a:r>
            <a:r>
              <a:rPr lang="fr-FR" sz="2000" spc="-25" dirty="0">
                <a:latin typeface="Arial" panose="020B0604020202020204" pitchFamily="34" charset="0"/>
                <a:cs typeface="Arial" panose="020B0604020202020204" pitchFamily="34" charset="0"/>
              </a:rPr>
              <a:t>et mots </a:t>
            </a:r>
            <a:r>
              <a:rPr sz="2000" spc="-10" dirty="0" err="1">
                <a:latin typeface="Arial" panose="020B0604020202020204" pitchFamily="34" charset="0"/>
                <a:cs typeface="Arial" panose="020B0604020202020204" pitchFamily="34" charset="0"/>
              </a:rPr>
              <a:t>formulés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par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‘émetteur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style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et les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tournures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phrases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sont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essentiels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à la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compréhension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du  message.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8500" marR="60960" lvl="1" indent="-228600">
              <a:lnSpc>
                <a:spcPts val="2160"/>
              </a:lnSpc>
              <a:spcBef>
                <a:spcPts val="520"/>
              </a:spcBef>
              <a:buFont typeface="Wingdings"/>
              <a:buChar char=""/>
              <a:tabLst>
                <a:tab pos="698500" algn="l"/>
              </a:tabLst>
            </a:pP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mots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peuvent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appartenir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différents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registres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langage 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(familier,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courant  et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soutenu).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8500" marR="869950" lvl="1" indent="-228600">
              <a:lnSpc>
                <a:spcPts val="2160"/>
              </a:lnSpc>
              <a:spcBef>
                <a:spcPts val="505"/>
              </a:spcBef>
              <a:buFont typeface="Wingdings"/>
              <a:buChar char=""/>
              <a:tabLst>
                <a:tab pos="698500" algn="l"/>
              </a:tabLst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L’éventail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langage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dépend du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statut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fonction </a:t>
            </a:r>
            <a:r>
              <a:rPr sz="2000" dirty="0" err="1">
                <a:latin typeface="Arial" panose="020B0604020202020204" pitchFamily="34" charset="0"/>
                <a:cs typeface="Arial" panose="020B0604020202020204" pitchFamily="34" charset="0"/>
              </a:rPr>
              <a:t>occupée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par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la 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personne.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133985" indent="-228600">
              <a:lnSpc>
                <a:spcPct val="90100"/>
              </a:lnSpc>
              <a:spcBef>
                <a:spcPts val="944"/>
              </a:spcBef>
              <a:buFont typeface="Arial"/>
              <a:buChar char="•"/>
              <a:tabLst>
                <a:tab pos="241300" algn="l"/>
              </a:tabLst>
            </a:pPr>
            <a:r>
              <a:rPr lang="fr-FR" sz="2400" b="1"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es signes non </a:t>
            </a:r>
            <a:r>
              <a:rPr sz="2400" b="1"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verbaux et </a:t>
            </a:r>
            <a:r>
              <a:rPr lang="fr-FR" sz="2400" b="1"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es signes </a:t>
            </a:r>
            <a:r>
              <a:rPr sz="2400" b="1" u="sng" spc="-1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sz="2400" b="1" u="sng" spc="-10" dirty="0" err="1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verbaux</a:t>
            </a:r>
            <a:r>
              <a:rPr sz="2400" b="1"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fr-FR" sz="2000" b="1" u="sng" dirty="0">
              <a:uFill>
                <a:solidFill>
                  <a:srgbClr val="000000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133985" indent="-228600">
              <a:lnSpc>
                <a:spcPct val="90100"/>
              </a:lnSpc>
              <a:spcBef>
                <a:spcPts val="944"/>
              </a:spcBef>
              <a:buFont typeface="Arial"/>
              <a:buChar char="•"/>
              <a:tabLst>
                <a:tab pos="241300" algn="l"/>
              </a:tabLst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Ces signes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 err="1">
                <a:latin typeface="Arial" panose="020B0604020202020204" pitchFamily="34" charset="0"/>
                <a:cs typeface="Arial" panose="020B0604020202020204" pitchFamily="34" charset="0"/>
              </a:rPr>
              <a:t>viennent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support de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communication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orale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2000" spc="-20" dirty="0" err="1">
                <a:latin typeface="Arial" panose="020B0604020202020204" pitchFamily="34" charset="0"/>
                <a:cs typeface="Arial" panose="020B0604020202020204" pitchFamily="34" charset="0"/>
              </a:rPr>
              <a:t>effets</a:t>
            </a:r>
            <a:r>
              <a:rPr lang="fr-FR" sz="2000" spc="-20" dirty="0">
                <a:latin typeface="Arial" panose="020B0604020202020204" pitchFamily="34" charset="0"/>
                <a:cs typeface="Arial" panose="020B0604020202020204" pitchFamily="34" charset="0"/>
              </a:rPr>
              <a:t> et ton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voix,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gestes,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mimiques). </a:t>
            </a:r>
            <a:r>
              <a:rPr sz="2000" dirty="0" err="1">
                <a:latin typeface="Arial" panose="020B0604020202020204" pitchFamily="34" charset="0"/>
                <a:cs typeface="Arial" panose="020B0604020202020204" pitchFamily="34" charset="0"/>
              </a:rPr>
              <a:t>Ils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renforcent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sens et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compréhension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des messages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 err="1">
                <a:latin typeface="Arial" panose="020B0604020202020204" pitchFamily="34" charset="0"/>
                <a:cs typeface="Arial" panose="020B0604020202020204" pitchFamily="34" charset="0"/>
              </a:rPr>
              <a:t>oraux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20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133985" indent="-228600">
              <a:lnSpc>
                <a:spcPct val="90100"/>
              </a:lnSpc>
              <a:spcBef>
                <a:spcPts val="944"/>
              </a:spcBef>
              <a:tabLst>
                <a:tab pos="241300" algn="l"/>
              </a:tabLst>
            </a:pPr>
            <a:endParaRPr sz="2000" dirty="0">
              <a:latin typeface="Carlito"/>
              <a:cs typeface="Carlito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948DA7A-3AC8-6E4C-923E-15C772E5C58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609600"/>
            <a:ext cx="1870436" cy="567311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81000" y="6111875"/>
            <a:ext cx="7967328" cy="365125"/>
          </a:xfrm>
        </p:spPr>
        <p:txBody>
          <a:bodyPr/>
          <a:lstStyle/>
          <a:p>
            <a:r>
              <a:rPr lang="en-US" dirty="0"/>
              <a:t>Savoir Sport </a:t>
            </a:r>
            <a:r>
              <a:rPr lang="en-US" dirty="0" err="1"/>
              <a:t>Santé</a:t>
            </a:r>
            <a:r>
              <a:rPr lang="en-US" dirty="0"/>
              <a:t> © Copyright 2022                                                                                      BPJEPS Sam </a:t>
            </a:r>
            <a:r>
              <a:rPr lang="en-US" dirty="0" err="1"/>
              <a:t>Berrandou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5000" y="2036521"/>
            <a:ext cx="4648199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fr-FR" sz="3200" u="sng" spc="-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Phases</a:t>
            </a:r>
            <a:r>
              <a:rPr sz="3200" u="sng" spc="-1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sz="3200" u="sng" spc="-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à</a:t>
            </a:r>
            <a:r>
              <a:rPr sz="3200" u="sng" spc="1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sz="3200" u="sng" spc="-1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suivre: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8200" y="2971800"/>
            <a:ext cx="7086600" cy="1571584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fr-FR" sz="2800" spc="-5" dirty="0">
                <a:latin typeface="Arial" panose="020B0604020202020204" pitchFamily="34" charset="0"/>
                <a:cs typeface="Arial" panose="020B0604020202020204" pitchFamily="34" charset="0"/>
              </a:rPr>
              <a:t>Elaboration</a:t>
            </a:r>
            <a:r>
              <a:rPr sz="28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5" dirty="0">
                <a:latin typeface="Arial" panose="020B0604020202020204" pitchFamily="34" charset="0"/>
                <a:cs typeface="Arial" panose="020B0604020202020204" pitchFamily="34" charset="0"/>
              </a:rPr>
              <a:t>sur le </a:t>
            </a:r>
            <a:r>
              <a:rPr sz="2800" spc="-10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r>
              <a:rPr sz="28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latin typeface="Arial" panose="020B0604020202020204" pitchFamily="34" charset="0"/>
                <a:cs typeface="Arial" panose="020B0604020202020204" pitchFamily="34" charset="0"/>
              </a:rPr>
              <a:t>intellectuel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7685" indent="-51562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fr-FR" sz="2800" spc="-5" dirty="0"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sz="28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5" dirty="0">
                <a:latin typeface="Arial" panose="020B0604020202020204" pitchFamily="34" charset="0"/>
                <a:cs typeface="Arial" panose="020B0604020202020204" pitchFamily="34" charset="0"/>
              </a:rPr>
              <a:t>sur le </a:t>
            </a:r>
            <a:r>
              <a:rPr sz="2800" spc="-10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r>
              <a:rPr sz="28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latin typeface="Arial" panose="020B0604020202020204" pitchFamily="34" charset="0"/>
                <a:cs typeface="Arial" panose="020B0604020202020204" pitchFamily="34" charset="0"/>
              </a:rPr>
              <a:t>matériel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7685" indent="-515620">
              <a:lnSpc>
                <a:spcPct val="100000"/>
              </a:lnSpc>
              <a:spcBef>
                <a:spcPts val="66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fr-FR" sz="2800" spc="-5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2800" spc="-15" dirty="0" err="1">
                <a:latin typeface="Arial" panose="020B0604020202020204" pitchFamily="34" charset="0"/>
                <a:cs typeface="Arial" panose="020B0604020202020204" pitchFamily="34" charset="0"/>
              </a:rPr>
              <a:t>réparation</a:t>
            </a:r>
            <a:r>
              <a:rPr sz="28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5" dirty="0">
                <a:latin typeface="Arial" panose="020B0604020202020204" pitchFamily="34" charset="0"/>
                <a:cs typeface="Arial" panose="020B0604020202020204" pitchFamily="34" charset="0"/>
              </a:rPr>
              <a:t>sur l</a:t>
            </a:r>
            <a:r>
              <a:rPr lang="fr-FR" sz="2800" spc="-5" dirty="0">
                <a:latin typeface="Arial" panose="020B0604020202020204" pitchFamily="34" charset="0"/>
                <a:cs typeface="Arial" panose="020B0604020202020204" pitchFamily="34" charset="0"/>
              </a:rPr>
              <a:t>‘aspect</a:t>
            </a:r>
            <a:r>
              <a:rPr lang="fr-FR" sz="28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20" dirty="0">
                <a:latin typeface="Arial" panose="020B0604020202020204" pitchFamily="34" charset="0"/>
                <a:cs typeface="Arial" panose="020B0604020202020204" pitchFamily="34" charset="0"/>
              </a:rPr>
              <a:t>physique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948DA7A-3AC8-6E4C-923E-15C772E5C58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609600"/>
            <a:ext cx="1870436" cy="567311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57199" y="6111875"/>
            <a:ext cx="7919357" cy="365125"/>
          </a:xfrm>
        </p:spPr>
        <p:txBody>
          <a:bodyPr/>
          <a:lstStyle/>
          <a:p>
            <a:r>
              <a:rPr lang="en-US" dirty="0"/>
              <a:t>Savoir Sport </a:t>
            </a:r>
            <a:r>
              <a:rPr lang="en-US" dirty="0" err="1"/>
              <a:t>Santé</a:t>
            </a:r>
            <a:r>
              <a:rPr lang="en-US" dirty="0"/>
              <a:t> © Copyright 2022                                                                                     BPJEPS Sam </a:t>
            </a:r>
            <a:r>
              <a:rPr lang="en-US" dirty="0" err="1"/>
              <a:t>Berrandou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1676400"/>
            <a:ext cx="8458200" cy="39594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43710" algn="just">
              <a:lnSpc>
                <a:spcPct val="100000"/>
              </a:lnSpc>
              <a:spcBef>
                <a:spcPts val="95"/>
              </a:spcBef>
            </a:pPr>
            <a:r>
              <a:rPr sz="2800" b="1"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800" b="1"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‘élaboration</a:t>
            </a:r>
            <a:r>
              <a:rPr sz="2800" b="1" u="sng" spc="-1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b="1"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sur le plan</a:t>
            </a:r>
            <a:r>
              <a:rPr sz="2800" b="1" u="sng" spc="7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b="1" u="sng" spc="-1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intellectuel</a:t>
            </a:r>
            <a:endParaRPr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3710">
              <a:lnSpc>
                <a:spcPct val="100000"/>
              </a:lnSpc>
            </a:pPr>
            <a:endParaRPr lang="fr-FR" sz="3800" b="1" u="sng" spc="-10" dirty="0">
              <a:uFill>
                <a:solidFill>
                  <a:srgbClr val="000000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3710">
              <a:lnSpc>
                <a:spcPct val="100000"/>
              </a:lnSpc>
            </a:pPr>
            <a:r>
              <a:rPr lang="fr-FR" sz="2800" b="1"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  <a:r>
              <a:rPr sz="2800" b="1"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b="1" u="sng" spc="-10" dirty="0" err="1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préalable</a:t>
            </a:r>
            <a:r>
              <a:rPr sz="2800" b="1"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b="1"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pour</a:t>
            </a:r>
            <a:r>
              <a:rPr sz="2800" b="1" u="sng" spc="5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b="1" u="sng" spc="-10" dirty="0" err="1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appréhender</a:t>
            </a:r>
            <a:r>
              <a:rPr sz="2800" b="1"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1945" indent="-309880">
              <a:lnSpc>
                <a:spcPct val="100000"/>
              </a:lnSpc>
              <a:buFont typeface="Arial"/>
              <a:buChar char="•"/>
              <a:tabLst>
                <a:tab pos="321945" algn="l"/>
                <a:tab pos="322580" algn="l"/>
              </a:tabLst>
            </a:pPr>
            <a:r>
              <a:rPr lang="fr-FR" sz="2800" spc="-5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800" spc="-25" dirty="0" err="1">
                <a:latin typeface="Arial" panose="020B0604020202020204" pitchFamily="34" charset="0"/>
                <a:cs typeface="Arial" panose="020B0604020202020204" pitchFamily="34" charset="0"/>
              </a:rPr>
              <a:t>ontexte</a:t>
            </a:r>
            <a:endParaRPr lang="fr-FR" sz="2800" spc="-2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1945" indent="-309880">
              <a:lnSpc>
                <a:spcPct val="100000"/>
              </a:lnSpc>
              <a:buFont typeface="Arial"/>
              <a:buChar char="•"/>
              <a:tabLst>
                <a:tab pos="321945" algn="l"/>
                <a:tab pos="322580" algn="l"/>
              </a:tabLst>
            </a:pPr>
            <a:r>
              <a:rPr lang="fr-FR" sz="2800" spc="-25" dirty="0">
                <a:latin typeface="Arial" panose="020B0604020202020204" pitchFamily="34" charset="0"/>
                <a:cs typeface="Arial" panose="020B0604020202020204" pitchFamily="34" charset="0"/>
              </a:rPr>
              <a:t>temps imparti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1945" indent="-309880">
              <a:lnSpc>
                <a:spcPct val="100000"/>
              </a:lnSpc>
              <a:spcBef>
                <a:spcPts val="660"/>
              </a:spcBef>
              <a:buChar char="•"/>
              <a:tabLst>
                <a:tab pos="321945" algn="l"/>
                <a:tab pos="322580" algn="l"/>
              </a:tabLst>
            </a:pPr>
            <a:r>
              <a:rPr lang="fr-FR" sz="2800" spc="-45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800" spc="-45" dirty="0" err="1">
                <a:latin typeface="Arial" panose="020B0604020202020204" pitchFamily="34" charset="0"/>
                <a:cs typeface="Arial" panose="020B0604020202020204" pitchFamily="34" charset="0"/>
              </a:rPr>
              <a:t>bjet</a:t>
            </a:r>
            <a:r>
              <a:rPr sz="28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3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2800" spc="-1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sz="2800" spc="-95" dirty="0">
                <a:latin typeface="Arial" panose="020B0604020202020204" pitchFamily="34" charset="0"/>
                <a:cs typeface="Arial" panose="020B0604020202020204" pitchFamily="34" charset="0"/>
              </a:rPr>
              <a:t>communication </a:t>
            </a:r>
            <a:r>
              <a:rPr sz="2800" spc="-75" dirty="0">
                <a:latin typeface="Arial" panose="020B0604020202020204" pitchFamily="34" charset="0"/>
                <a:cs typeface="Arial" panose="020B0604020202020204" pitchFamily="34" charset="0"/>
              </a:rPr>
              <a:t>(ordre </a:t>
            </a:r>
            <a:r>
              <a:rPr sz="2800" spc="-95" dirty="0"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sz="2800" spc="-25" dirty="0">
                <a:latin typeface="Arial" panose="020B0604020202020204" pitchFamily="34" charset="0"/>
                <a:cs typeface="Arial" panose="020B0604020202020204" pitchFamily="34" charset="0"/>
              </a:rPr>
              <a:t>jour</a:t>
            </a:r>
            <a:r>
              <a:rPr sz="2800" spc="-3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484" dirty="0"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1945" indent="-309880">
              <a:lnSpc>
                <a:spcPct val="100000"/>
              </a:lnSpc>
              <a:spcBef>
                <a:spcPts val="670"/>
              </a:spcBef>
              <a:buChar char="•"/>
              <a:tabLst>
                <a:tab pos="321945" algn="l"/>
                <a:tab pos="322580" algn="l"/>
              </a:tabLst>
            </a:pPr>
            <a:r>
              <a:rPr lang="fr-FR" sz="2800" spc="-1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800" spc="-15" dirty="0" err="1">
                <a:latin typeface="Arial" panose="020B0604020202020204" pitchFamily="34" charset="0"/>
                <a:cs typeface="Arial" panose="020B0604020202020204" pitchFamily="34" charset="0"/>
              </a:rPr>
              <a:t>dentité</a:t>
            </a:r>
            <a:r>
              <a:rPr sz="28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90" dirty="0">
                <a:latin typeface="Arial" panose="020B0604020202020204" pitchFamily="34" charset="0"/>
                <a:cs typeface="Arial" panose="020B0604020202020204" pitchFamily="34" charset="0"/>
              </a:rPr>
              <a:t>des</a:t>
            </a:r>
            <a:r>
              <a:rPr sz="2800" spc="-2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25" dirty="0">
                <a:latin typeface="Arial" panose="020B0604020202020204" pitchFamily="34" charset="0"/>
                <a:cs typeface="Arial" panose="020B0604020202020204" pitchFamily="34" charset="0"/>
              </a:rPr>
              <a:t>acteurs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948DA7A-3AC8-6E4C-923E-15C772E5C58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609600"/>
            <a:ext cx="1870436" cy="567311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5"/>
          </p:nvPr>
        </p:nvSpPr>
        <p:spPr>
          <a:xfrm>
            <a:off x="457200" y="6111875"/>
            <a:ext cx="7891128" cy="365125"/>
          </a:xfrm>
        </p:spPr>
        <p:txBody>
          <a:bodyPr/>
          <a:lstStyle/>
          <a:p>
            <a:r>
              <a:rPr lang="en-US" dirty="0"/>
              <a:t>Savoir Sport </a:t>
            </a:r>
            <a:r>
              <a:rPr lang="en-US" dirty="0" err="1"/>
              <a:t>Santé</a:t>
            </a:r>
            <a:r>
              <a:rPr lang="en-US" dirty="0"/>
              <a:t> © Copyright 2022                                                                                     BPJEPS Sam </a:t>
            </a:r>
            <a:r>
              <a:rPr lang="en-US" dirty="0" err="1"/>
              <a:t>Berrandou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1981200"/>
            <a:ext cx="7620000" cy="413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fr-FR" sz="2600" u="sng" spc="-15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sz="2600" u="sng" spc="-15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6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sur le </a:t>
            </a:r>
            <a:r>
              <a:rPr sz="2600" u="sng" spc="-5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r>
              <a:rPr sz="2600" u="sng" spc="5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600" u="sng" spc="-1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matériel</a:t>
            </a:r>
            <a:endParaRPr sz="2600" u="sng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2971800"/>
            <a:ext cx="8229600" cy="284552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865">
              <a:lnSpc>
                <a:spcPct val="100000"/>
              </a:lnSpc>
              <a:spcBef>
                <a:spcPts val="105"/>
              </a:spcBef>
              <a:buFont typeface="Wingdings" pitchFamily="2" charset="2"/>
              <a:buChar char="Ø"/>
            </a:pPr>
            <a:r>
              <a:rPr lang="fr-FR" sz="2400" spc="-5" dirty="0">
                <a:latin typeface="Arial" panose="020B0604020202020204" pitchFamily="34" charset="0"/>
                <a:cs typeface="Arial" panose="020B0604020202020204" pitchFamily="34" charset="0"/>
              </a:rPr>
              <a:t> préparer le</a:t>
            </a:r>
            <a:r>
              <a:rPr lang="fr-FR" sz="2400" spc="-120" dirty="0">
                <a:latin typeface="Arial" panose="020B0604020202020204" pitchFamily="34" charset="0"/>
                <a:cs typeface="Arial" panose="020B0604020202020204" pitchFamily="34" charset="0"/>
              </a:rPr>
              <a:t> lieu </a:t>
            </a:r>
            <a:r>
              <a:rPr lang="fr-FR" sz="2400" spc="-165" dirty="0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sz="24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spc="-50" dirty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2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sz="2400" spc="-65" dirty="0" err="1">
                <a:latin typeface="Arial" panose="020B0604020202020204" pitchFamily="34" charset="0"/>
                <a:cs typeface="Arial" panose="020B0604020202020204" pitchFamily="34" charset="0"/>
              </a:rPr>
              <a:t>dérouler</a:t>
            </a:r>
            <a:r>
              <a:rPr sz="24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4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400" spc="-140" dirty="0">
                <a:latin typeface="Arial" panose="020B0604020202020204" pitchFamily="34" charset="0"/>
                <a:cs typeface="Arial" panose="020B0604020202020204" pitchFamily="34" charset="0"/>
              </a:rPr>
              <a:t>‘enseignement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4800" indent="-292735">
              <a:lnSpc>
                <a:spcPts val="2510"/>
              </a:lnSpc>
              <a:spcBef>
                <a:spcPts val="1575"/>
              </a:spcBef>
              <a:buFont typeface="Wingdings"/>
              <a:buChar char=""/>
              <a:tabLst>
                <a:tab pos="305435" algn="l"/>
              </a:tabLst>
            </a:pPr>
            <a:r>
              <a:rPr lang="fr-FR" sz="2200" spc="-10" dirty="0">
                <a:latin typeface="Arial" panose="020B0604020202020204" pitchFamily="34" charset="0"/>
                <a:cs typeface="Arial" panose="020B0604020202020204" pitchFamily="34" charset="0"/>
              </a:rPr>
              <a:t>instaurer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 une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ambiance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positive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200" spc="-5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sz="2200" spc="-10" dirty="0" err="1">
                <a:latin typeface="Arial" panose="020B0604020202020204" pitchFamily="34" charset="0"/>
                <a:cs typeface="Arial" panose="020B0604020202020204" pitchFamily="34" charset="0"/>
              </a:rPr>
              <a:t>aménageant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pièce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où se </a:t>
            </a:r>
            <a:r>
              <a:rPr sz="2200" spc="-15" dirty="0" err="1">
                <a:latin typeface="Arial" panose="020B0604020202020204" pitchFamily="34" charset="0"/>
                <a:cs typeface="Arial" panose="020B0604020202020204" pitchFamily="34" charset="0"/>
              </a:rPr>
              <a:t>déroulent</a:t>
            </a:r>
            <a:r>
              <a:rPr sz="2200" spc="1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les</a:t>
            </a:r>
            <a:r>
              <a:rPr lang="fr-FR" sz="22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 err="1">
                <a:latin typeface="Arial" panose="020B0604020202020204" pitchFamily="34" charset="0"/>
                <a:cs typeface="Arial" panose="020B0604020202020204" pitchFamily="34" charset="0"/>
              </a:rPr>
              <a:t>échanges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459740">
              <a:lnSpc>
                <a:spcPct val="114799"/>
              </a:lnSpc>
              <a:spcBef>
                <a:spcPts val="1590"/>
              </a:spcBef>
            </a:pPr>
            <a:r>
              <a:rPr lang="fr-FR" sz="1900" i="1" spc="-2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900" i="1" spc="-20" dirty="0" err="1">
                <a:latin typeface="Arial" panose="020B0604020202020204" pitchFamily="34" charset="0"/>
                <a:cs typeface="Arial" panose="020B0604020202020204" pitchFamily="34" charset="0"/>
              </a:rPr>
              <a:t>xemple</a:t>
            </a:r>
            <a:r>
              <a:rPr sz="1900" i="1" spc="-2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1900" i="1" spc="-10" dirty="0">
                <a:latin typeface="Arial" panose="020B0604020202020204" pitchFamily="34" charset="0"/>
                <a:cs typeface="Arial" panose="020B0604020202020204" pitchFamily="34" charset="0"/>
              </a:rPr>
              <a:t>une salle </a:t>
            </a:r>
            <a:r>
              <a:rPr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1900" i="1" spc="-10" dirty="0">
                <a:latin typeface="Arial" panose="020B0604020202020204" pitchFamily="34" charset="0"/>
                <a:cs typeface="Arial" panose="020B0604020202020204" pitchFamily="34" charset="0"/>
              </a:rPr>
              <a:t>réunion doit </a:t>
            </a:r>
            <a:r>
              <a:rPr sz="1900" i="1" spc="-15" dirty="0">
                <a:latin typeface="Arial" panose="020B0604020202020204" pitchFamily="34" charset="0"/>
                <a:cs typeface="Arial" panose="020B0604020202020204" pitchFamily="34" charset="0"/>
              </a:rPr>
              <a:t>contenir </a:t>
            </a:r>
            <a:r>
              <a:rPr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sz="1900" i="1" spc="-25" dirty="0">
                <a:latin typeface="Arial" panose="020B0604020202020204" pitchFamily="34" charset="0"/>
                <a:cs typeface="Arial" panose="020B0604020202020204" pitchFamily="34" charset="0"/>
              </a:rPr>
              <a:t>mobilier, </a:t>
            </a:r>
            <a:r>
              <a:rPr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sz="1900" i="1" spc="-5" dirty="0" err="1">
                <a:latin typeface="Arial" panose="020B0604020202020204" pitchFamily="34" charset="0"/>
                <a:cs typeface="Arial" panose="020B0604020202020204" pitchFamily="34" charset="0"/>
              </a:rPr>
              <a:t>éclairage</a:t>
            </a:r>
            <a:r>
              <a:rPr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sz="1900" i="1" spc="-10" dirty="0" err="1">
                <a:latin typeface="Arial" panose="020B0604020202020204" pitchFamily="34" charset="0"/>
                <a:cs typeface="Arial" panose="020B0604020202020204" pitchFamily="34" charset="0"/>
              </a:rPr>
              <a:t>suffisant</a:t>
            </a:r>
            <a:r>
              <a:rPr sz="1900" i="1" spc="-10" dirty="0">
                <a:latin typeface="Arial" panose="020B0604020202020204" pitchFamily="34" charset="0"/>
                <a:cs typeface="Arial" panose="020B0604020202020204" pitchFamily="34" charset="0"/>
              </a:rPr>
              <a:t>, des outils audiovisuels, </a:t>
            </a:r>
            <a:r>
              <a:rPr sz="1900" i="1" spc="-5" dirty="0"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sz="1900" i="1" spc="-10" dirty="0">
                <a:latin typeface="Arial" panose="020B0604020202020204" pitchFamily="34" charset="0"/>
                <a:cs typeface="Arial" panose="020B0604020202020204" pitchFamily="34" charset="0"/>
              </a:rPr>
              <a:t>décoration,</a:t>
            </a:r>
            <a:r>
              <a:rPr sz="1900" i="1" spc="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-1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1900" spc="-1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948DA7A-3AC8-6E4C-923E-15C772E5C58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609600"/>
            <a:ext cx="1870436" cy="567311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111875"/>
            <a:ext cx="7891128" cy="365125"/>
          </a:xfrm>
        </p:spPr>
        <p:txBody>
          <a:bodyPr/>
          <a:lstStyle/>
          <a:p>
            <a:r>
              <a:rPr lang="en-US" dirty="0"/>
              <a:t>Savoir Sport </a:t>
            </a:r>
            <a:r>
              <a:rPr lang="en-US" dirty="0" err="1"/>
              <a:t>Santé</a:t>
            </a:r>
            <a:r>
              <a:rPr lang="en-US" dirty="0"/>
              <a:t> © Copyright 2022                                                                                     BPJEPS Sam </a:t>
            </a:r>
            <a:r>
              <a:rPr lang="en-US" dirty="0" err="1"/>
              <a:t>Berrandou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1795983"/>
            <a:ext cx="6553200" cy="413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fr-FR" sz="2600" u="sng" spc="-15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2600" u="sng" spc="-15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réparation</a:t>
            </a:r>
            <a:r>
              <a:rPr sz="2600" u="sng" spc="-15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600" u="sng" spc="-15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sur l’aspect </a:t>
            </a:r>
            <a:r>
              <a:rPr sz="2600" u="sng" spc="-1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physique</a:t>
            </a:r>
            <a:endParaRPr sz="2600" u="sng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2971800"/>
            <a:ext cx="8077201" cy="265290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3035" algn="ctr">
              <a:lnSpc>
                <a:spcPct val="100000"/>
              </a:lnSpc>
              <a:spcBef>
                <a:spcPts val="105"/>
              </a:spcBef>
            </a:pPr>
            <a:r>
              <a:rPr lang="fr-FR" sz="2600" b="1" spc="-5" dirty="0">
                <a:latin typeface="Arial" panose="020B0604020202020204" pitchFamily="34" charset="0"/>
                <a:cs typeface="Arial" panose="020B0604020202020204" pitchFamily="34" charset="0"/>
              </a:rPr>
              <a:t>L’apparence</a:t>
            </a:r>
            <a:r>
              <a:rPr sz="2600" b="1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600" b="1" spc="-10" dirty="0">
                <a:latin typeface="Arial" panose="020B0604020202020204" pitchFamily="34" charset="0"/>
                <a:cs typeface="Arial" panose="020B0604020202020204" pitchFamily="34" charset="0"/>
              </a:rPr>
              <a:t>et la posture sont</a:t>
            </a:r>
            <a:r>
              <a:rPr sz="260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600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essentielle</a:t>
            </a:r>
            <a:r>
              <a:rPr lang="fr-FR" sz="2600" b="1" spc="-1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900" marR="5080" lvl="1">
              <a:lnSpc>
                <a:spcPct val="121900"/>
              </a:lnSpc>
              <a:spcBef>
                <a:spcPts val="5"/>
              </a:spcBef>
            </a:pPr>
            <a:r>
              <a:rPr lang="fr-FR" sz="2200" spc="-175" dirty="0">
                <a:latin typeface="Arial" panose="020B0604020202020204" pitchFamily="34" charset="0"/>
                <a:cs typeface="Arial" panose="020B0604020202020204" pitchFamily="34" charset="0"/>
              </a:rPr>
              <a:t>Le r</a:t>
            </a:r>
            <a:r>
              <a:rPr sz="2200" spc="-175" dirty="0" err="1">
                <a:latin typeface="Arial" panose="020B0604020202020204" pitchFamily="34" charset="0"/>
                <a:cs typeface="Arial" panose="020B0604020202020204" pitchFamily="34" charset="0"/>
              </a:rPr>
              <a:t>espect</a:t>
            </a:r>
            <a:r>
              <a:rPr sz="2200" spc="-1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60" dirty="0">
                <a:latin typeface="Arial" panose="020B0604020202020204" pitchFamily="34" charset="0"/>
                <a:cs typeface="Arial" panose="020B0604020202020204" pitchFamily="34" charset="0"/>
              </a:rPr>
              <a:t>d’un </a:t>
            </a:r>
            <a:r>
              <a:rPr sz="2200" spc="-135" dirty="0">
                <a:latin typeface="Arial" panose="020B0604020202020204" pitchFamily="34" charset="0"/>
                <a:cs typeface="Arial" panose="020B0604020202020204" pitchFamily="34" charset="0"/>
              </a:rPr>
              <a:t>code </a:t>
            </a:r>
            <a:r>
              <a:rPr sz="2200" spc="-80" dirty="0">
                <a:latin typeface="Arial" panose="020B0604020202020204" pitchFamily="34" charset="0"/>
                <a:cs typeface="Arial" panose="020B0604020202020204" pitchFamily="34" charset="0"/>
              </a:rPr>
              <a:t>vestimentaire </a:t>
            </a:r>
            <a:r>
              <a:rPr sz="2200" spc="-114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sz="2200" spc="-80" dirty="0">
                <a:latin typeface="Arial" panose="020B0604020202020204" pitchFamily="34" charset="0"/>
                <a:cs typeface="Arial" panose="020B0604020202020204" pitchFamily="34" charset="0"/>
              </a:rPr>
              <a:t>adéquation </a:t>
            </a:r>
            <a:r>
              <a:rPr sz="2200" spc="-190" dirty="0">
                <a:latin typeface="Arial" panose="020B0604020202020204" pitchFamily="34" charset="0"/>
                <a:cs typeface="Arial" panose="020B0604020202020204" pitchFamily="34" charset="0"/>
              </a:rPr>
              <a:t>avec </a:t>
            </a:r>
            <a:r>
              <a:rPr sz="2200" spc="-90" dirty="0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sz="2200" spc="-3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200" spc="-3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0" dirty="0">
                <a:latin typeface="Arial" panose="020B0604020202020204" pitchFamily="34" charset="0"/>
                <a:cs typeface="Arial" panose="020B0604020202020204" pitchFamily="34" charset="0"/>
              </a:rPr>
              <a:t>situation.</a:t>
            </a:r>
            <a:endParaRPr lang="fr-FR" sz="2200" spc="-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900" marR="5080" lvl="1">
              <a:lnSpc>
                <a:spcPct val="121900"/>
              </a:lnSpc>
              <a:spcBef>
                <a:spcPts val="5"/>
              </a:spcBef>
            </a:pPr>
            <a:r>
              <a:rPr lang="fr-FR" sz="2200" spc="-45" dirty="0">
                <a:latin typeface="Arial" panose="020B0604020202020204" pitchFamily="34" charset="0"/>
                <a:cs typeface="Arial" panose="020B0604020202020204" pitchFamily="34" charset="0"/>
              </a:rPr>
              <a:t>Une t</a:t>
            </a:r>
            <a:r>
              <a:rPr sz="2200" spc="-45" dirty="0" err="1">
                <a:latin typeface="Arial" panose="020B0604020202020204" pitchFamily="34" charset="0"/>
                <a:cs typeface="Arial" panose="020B0604020202020204" pitchFamily="34" charset="0"/>
              </a:rPr>
              <a:t>enue</a:t>
            </a:r>
            <a:r>
              <a:rPr sz="22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corporelle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impeccable </a:t>
            </a:r>
            <a:r>
              <a:rPr lang="fr-FR" sz="2200" spc="-10" dirty="0">
                <a:latin typeface="Arial" panose="020B0604020202020204" pitchFamily="34" charset="0"/>
                <a:cs typeface="Arial" panose="020B0604020202020204" pitchFamily="34" charset="0"/>
              </a:rPr>
              <a:t>doit être</a:t>
            </a:r>
            <a:r>
              <a:rPr sz="22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200" spc="-35" dirty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sz="2200" spc="-25" dirty="0" err="1">
                <a:latin typeface="Arial" panose="020B0604020202020204" pitchFamily="34" charset="0"/>
                <a:cs typeface="Arial" panose="020B0604020202020204" pitchFamily="34" charset="0"/>
              </a:rPr>
              <a:t>privilégi</a:t>
            </a:r>
            <a:r>
              <a:rPr lang="fr-FR" sz="2200" spc="-25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900" marR="496570" lvl="1">
              <a:lnSpc>
                <a:spcPts val="2810"/>
              </a:lnSpc>
              <a:spcBef>
                <a:spcPts val="1680"/>
              </a:spcBef>
            </a:pPr>
            <a:r>
              <a:rPr lang="fr-FR" sz="2200" b="1" spc="-240" dirty="0">
                <a:latin typeface="Arial" panose="020B0604020202020204" pitchFamily="34" charset="0"/>
                <a:cs typeface="Arial" panose="020B0604020202020204" pitchFamily="34" charset="0"/>
              </a:rPr>
              <a:t>Une bonne i</a:t>
            </a:r>
            <a:r>
              <a:rPr sz="2200" b="1" spc="-240" dirty="0">
                <a:latin typeface="Arial" panose="020B0604020202020204" pitchFamily="34" charset="0"/>
                <a:cs typeface="Arial" panose="020B0604020202020204" pitchFamily="34" charset="0"/>
              </a:rPr>
              <a:t>mage </a:t>
            </a:r>
            <a:r>
              <a:rPr sz="2200" b="1" spc="-180" dirty="0">
                <a:latin typeface="Arial" panose="020B0604020202020204" pitchFamily="34" charset="0"/>
                <a:cs typeface="Arial" panose="020B0604020202020204" pitchFamily="34" charset="0"/>
              </a:rPr>
              <a:t>donnée </a:t>
            </a:r>
            <a:r>
              <a:rPr sz="2200" b="1" spc="-204" dirty="0">
                <a:latin typeface="Arial" panose="020B0604020202020204" pitchFamily="34" charset="0"/>
                <a:cs typeface="Arial" panose="020B0604020202020204" pitchFamily="34" charset="0"/>
              </a:rPr>
              <a:t>lors </a:t>
            </a:r>
            <a:r>
              <a:rPr sz="2200" b="1" spc="-170" dirty="0">
                <a:latin typeface="Arial" panose="020B0604020202020204" pitchFamily="34" charset="0"/>
                <a:cs typeface="Arial" panose="020B0604020202020204" pitchFamily="34" charset="0"/>
              </a:rPr>
              <a:t>d’une </a:t>
            </a:r>
            <a:r>
              <a:rPr sz="2200" b="1" spc="-190" dirty="0">
                <a:latin typeface="Arial" panose="020B0604020202020204" pitchFamily="34" charset="0"/>
                <a:cs typeface="Arial" panose="020B0604020202020204" pitchFamily="34" charset="0"/>
              </a:rPr>
              <a:t>communication </a:t>
            </a:r>
            <a:r>
              <a:rPr sz="2200" b="1" spc="-145" dirty="0">
                <a:latin typeface="Arial" panose="020B0604020202020204" pitchFamily="34" charset="0"/>
                <a:cs typeface="Arial" panose="020B0604020202020204" pitchFamily="34" charset="0"/>
              </a:rPr>
              <a:t>orale </a:t>
            </a:r>
            <a:r>
              <a:rPr sz="2200" b="1" spc="-165" dirty="0">
                <a:latin typeface="Arial" panose="020B0604020202020204" pitchFamily="34" charset="0"/>
                <a:cs typeface="Arial" panose="020B0604020202020204" pitchFamily="34" charset="0"/>
              </a:rPr>
              <a:t>contribue à </a:t>
            </a:r>
            <a:r>
              <a:rPr sz="2200" b="1" spc="-170" dirty="0" err="1">
                <a:latin typeface="Arial" panose="020B0604020202020204" pitchFamily="34" charset="0"/>
                <a:cs typeface="Arial" panose="020B0604020202020204" pitchFamily="34" charset="0"/>
              </a:rPr>
              <a:t>favoriser</a:t>
            </a:r>
            <a:r>
              <a:rPr sz="2200" b="1" spc="-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b="1" spc="-190" dirty="0">
                <a:latin typeface="Arial" panose="020B0604020202020204" pitchFamily="34" charset="0"/>
                <a:cs typeface="Arial" panose="020B0604020202020204" pitchFamily="34" charset="0"/>
              </a:rPr>
              <a:t>ou non </a:t>
            </a:r>
            <a:r>
              <a:rPr sz="2200" b="1" spc="-125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sz="2200" b="1" spc="-175" dirty="0">
                <a:latin typeface="Arial" panose="020B0604020202020204" pitchFamily="34" charset="0"/>
                <a:cs typeface="Arial" panose="020B0604020202020204" pitchFamily="34" charset="0"/>
              </a:rPr>
              <a:t>poursuite </a:t>
            </a:r>
            <a:r>
              <a:rPr sz="2200" b="1" spc="-170" dirty="0">
                <a:latin typeface="Arial" panose="020B0604020202020204" pitchFamily="34" charset="0"/>
                <a:cs typeface="Arial" panose="020B0604020202020204" pitchFamily="34" charset="0"/>
              </a:rPr>
              <a:t>d’une</a:t>
            </a:r>
            <a:r>
              <a:rPr sz="2200" b="1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b="1" spc="-114" dirty="0">
                <a:latin typeface="Arial" panose="020B0604020202020204" pitchFamily="34" charset="0"/>
                <a:cs typeface="Arial" panose="020B0604020202020204" pitchFamily="34" charset="0"/>
              </a:rPr>
              <a:t>relation.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948DA7A-3AC8-6E4C-923E-15C772E5C58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609600"/>
            <a:ext cx="1870436" cy="567311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57200" y="6111875"/>
            <a:ext cx="7891128" cy="365125"/>
          </a:xfrm>
        </p:spPr>
        <p:txBody>
          <a:bodyPr/>
          <a:lstStyle/>
          <a:p>
            <a:r>
              <a:rPr lang="en-US" dirty="0"/>
              <a:t>Savoir Sport </a:t>
            </a:r>
            <a:r>
              <a:rPr lang="en-US" dirty="0" err="1"/>
              <a:t>Santé</a:t>
            </a:r>
            <a:r>
              <a:rPr lang="en-US" dirty="0"/>
              <a:t> © Copyright 2022                                                                                     BPJEPS Sam </a:t>
            </a:r>
            <a:r>
              <a:rPr lang="en-US" dirty="0" err="1"/>
              <a:t>Berrandou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</TotalTime>
  <Words>1199</Words>
  <Application>Microsoft Office PowerPoint</Application>
  <PresentationFormat>Affichage à l'écran (4:3)</PresentationFormat>
  <Paragraphs>154</Paragraphs>
  <Slides>19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Carlito</vt:lpstr>
      <vt:lpstr>Times New Roman</vt:lpstr>
      <vt:lpstr>Verdana</vt:lpstr>
      <vt:lpstr>Wingdings</vt:lpstr>
      <vt:lpstr>Wingdings 2</vt:lpstr>
      <vt:lpstr>Aspect</vt:lpstr>
      <vt:lpstr>BPJEPS « Sports de contact et DA »         </vt:lpstr>
      <vt:lpstr>Présentation PowerPoint</vt:lpstr>
      <vt:lpstr>Présentation PowerPoint</vt:lpstr>
      <vt:lpstr>Présentation PowerPoint</vt:lpstr>
      <vt:lpstr> Communiquer à l’oral c’est transmettre à travers :</vt:lpstr>
      <vt:lpstr>Phases à suivre:</vt:lpstr>
      <vt:lpstr>Présentation PowerPoint</vt:lpstr>
      <vt:lpstr>Organisation sur le plan matériel</vt:lpstr>
      <vt:lpstr>Préparation sur l’aspect physique</vt:lpstr>
      <vt:lpstr>La communication orale de qualité:</vt:lpstr>
      <vt:lpstr>Appliquer des méthodes favorisant une communication raisonnée</vt:lpstr>
      <vt:lpstr> Particularités à respecter lors de l’organisation </vt:lpstr>
      <vt:lpstr>La communication orale</vt:lpstr>
      <vt:lpstr>Pratiquer l’écoute active c’est :</vt:lpstr>
      <vt:lpstr>Être à l’écoute c’est : </vt:lpstr>
      <vt:lpstr> Une bonne communication orale c’est:</vt:lpstr>
      <vt:lpstr>Présentation PowerPoint</vt:lpstr>
      <vt:lpstr>C’est à vous:</vt:lpstr>
      <vt:lpstr>Présentation PowerPoint</vt:lpstr>
    </vt:vector>
  </TitlesOfParts>
  <Company>CRIDF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UCI Communication à l'oral</dc:title>
  <dc:subject>Formation BPJEPS 2022</dc:subject>
  <dc:creator>B. Sam</dc:creator>
  <cp:lastModifiedBy>Annick DI SCALA</cp:lastModifiedBy>
  <cp:revision>83</cp:revision>
  <dcterms:created xsi:type="dcterms:W3CDTF">2022-02-16T08:35:46Z</dcterms:created>
  <dcterms:modified xsi:type="dcterms:W3CDTF">2022-08-23T07:34:18Z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2017-11-19T00:00:00Z</vt:filetime>
  </property>
  <property fmtid="{D5CDD505-2E9C-101B-9397-08002B2CF9AE}" pid="3" name="Creator">
    <vt:lpwstr>Microsoft® PowerPoint® 2013</vt:lpwstr>
  </property>
  <property fmtid="{D5CDD505-2E9C-101B-9397-08002B2CF9AE}" pid="4" name="LastSaved">
    <vt:filetime>2022-02-16T00:00:00Z</vt:filetime>
  </property>
</Properties>
</file>