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459" y="9879581"/>
            <a:ext cx="32823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/>
                <a:cs typeface="Calibri"/>
              </a:rPr>
              <a:t>Adapté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Global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initiative</a:t>
            </a:r>
            <a:r>
              <a:rPr sz="900" dirty="0">
                <a:latin typeface="Calibri"/>
                <a:cs typeface="Calibri"/>
              </a:rPr>
              <a:t> for </a:t>
            </a:r>
            <a:r>
              <a:rPr sz="900" spc="-5" dirty="0">
                <a:latin typeface="Calibri"/>
                <a:cs typeface="Calibri"/>
              </a:rPr>
              <a:t>Chronic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Obstructive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Lung </a:t>
            </a:r>
            <a:r>
              <a:rPr sz="900" spc="-5" dirty="0">
                <a:latin typeface="Calibri"/>
                <a:cs typeface="Calibri"/>
              </a:rPr>
              <a:t>Disease,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2014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3083" y="896960"/>
            <a:ext cx="58419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00" spc="-5" dirty="0">
                <a:solidFill>
                  <a:srgbClr val="7AB1DB"/>
                </a:solidFill>
                <a:latin typeface="Symbol"/>
                <a:cs typeface="Symbol"/>
              </a:rPr>
              <a:t>•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24303" y="2052323"/>
            <a:ext cx="30803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4394"/>
                </a:solidFill>
                <a:latin typeface="Arial"/>
                <a:cs typeface="Arial"/>
              </a:rPr>
              <a:t>Faites</a:t>
            </a:r>
            <a:r>
              <a:rPr sz="1400" b="1" spc="-15" dirty="0">
                <a:solidFill>
                  <a:srgbClr val="00439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4394"/>
                </a:solidFill>
                <a:latin typeface="Arial"/>
                <a:cs typeface="Arial"/>
              </a:rPr>
              <a:t>le</a:t>
            </a:r>
            <a:r>
              <a:rPr sz="1400" b="1" spc="-15" dirty="0">
                <a:solidFill>
                  <a:srgbClr val="004394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4394"/>
                </a:solidFill>
                <a:latin typeface="Arial"/>
                <a:cs typeface="Arial"/>
              </a:rPr>
              <a:t>test </a:t>
            </a:r>
            <a:r>
              <a:rPr sz="1400" b="1" dirty="0">
                <a:solidFill>
                  <a:srgbClr val="004394"/>
                </a:solidFill>
                <a:latin typeface="Arial"/>
                <a:cs typeface="Arial"/>
              </a:rPr>
              <a:t>:</a:t>
            </a:r>
            <a:r>
              <a:rPr sz="1400" b="1" spc="-10" dirty="0">
                <a:solidFill>
                  <a:srgbClr val="004394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4394"/>
                </a:solidFill>
                <a:latin typeface="Arial"/>
                <a:cs typeface="Arial"/>
              </a:rPr>
              <a:t>aurais-je</a:t>
            </a:r>
            <a:r>
              <a:rPr sz="1400" b="1" spc="5" dirty="0">
                <a:solidFill>
                  <a:srgbClr val="004394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4394"/>
                </a:solidFill>
                <a:latin typeface="Arial"/>
                <a:cs typeface="Arial"/>
              </a:rPr>
              <a:t>une</a:t>
            </a:r>
            <a:r>
              <a:rPr sz="1400" b="1" dirty="0">
                <a:solidFill>
                  <a:srgbClr val="004394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4394"/>
                </a:solidFill>
                <a:latin typeface="Arial"/>
                <a:cs typeface="Arial"/>
              </a:rPr>
              <a:t>BPCO </a:t>
            </a:r>
            <a:r>
              <a:rPr sz="1400" b="1" dirty="0">
                <a:solidFill>
                  <a:srgbClr val="004394"/>
                </a:solidFill>
                <a:latin typeface="Arial"/>
                <a:cs typeface="Arial"/>
              </a:rPr>
              <a:t>?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6459" y="2742695"/>
            <a:ext cx="5787390" cy="779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Arial"/>
                <a:cs typeface="Arial"/>
              </a:rPr>
              <a:t>La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BPCO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Broncho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Pneumopathie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Chronique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Obstructive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est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une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maladie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pulmonaire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chronique,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fréquente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mais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que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les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personnes </a:t>
            </a:r>
            <a:r>
              <a:rPr sz="1200" spc="-5" dirty="0">
                <a:latin typeface="Arial"/>
                <a:cs typeface="Arial"/>
              </a:rPr>
              <a:t>ignorent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souvent.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Si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vous</a:t>
            </a:r>
            <a:r>
              <a:rPr sz="1200" dirty="0">
                <a:latin typeface="Arial"/>
                <a:cs typeface="Arial"/>
              </a:rPr>
              <a:t> répondez</a:t>
            </a:r>
            <a:r>
              <a:rPr sz="1200" spc="-5" dirty="0">
                <a:latin typeface="Arial"/>
                <a:cs typeface="Arial"/>
              </a:rPr>
              <a:t> à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ces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questions,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cela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aidera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à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savoir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si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vous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avez une </a:t>
            </a:r>
            <a:r>
              <a:rPr sz="1200" spc="-5" dirty="0">
                <a:latin typeface="Arial"/>
                <a:cs typeface="Arial"/>
              </a:rPr>
              <a:t>BPCO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7404" y="3839679"/>
          <a:ext cx="5714365" cy="2255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0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9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31750">
                        <a:lnSpc>
                          <a:spcPts val="132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Toussez-vous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souvent (tous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les jours) ?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ts val="132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Oui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1325"/>
                        </a:lnSpc>
                        <a:tabLst>
                          <a:tab pos="643890" algn="l"/>
                        </a:tabLst>
                      </a:pPr>
                      <a:r>
                        <a:rPr sz="1200" spc="-5" dirty="0"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ts val="1325"/>
                        </a:lnSpc>
                      </a:pPr>
                      <a:r>
                        <a:rPr sz="1200" dirty="0"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015">
                <a:tc>
                  <a:txBody>
                    <a:bodyPr/>
                    <a:lstStyle/>
                    <a:p>
                      <a:pPr marL="31750" marR="469265">
                        <a:lnSpc>
                          <a:spcPct val="117500"/>
                        </a:lnSpc>
                        <a:spcBef>
                          <a:spcPts val="59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Avez-vous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souvent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une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toux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grasse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ou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qui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ramène </a:t>
                      </a:r>
                      <a:r>
                        <a:rPr sz="1200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des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crachats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?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5565" marB="0"/>
                </a:tc>
                <a:tc>
                  <a:txBody>
                    <a:bodyPr/>
                    <a:lstStyle/>
                    <a:p>
                      <a:pPr marR="34290"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Oui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314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0000"/>
                        </a:lnSpc>
                        <a:spcBef>
                          <a:spcPts val="844"/>
                        </a:spcBef>
                        <a:tabLst>
                          <a:tab pos="643890" algn="l"/>
                        </a:tabLst>
                      </a:pPr>
                      <a:r>
                        <a:rPr sz="1200" spc="-5" dirty="0"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314" marB="0"/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0731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015">
                <a:tc>
                  <a:txBody>
                    <a:bodyPr/>
                    <a:lstStyle/>
                    <a:p>
                      <a:pPr marL="31750" marR="223520">
                        <a:lnSpc>
                          <a:spcPct val="1175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Êtes-vous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plus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facilement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essoufflé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que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les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personnes </a:t>
                      </a:r>
                      <a:r>
                        <a:rPr sz="1200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votre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âge ?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4930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Oui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668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0000"/>
                        </a:lnSpc>
                        <a:spcBef>
                          <a:spcPts val="840"/>
                        </a:spcBef>
                        <a:tabLst>
                          <a:tab pos="643890" algn="l"/>
                        </a:tabLst>
                      </a:pPr>
                      <a:r>
                        <a:rPr sz="1200" spc="-5" dirty="0"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6680" marB="0"/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200" dirty="0"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0668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Avez-vous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plus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40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ans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?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314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Oui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314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0000"/>
                        </a:lnSpc>
                        <a:spcBef>
                          <a:spcPts val="844"/>
                        </a:spcBef>
                        <a:tabLst>
                          <a:tab pos="643890" algn="l"/>
                        </a:tabLst>
                      </a:pPr>
                      <a:r>
                        <a:rPr sz="1200" spc="-5" dirty="0"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314" marB="0"/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073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pPr marL="31750">
                        <a:lnSpc>
                          <a:spcPts val="1355"/>
                        </a:lnSpc>
                        <a:spcBef>
                          <a:spcPts val="85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Avez-vous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fumé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ou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fumez-vous* ?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8585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1355"/>
                        </a:lnSpc>
                        <a:spcBef>
                          <a:spcPts val="85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Oui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8585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1355"/>
                        </a:lnSpc>
                        <a:spcBef>
                          <a:spcPts val="855"/>
                        </a:spcBef>
                        <a:tabLst>
                          <a:tab pos="643890" algn="l"/>
                        </a:tabLst>
                      </a:pPr>
                      <a:r>
                        <a:rPr sz="1200" spc="-5" dirty="0"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8585" marB="0"/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ts val="1355"/>
                        </a:lnSpc>
                        <a:spcBef>
                          <a:spcPts val="855"/>
                        </a:spcBef>
                      </a:pPr>
                      <a:r>
                        <a:rPr sz="1200" dirty="0"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0858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86454" y="6654801"/>
            <a:ext cx="5788025" cy="118999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algn="just">
              <a:lnSpc>
                <a:spcPct val="102499"/>
              </a:lnSpc>
              <a:spcBef>
                <a:spcPts val="60"/>
              </a:spcBef>
            </a:pPr>
            <a:r>
              <a:rPr sz="1200" spc="-5" dirty="0">
                <a:latin typeface="Arial"/>
                <a:cs typeface="Arial"/>
              </a:rPr>
              <a:t>Si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vous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répondez positivement à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trois </a:t>
            </a:r>
            <a:r>
              <a:rPr sz="1200" dirty="0">
                <a:latin typeface="Arial"/>
                <a:cs typeface="Arial"/>
              </a:rPr>
              <a:t>de </a:t>
            </a:r>
            <a:r>
              <a:rPr sz="1200" spc="-5" dirty="0">
                <a:latin typeface="Arial"/>
                <a:cs typeface="Arial"/>
              </a:rPr>
              <a:t>ces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questions**, le</a:t>
            </a:r>
            <a:r>
              <a:rPr sz="1200" spc="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médecin</a:t>
            </a:r>
            <a:r>
              <a:rPr sz="1200" spc="3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généraliste </a:t>
            </a:r>
            <a:r>
              <a:rPr sz="1200" dirty="0">
                <a:latin typeface="Arial"/>
                <a:cs typeface="Arial"/>
              </a:rPr>
              <a:t> peut </a:t>
            </a:r>
            <a:r>
              <a:rPr sz="1200" spc="-5" dirty="0">
                <a:latin typeface="Arial"/>
                <a:cs typeface="Arial"/>
              </a:rPr>
              <a:t>soit mesurer votre souffle à l'aide </a:t>
            </a:r>
            <a:r>
              <a:rPr sz="1200" dirty="0">
                <a:latin typeface="Arial"/>
                <a:cs typeface="Arial"/>
              </a:rPr>
              <a:t>d'un </a:t>
            </a:r>
            <a:r>
              <a:rPr sz="1200" spc="-5" dirty="0">
                <a:latin typeface="Arial"/>
                <a:cs typeface="Arial"/>
              </a:rPr>
              <a:t>spiromètre soit vous </a:t>
            </a:r>
            <a:r>
              <a:rPr sz="1200" dirty="0">
                <a:latin typeface="Arial"/>
                <a:cs typeface="Arial"/>
              </a:rPr>
              <a:t>orienter </a:t>
            </a:r>
            <a:r>
              <a:rPr sz="1200" spc="-5" dirty="0">
                <a:latin typeface="Arial"/>
                <a:cs typeface="Arial"/>
              </a:rPr>
              <a:t>vers </a:t>
            </a:r>
            <a:r>
              <a:rPr sz="1200" spc="-10" dirty="0">
                <a:latin typeface="Arial"/>
                <a:cs typeface="Arial"/>
              </a:rPr>
              <a:t>un 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pneumologue.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2700" marR="5080" algn="just">
              <a:lnSpc>
                <a:spcPct val="110000"/>
              </a:lnSpc>
            </a:pPr>
            <a:r>
              <a:rPr sz="1200" spc="-5" dirty="0">
                <a:latin typeface="Arial"/>
                <a:cs typeface="Arial"/>
              </a:rPr>
              <a:t>Découvrir </a:t>
            </a:r>
            <a:r>
              <a:rPr sz="1200" dirty="0">
                <a:latin typeface="Arial"/>
                <a:cs typeface="Arial"/>
              </a:rPr>
              <a:t>une </a:t>
            </a:r>
            <a:r>
              <a:rPr sz="1200" spc="-5" dirty="0">
                <a:latin typeface="Arial"/>
                <a:cs typeface="Arial"/>
              </a:rPr>
              <a:t>BPCO précocement permettra </a:t>
            </a:r>
            <a:r>
              <a:rPr sz="1200" dirty="0">
                <a:latin typeface="Arial"/>
                <a:cs typeface="Arial"/>
              </a:rPr>
              <a:t>de </a:t>
            </a:r>
            <a:r>
              <a:rPr sz="1200" spc="-5" dirty="0">
                <a:latin typeface="Arial"/>
                <a:cs typeface="Arial"/>
              </a:rPr>
              <a:t>prévenir </a:t>
            </a:r>
            <a:r>
              <a:rPr sz="1200" dirty="0">
                <a:latin typeface="Arial"/>
                <a:cs typeface="Arial"/>
              </a:rPr>
              <a:t>des </a:t>
            </a:r>
            <a:r>
              <a:rPr sz="1200" spc="-5" dirty="0">
                <a:latin typeface="Arial"/>
                <a:cs typeface="Arial"/>
              </a:rPr>
              <a:t>lésions pulmonaires </a:t>
            </a:r>
            <a:r>
              <a:rPr sz="1200" dirty="0">
                <a:latin typeface="Arial"/>
                <a:cs typeface="Arial"/>
              </a:rPr>
              <a:t> ultérieures.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traitements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sont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disponibles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pour </a:t>
            </a:r>
            <a:r>
              <a:rPr sz="1200" spc="-5" dirty="0">
                <a:latin typeface="Arial"/>
                <a:cs typeface="Arial"/>
              </a:rPr>
              <a:t>que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vous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vous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sentiez mieux.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6291" y="8408924"/>
            <a:ext cx="5606415" cy="6654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340"/>
              </a:spcBef>
            </a:pPr>
            <a:r>
              <a:rPr sz="1200" spc="-5" dirty="0">
                <a:latin typeface="Arial"/>
                <a:cs typeface="Arial"/>
              </a:rPr>
              <a:t>*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1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avez-vous</a:t>
            </a:r>
            <a:r>
              <a:rPr sz="1200" spc="1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été</a:t>
            </a:r>
            <a:r>
              <a:rPr sz="1200" spc="1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exposé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1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manière</a:t>
            </a:r>
            <a:r>
              <a:rPr sz="1200" spc="1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prolongée</a:t>
            </a:r>
            <a:r>
              <a:rPr sz="1200" spc="1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1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répétée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à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des</a:t>
            </a:r>
            <a:r>
              <a:rPr sz="1200" spc="15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gaz, </a:t>
            </a:r>
            <a:r>
              <a:rPr sz="1200" spc="-3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poussières,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fumées,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vapeurs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dans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le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cadre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votre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travail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200" spc="-5" dirty="0">
                <a:latin typeface="Arial"/>
                <a:cs typeface="Arial"/>
              </a:rPr>
              <a:t>**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deux </a:t>
            </a:r>
            <a:r>
              <a:rPr sz="1200" dirty="0">
                <a:latin typeface="Arial"/>
                <a:cs typeface="Arial"/>
              </a:rPr>
              <a:t>réponses</a:t>
            </a:r>
            <a:r>
              <a:rPr sz="1200" spc="-5" dirty="0">
                <a:latin typeface="Arial"/>
                <a:cs typeface="Arial"/>
              </a:rPr>
              <a:t> «</a:t>
            </a:r>
            <a:r>
              <a:rPr sz="1200" dirty="0">
                <a:latin typeface="Arial"/>
                <a:cs typeface="Arial"/>
              </a:rPr>
              <a:t> oui</a:t>
            </a:r>
            <a:r>
              <a:rPr sz="1200" spc="-5" dirty="0">
                <a:latin typeface="Arial"/>
                <a:cs typeface="Arial"/>
              </a:rPr>
              <a:t> »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peuvent </a:t>
            </a:r>
            <a:r>
              <a:rPr sz="1200" dirty="0">
                <a:latin typeface="Arial"/>
                <a:cs typeface="Arial"/>
              </a:rPr>
              <a:t>déjà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constituer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5" dirty="0">
                <a:latin typeface="Arial"/>
                <a:cs typeface="Arial"/>
              </a:rPr>
              <a:t> signe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d’alarme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58135"/>
            <a:ext cx="6837045" cy="883919"/>
            <a:chOff x="0" y="358135"/>
            <a:chExt cx="6837045" cy="883919"/>
          </a:xfrm>
        </p:grpSpPr>
        <p:sp>
          <p:nvSpPr>
            <p:cNvPr id="10" name="object 10"/>
            <p:cNvSpPr/>
            <p:nvPr/>
          </p:nvSpPr>
          <p:spPr>
            <a:xfrm>
              <a:off x="0" y="498343"/>
              <a:ext cx="6837045" cy="744220"/>
            </a:xfrm>
            <a:custGeom>
              <a:avLst/>
              <a:gdLst/>
              <a:ahLst/>
              <a:cxnLst/>
              <a:rect l="l" t="t" r="r" b="b"/>
              <a:pathLst>
                <a:path w="6837045" h="744219">
                  <a:moveTo>
                    <a:pt x="6836663" y="0"/>
                  </a:moveTo>
                  <a:lnTo>
                    <a:pt x="0" y="0"/>
                  </a:lnTo>
                  <a:lnTo>
                    <a:pt x="0" y="743711"/>
                  </a:lnTo>
                  <a:lnTo>
                    <a:pt x="6836663" y="743711"/>
                  </a:lnTo>
                  <a:lnTo>
                    <a:pt x="68366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59153"/>
              <a:ext cx="2517647" cy="84480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71032" y="358135"/>
              <a:ext cx="608075" cy="595883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4338318" y="415548"/>
            <a:ext cx="2121535" cy="5283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1465" marR="5080" indent="-279400">
              <a:lnSpc>
                <a:spcPts val="1800"/>
              </a:lnSpc>
              <a:spcBef>
                <a:spcPts val="459"/>
              </a:spcBef>
            </a:pPr>
            <a:r>
              <a:rPr sz="1800" b="1" spc="-35" dirty="0">
                <a:solidFill>
                  <a:srgbClr val="004395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004395"/>
                </a:solidFill>
                <a:latin typeface="Arial"/>
                <a:cs typeface="Arial"/>
              </a:rPr>
              <a:t>u</a:t>
            </a:r>
            <a:r>
              <a:rPr sz="1800" b="1" spc="-5" dirty="0">
                <a:solidFill>
                  <a:srgbClr val="00439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4395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004395"/>
                </a:solidFill>
                <a:latin typeface="Arial"/>
                <a:cs typeface="Arial"/>
              </a:rPr>
              <a:t>-qu</a:t>
            </a:r>
            <a:r>
              <a:rPr sz="1800" b="1" spc="-10" dirty="0">
                <a:solidFill>
                  <a:srgbClr val="004395"/>
                </a:solidFill>
                <a:latin typeface="Arial"/>
                <a:cs typeface="Arial"/>
              </a:rPr>
              <a:t>es</a:t>
            </a:r>
            <a:r>
              <a:rPr sz="1800" b="1" spc="-5" dirty="0">
                <a:solidFill>
                  <a:srgbClr val="004395"/>
                </a:solidFill>
                <a:latin typeface="Arial"/>
                <a:cs typeface="Arial"/>
              </a:rPr>
              <a:t>tionn</a:t>
            </a:r>
            <a:r>
              <a:rPr sz="1800" b="1" spc="-10" dirty="0">
                <a:solidFill>
                  <a:srgbClr val="004395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4395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4395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4395"/>
                </a:solidFill>
                <a:latin typeface="Arial"/>
                <a:cs typeface="Arial"/>
              </a:rPr>
              <a:t>e  Dépistage</a:t>
            </a:r>
            <a:r>
              <a:rPr sz="1800" b="1" spc="-65" dirty="0">
                <a:solidFill>
                  <a:srgbClr val="00439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4395"/>
                </a:solidFill>
                <a:latin typeface="Arial"/>
                <a:cs typeface="Arial"/>
              </a:rPr>
              <a:t>BPCO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217</Words>
  <Application>Microsoft Office PowerPoint</Application>
  <PresentationFormat>Personnalisé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Times New Roman</vt:lpstr>
      <vt:lpstr>Wingdings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Questionnaire_Dépistage BPCO_GOLD_Web</dc:title>
  <dc:creator>i.lepuil</dc:creator>
  <cp:keywords>()</cp:keywords>
  <cp:lastModifiedBy>Annick DI SCALA</cp:lastModifiedBy>
  <cp:revision>1</cp:revision>
  <dcterms:created xsi:type="dcterms:W3CDTF">2021-11-23T12:21:51Z</dcterms:created>
  <dcterms:modified xsi:type="dcterms:W3CDTF">2021-11-23T12:24:37Z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2014-07-04T00:00:00Z</vt:filetime>
  </property>
  <property fmtid="{D5CDD505-2E9C-101B-9397-08002B2CF9AE}" pid="3" name="Creator">
    <vt:lpwstr>PDFCreator Version 1.6.2</vt:lpwstr>
  </property>
  <property fmtid="{D5CDD505-2E9C-101B-9397-08002B2CF9AE}" pid="4" name="LastSaved">
    <vt:filetime>2021-11-23T00:00:00Z</vt:filetime>
  </property>
</Properties>
</file>