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180" y="795432"/>
            <a:ext cx="5782945" cy="37750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 marR="156845">
              <a:lnSpc>
                <a:spcPct val="111700"/>
              </a:lnSpc>
              <a:spcBef>
                <a:spcPts val="409"/>
              </a:spcBef>
            </a:pPr>
            <a:r>
              <a:rPr dirty="0" sz="2200" spc="-5" b="1">
                <a:solidFill>
                  <a:srgbClr val="092878"/>
                </a:solidFill>
                <a:latin typeface="Calibri"/>
                <a:cs typeface="Calibri"/>
              </a:rPr>
              <a:t>Annexe</a:t>
            </a:r>
            <a:r>
              <a:rPr dirty="0" sz="2200" b="1">
                <a:solidFill>
                  <a:srgbClr val="092878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092878"/>
                </a:solidFill>
                <a:latin typeface="Calibri"/>
                <a:cs typeface="Calibri"/>
              </a:rPr>
              <a:t>3.</a:t>
            </a:r>
            <a:r>
              <a:rPr dirty="0" sz="2200" spc="5" b="1">
                <a:solidFill>
                  <a:srgbClr val="092878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092878"/>
                </a:solidFill>
                <a:latin typeface="Calibri"/>
                <a:cs typeface="Calibri"/>
              </a:rPr>
              <a:t>Test</a:t>
            </a:r>
            <a:r>
              <a:rPr dirty="0" sz="2200" b="1">
                <a:solidFill>
                  <a:srgbClr val="092878"/>
                </a:solidFill>
                <a:latin typeface="Calibri"/>
                <a:cs typeface="Calibri"/>
              </a:rPr>
              <a:t> de</a:t>
            </a:r>
            <a:r>
              <a:rPr dirty="0" sz="2200" spc="5" b="1">
                <a:solidFill>
                  <a:srgbClr val="092878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092878"/>
                </a:solidFill>
                <a:latin typeface="Calibri"/>
                <a:cs typeface="Calibri"/>
              </a:rPr>
              <a:t>Fagerström</a:t>
            </a:r>
            <a:r>
              <a:rPr dirty="0" sz="2200" spc="-240" b="1">
                <a:solidFill>
                  <a:srgbClr val="092878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 test permet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d’évaluer le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niveau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dépendance à la nicotine.</a:t>
            </a:r>
            <a:endParaRPr sz="1100">
              <a:latin typeface="Calibri"/>
              <a:cs typeface="Calibri"/>
            </a:endParaRPr>
          </a:p>
          <a:p>
            <a:pPr marL="151765" indent="-13970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152400" algn="l"/>
              </a:tabLst>
            </a:pPr>
            <a:r>
              <a:rPr dirty="0" sz="1100" spc="-5" b="1">
                <a:latin typeface="Calibri"/>
                <a:cs typeface="Calibri"/>
              </a:rPr>
              <a:t>Le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matin,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combien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temps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après votre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réveil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allumez-vous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votre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première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cigarette ?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Dans les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5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minutes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</a:t>
            </a:r>
            <a:r>
              <a:rPr dirty="0" sz="1100">
                <a:latin typeface="Calibri"/>
                <a:cs typeface="Calibri"/>
              </a:rPr>
              <a:t> et</a:t>
            </a:r>
            <a:r>
              <a:rPr dirty="0" sz="1100" spc="-5">
                <a:latin typeface="Calibri"/>
                <a:cs typeface="Calibri"/>
              </a:rPr>
              <a:t> 30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minutes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2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31</a:t>
            </a:r>
            <a:r>
              <a:rPr dirty="0" sz="1100">
                <a:latin typeface="Calibri"/>
                <a:cs typeface="Calibri"/>
              </a:rPr>
              <a:t> et 60</a:t>
            </a:r>
            <a:r>
              <a:rPr dirty="0" sz="1100" spc="-5">
                <a:latin typeface="Calibri"/>
                <a:cs typeface="Calibri"/>
              </a:rPr>
              <a:t> minutes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 Après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 heure 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plus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2700" marR="2346960">
              <a:lnSpc>
                <a:spcPct val="109600"/>
              </a:lnSpc>
              <a:spcBef>
                <a:spcPts val="5"/>
              </a:spcBef>
              <a:buAutoNum type="arabicPeriod" startAt="2"/>
              <a:tabLst>
                <a:tab pos="153035" algn="l"/>
              </a:tabLst>
            </a:pPr>
            <a:r>
              <a:rPr dirty="0" sz="1100" spc="-5" b="1">
                <a:latin typeface="Calibri"/>
                <a:cs typeface="Calibri"/>
              </a:rPr>
              <a:t>Trouvez-vous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qu'il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est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difficile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vous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abstenir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fumer </a:t>
            </a:r>
            <a:r>
              <a:rPr dirty="0" sz="1100" spc="-229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dans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endroits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où c'est interdit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?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Oui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 Non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0</a:t>
            </a:r>
            <a:endParaRPr sz="1100">
              <a:latin typeface="Calibri"/>
              <a:cs typeface="Calibri"/>
            </a:endParaRPr>
          </a:p>
          <a:p>
            <a:pPr marL="12700" marR="224790" indent="-635">
              <a:lnSpc>
                <a:spcPct val="109600"/>
              </a:lnSpc>
              <a:spcBef>
                <a:spcPts val="5"/>
              </a:spcBef>
              <a:buAutoNum type="arabicPeriod" startAt="2"/>
              <a:tabLst>
                <a:tab pos="152400" algn="l"/>
              </a:tabLst>
            </a:pPr>
            <a:r>
              <a:rPr dirty="0" sz="1100" spc="-5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quelle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cigarette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renonceriez-vous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plus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difficilement ?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première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journée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autre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2700" marR="11430">
              <a:lnSpc>
                <a:spcPct val="109600"/>
              </a:lnSpc>
              <a:spcBef>
                <a:spcPts val="5"/>
              </a:spcBef>
              <a:buAutoNum type="arabicPeriod" startAt="2"/>
              <a:tabLst>
                <a:tab pos="152400" algn="l"/>
              </a:tabLst>
            </a:pPr>
            <a:r>
              <a:rPr dirty="0" sz="1100" spc="-5" b="1">
                <a:latin typeface="Calibri"/>
                <a:cs typeface="Calibri"/>
              </a:rPr>
              <a:t>Combien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cigarettes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fumez-vous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par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jour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moyenne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?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Plus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30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21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11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1 -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Moins de 10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0</a:t>
            </a:r>
            <a:endParaRPr sz="1100">
              <a:latin typeface="Calibri"/>
              <a:cs typeface="Calibri"/>
            </a:endParaRPr>
          </a:p>
          <a:p>
            <a:pPr marL="12700" marR="2472055">
              <a:lnSpc>
                <a:spcPct val="109800"/>
              </a:lnSpc>
              <a:spcBef>
                <a:spcPts val="5"/>
              </a:spcBef>
              <a:buAutoNum type="arabicPeriod" startAt="2"/>
              <a:tabLst>
                <a:tab pos="152400" algn="l"/>
              </a:tabLst>
            </a:pPr>
            <a:r>
              <a:rPr dirty="0" sz="1100" spc="-5" b="1">
                <a:latin typeface="Calibri"/>
                <a:cs typeface="Calibri"/>
              </a:rPr>
              <a:t>Fumez-vous à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intervalles plus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rapprochés durant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les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premières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heures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la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matinée que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durant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reste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 </a:t>
            </a:r>
            <a:r>
              <a:rPr dirty="0" sz="1100" b="1">
                <a:latin typeface="Calibri"/>
                <a:cs typeface="Calibri"/>
              </a:rPr>
              <a:t>la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journée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?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Oui : 1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52400" indent="-140335">
              <a:lnSpc>
                <a:spcPct val="100000"/>
              </a:lnSpc>
              <a:spcBef>
                <a:spcPts val="130"/>
              </a:spcBef>
              <a:buAutoNum type="arabicPeriod" startAt="2"/>
              <a:tabLst>
                <a:tab pos="153035" algn="l"/>
              </a:tabLst>
            </a:pPr>
            <a:r>
              <a:rPr dirty="0" sz="1100" spc="-5" b="1">
                <a:latin typeface="Calibri"/>
                <a:cs typeface="Calibri"/>
              </a:rPr>
              <a:t>Fumez-vous lorsque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vous êtes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malade </a:t>
            </a:r>
            <a:r>
              <a:rPr dirty="0" sz="1100" b="1">
                <a:latin typeface="Calibri"/>
                <a:cs typeface="Calibri"/>
              </a:rPr>
              <a:t>et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alité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?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Oui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0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 b="1">
                <a:latin typeface="Calibri"/>
                <a:cs typeface="Calibri"/>
              </a:rPr>
              <a:t>La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somme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points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obtenus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à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chaque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réponse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indique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le</a:t>
            </a:r>
            <a:endParaRPr sz="1100">
              <a:latin typeface="Calibri"/>
              <a:cs typeface="Calibri"/>
            </a:endParaRPr>
          </a:p>
          <a:p>
            <a:pPr marL="12700" marR="195580" indent="-635">
              <a:lnSpc>
                <a:spcPct val="109800"/>
              </a:lnSpc>
              <a:spcBef>
                <a:spcPts val="5"/>
              </a:spcBef>
            </a:pPr>
            <a:r>
              <a:rPr dirty="0" sz="1100" spc="-5" b="1">
                <a:latin typeface="Calibri"/>
                <a:cs typeface="Calibri"/>
              </a:rPr>
              <a:t>degré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dépendance.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-5">
                <a:latin typeface="Calibri"/>
                <a:cs typeface="Calibri"/>
              </a:rPr>
              <a:t> somme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comprise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 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dépendance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somme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comprise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 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 spc="-5">
                <a:latin typeface="Calibri"/>
                <a:cs typeface="Calibri"/>
              </a:rPr>
              <a:t>4 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dépendance faible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somme est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comprise entre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5 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 spc="-5">
                <a:latin typeface="Calibri"/>
                <a:cs typeface="Calibri"/>
              </a:rPr>
              <a:t>6 :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dépendance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moyenne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5">
                <a:latin typeface="Calibri"/>
                <a:cs typeface="Calibri"/>
              </a:rPr>
              <a:t> somme est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comprise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 7 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-5">
                <a:latin typeface="Calibri"/>
                <a:cs typeface="Calibri"/>
              </a:rPr>
              <a:t> 10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dépendance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forte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2021-11-23T11:41:27Z</dcterms:created>
  <dcterms:modified xsi:type="dcterms:W3CDTF">2021-11-23T11:41:27Z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