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994397" y="9917493"/>
            <a:ext cx="16002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5936" y="190500"/>
            <a:ext cx="1562733" cy="73913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26404" y="226694"/>
            <a:ext cx="1851023" cy="36130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54227" y="1033525"/>
            <a:ext cx="6451600" cy="475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185"/>
              </a:lnSpc>
              <a:spcBef>
                <a:spcPts val="100"/>
              </a:spcBef>
            </a:pPr>
            <a:r>
              <a:rPr dirty="0" u="sng" sz="1000" spc="-5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Échelle HAD</a:t>
            </a:r>
            <a:r>
              <a:rPr dirty="0" u="sng" sz="1000" spc="5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000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: </a:t>
            </a:r>
            <a:r>
              <a:rPr dirty="0" u="sng" sz="1000" spc="-5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Hospital</a:t>
            </a:r>
            <a:r>
              <a:rPr dirty="0" u="sng" sz="1000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000" spc="-5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Anxiety</a:t>
            </a:r>
            <a:r>
              <a:rPr dirty="0" u="sng" sz="1000" spc="5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000" spc="-5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and Depression</a:t>
            </a:r>
            <a:r>
              <a:rPr dirty="0" u="sng" sz="1000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000" spc="-5" b="1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scale</a:t>
            </a:r>
            <a:endParaRPr sz="1000">
              <a:latin typeface="Cambria"/>
              <a:cs typeface="Cambria"/>
            </a:endParaRPr>
          </a:p>
          <a:p>
            <a:pPr algn="ctr" marL="12065" marR="5080">
              <a:lnSpc>
                <a:spcPts val="1170"/>
              </a:lnSpc>
              <a:spcBef>
                <a:spcPts val="50"/>
              </a:spcBef>
            </a:pPr>
            <a:r>
              <a:rPr dirty="0" sz="1000" spc="-5" i="1">
                <a:latin typeface="Cambria"/>
                <a:cs typeface="Cambria"/>
              </a:rPr>
              <a:t>Zigmond</a:t>
            </a:r>
            <a:r>
              <a:rPr dirty="0" sz="1000" spc="5" i="1">
                <a:latin typeface="Cambria"/>
                <a:cs typeface="Cambria"/>
              </a:rPr>
              <a:t> </a:t>
            </a:r>
            <a:r>
              <a:rPr dirty="0" sz="1000" spc="-5" i="1">
                <a:latin typeface="Cambria"/>
                <a:cs typeface="Cambria"/>
              </a:rPr>
              <a:t>A.S.,</a:t>
            </a:r>
            <a:r>
              <a:rPr dirty="0" sz="1000" spc="10" i="1">
                <a:latin typeface="Cambria"/>
                <a:cs typeface="Cambria"/>
              </a:rPr>
              <a:t> </a:t>
            </a:r>
            <a:r>
              <a:rPr dirty="0" sz="1000" spc="-5" i="1">
                <a:latin typeface="Cambria"/>
                <a:cs typeface="Cambria"/>
              </a:rPr>
              <a:t>Snaith</a:t>
            </a:r>
            <a:r>
              <a:rPr dirty="0" sz="1000" spc="5" i="1">
                <a:latin typeface="Cambria"/>
                <a:cs typeface="Cambria"/>
              </a:rPr>
              <a:t> </a:t>
            </a:r>
            <a:r>
              <a:rPr dirty="0" sz="1000" spc="-5" i="1">
                <a:latin typeface="Cambria"/>
                <a:cs typeface="Cambria"/>
              </a:rPr>
              <a:t>R.P.</a:t>
            </a:r>
            <a:r>
              <a:rPr dirty="0" sz="1000" i="1">
                <a:latin typeface="Cambria"/>
                <a:cs typeface="Cambria"/>
              </a:rPr>
              <a:t> </a:t>
            </a:r>
            <a:r>
              <a:rPr dirty="0" sz="1000" spc="-5" i="1">
                <a:latin typeface="Cambria"/>
                <a:cs typeface="Cambria"/>
              </a:rPr>
              <a:t>The</a:t>
            </a:r>
            <a:r>
              <a:rPr dirty="0" sz="1000" spc="10" i="1">
                <a:latin typeface="Cambria"/>
                <a:cs typeface="Cambria"/>
              </a:rPr>
              <a:t> </a:t>
            </a:r>
            <a:r>
              <a:rPr dirty="0" sz="1000" spc="-5" i="1">
                <a:latin typeface="Cambria"/>
                <a:cs typeface="Cambria"/>
              </a:rPr>
              <a:t>Hospital</a:t>
            </a:r>
            <a:r>
              <a:rPr dirty="0" sz="1000" spc="15" i="1">
                <a:latin typeface="Cambria"/>
                <a:cs typeface="Cambria"/>
              </a:rPr>
              <a:t> </a:t>
            </a:r>
            <a:r>
              <a:rPr dirty="0" sz="1000" spc="-5" i="1">
                <a:latin typeface="Cambria"/>
                <a:cs typeface="Cambria"/>
              </a:rPr>
              <a:t>Anxiety</a:t>
            </a:r>
            <a:r>
              <a:rPr dirty="0" sz="1000" spc="10" i="1">
                <a:latin typeface="Cambria"/>
                <a:cs typeface="Cambria"/>
              </a:rPr>
              <a:t> </a:t>
            </a:r>
            <a:r>
              <a:rPr dirty="0" sz="1000" spc="-5" i="1">
                <a:latin typeface="Cambria"/>
                <a:cs typeface="Cambria"/>
              </a:rPr>
              <a:t>and</a:t>
            </a:r>
            <a:r>
              <a:rPr dirty="0" sz="1000" spc="15" i="1">
                <a:latin typeface="Cambria"/>
                <a:cs typeface="Cambria"/>
              </a:rPr>
              <a:t> </a:t>
            </a:r>
            <a:r>
              <a:rPr dirty="0" sz="1000" spc="-5" i="1">
                <a:latin typeface="Cambria"/>
                <a:cs typeface="Cambria"/>
              </a:rPr>
              <a:t>Depression</a:t>
            </a:r>
            <a:r>
              <a:rPr dirty="0" sz="1000" spc="5" i="1">
                <a:latin typeface="Cambria"/>
                <a:cs typeface="Cambria"/>
              </a:rPr>
              <a:t> </a:t>
            </a:r>
            <a:r>
              <a:rPr dirty="0" sz="1000" spc="-5" i="1">
                <a:latin typeface="Cambria"/>
                <a:cs typeface="Cambria"/>
              </a:rPr>
              <a:t>Scale.</a:t>
            </a:r>
            <a:r>
              <a:rPr dirty="0" sz="1000" spc="20" i="1">
                <a:latin typeface="Cambria"/>
                <a:cs typeface="Cambria"/>
              </a:rPr>
              <a:t> </a:t>
            </a:r>
            <a:r>
              <a:rPr dirty="0" sz="1000" spc="-5" i="1">
                <a:latin typeface="Cambria"/>
                <a:cs typeface="Cambria"/>
              </a:rPr>
              <a:t>Acta</a:t>
            </a:r>
            <a:r>
              <a:rPr dirty="0" sz="1000" spc="5" i="1">
                <a:latin typeface="Cambria"/>
                <a:cs typeface="Cambria"/>
              </a:rPr>
              <a:t> </a:t>
            </a:r>
            <a:r>
              <a:rPr dirty="0" sz="1000" spc="-5" i="1">
                <a:latin typeface="Cambria"/>
                <a:cs typeface="Cambria"/>
              </a:rPr>
              <a:t>Psychiatr.</a:t>
            </a:r>
            <a:r>
              <a:rPr dirty="0" sz="1000" spc="15" i="1">
                <a:latin typeface="Cambria"/>
                <a:cs typeface="Cambria"/>
              </a:rPr>
              <a:t> </a:t>
            </a:r>
            <a:r>
              <a:rPr dirty="0" sz="1000" spc="-5" i="1">
                <a:latin typeface="Cambria"/>
                <a:cs typeface="Cambria"/>
              </a:rPr>
              <a:t>Scand.,</a:t>
            </a:r>
            <a:r>
              <a:rPr dirty="0" sz="1000" spc="10" i="1">
                <a:latin typeface="Cambria"/>
                <a:cs typeface="Cambria"/>
              </a:rPr>
              <a:t> </a:t>
            </a:r>
            <a:r>
              <a:rPr dirty="0" sz="1000" spc="-5" i="1">
                <a:latin typeface="Cambria"/>
                <a:cs typeface="Cambria"/>
              </a:rPr>
              <a:t>1983,</a:t>
            </a:r>
            <a:r>
              <a:rPr dirty="0" sz="1000" spc="15" i="1">
                <a:latin typeface="Cambria"/>
                <a:cs typeface="Cambria"/>
              </a:rPr>
              <a:t> </a:t>
            </a:r>
            <a:r>
              <a:rPr dirty="0" sz="1000" spc="-5" i="1">
                <a:latin typeface="Cambria"/>
                <a:cs typeface="Cambria"/>
              </a:rPr>
              <a:t>67,</a:t>
            </a:r>
            <a:r>
              <a:rPr dirty="0" sz="1000" spc="15" i="1">
                <a:latin typeface="Cambria"/>
                <a:cs typeface="Cambria"/>
              </a:rPr>
              <a:t> </a:t>
            </a:r>
            <a:r>
              <a:rPr dirty="0" sz="1000" spc="-5" i="1">
                <a:latin typeface="Cambria"/>
                <a:cs typeface="Cambria"/>
              </a:rPr>
              <a:t>361-370.</a:t>
            </a:r>
            <a:r>
              <a:rPr dirty="0" sz="1000" spc="5" i="1">
                <a:latin typeface="Cambria"/>
                <a:cs typeface="Cambria"/>
              </a:rPr>
              <a:t> </a:t>
            </a:r>
            <a:r>
              <a:rPr dirty="0" sz="1000" spc="-5" i="1">
                <a:latin typeface="Cambria"/>
                <a:cs typeface="Cambria"/>
              </a:rPr>
              <a:t>Traduction </a:t>
            </a:r>
            <a:r>
              <a:rPr dirty="0" sz="1000" i="1">
                <a:latin typeface="Cambria"/>
                <a:cs typeface="Cambria"/>
              </a:rPr>
              <a:t> </a:t>
            </a:r>
            <a:r>
              <a:rPr dirty="0" sz="1000" spc="-5" i="1">
                <a:latin typeface="Cambria"/>
                <a:cs typeface="Cambria"/>
              </a:rPr>
              <a:t>française</a:t>
            </a:r>
            <a:r>
              <a:rPr dirty="0" sz="1000" spc="-10" i="1">
                <a:latin typeface="Cambria"/>
                <a:cs typeface="Cambria"/>
              </a:rPr>
              <a:t> </a:t>
            </a:r>
            <a:r>
              <a:rPr dirty="0" sz="1000" i="1">
                <a:latin typeface="Cambria"/>
                <a:cs typeface="Cambria"/>
              </a:rPr>
              <a:t>:</a:t>
            </a:r>
            <a:r>
              <a:rPr dirty="0" sz="1000" spc="-5" i="1">
                <a:latin typeface="Cambria"/>
                <a:cs typeface="Cambria"/>
              </a:rPr>
              <a:t> J.F.</a:t>
            </a:r>
            <a:r>
              <a:rPr dirty="0" sz="1000" spc="-10" i="1">
                <a:latin typeface="Cambria"/>
                <a:cs typeface="Cambria"/>
              </a:rPr>
              <a:t> </a:t>
            </a:r>
            <a:r>
              <a:rPr dirty="0" sz="1000" spc="-5" i="1">
                <a:latin typeface="Cambria"/>
                <a:cs typeface="Cambria"/>
              </a:rPr>
              <a:t>Lépine.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1</a:t>
            </a:fld>
          </a:p>
        </p:txBody>
      </p:sp>
      <p:sp>
        <p:nvSpPr>
          <p:cNvPr id="5" name="object 5"/>
          <p:cNvSpPr txBox="1"/>
          <p:nvPr/>
        </p:nvSpPr>
        <p:spPr>
          <a:xfrm>
            <a:off x="444407" y="1628777"/>
            <a:ext cx="1886585" cy="4762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190"/>
              </a:lnSpc>
              <a:spcBef>
                <a:spcPts val="100"/>
              </a:spcBef>
            </a:pPr>
            <a:r>
              <a:rPr dirty="0" sz="1000" spc="-5" b="1">
                <a:latin typeface="Cambria"/>
                <a:cs typeface="Cambria"/>
              </a:rPr>
              <a:t>Nom</a:t>
            </a:r>
            <a:r>
              <a:rPr dirty="0" sz="1000" spc="-4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: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75"/>
              </a:lnSpc>
            </a:pPr>
            <a:r>
              <a:rPr dirty="0" sz="1000" spc="-5" b="1">
                <a:latin typeface="Cambria"/>
                <a:cs typeface="Cambria"/>
              </a:rPr>
              <a:t>Prénom</a:t>
            </a:r>
            <a:r>
              <a:rPr dirty="0" sz="1000" spc="-3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: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85"/>
              </a:lnSpc>
              <a:tabLst>
                <a:tab pos="1361440" algn="l"/>
                <a:tab pos="1811020" algn="l"/>
              </a:tabLst>
            </a:pPr>
            <a:r>
              <a:rPr dirty="0" sz="1000" b="1">
                <a:latin typeface="Cambria"/>
                <a:cs typeface="Cambria"/>
              </a:rPr>
              <a:t>D</a:t>
            </a:r>
            <a:r>
              <a:rPr dirty="0" sz="1000" spc="-5" b="1">
                <a:latin typeface="Cambria"/>
                <a:cs typeface="Cambria"/>
              </a:rPr>
              <a:t>a</a:t>
            </a:r>
            <a:r>
              <a:rPr dirty="0" sz="1000" b="1">
                <a:latin typeface="Cambria"/>
                <a:cs typeface="Cambria"/>
              </a:rPr>
              <a:t>te</a:t>
            </a:r>
            <a:r>
              <a:rPr dirty="0" sz="1000" spc="-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de</a:t>
            </a:r>
            <a:r>
              <a:rPr dirty="0" sz="1000" spc="-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n</a:t>
            </a:r>
            <a:r>
              <a:rPr dirty="0" sz="1000" spc="-5" b="1">
                <a:latin typeface="Cambria"/>
                <a:cs typeface="Cambria"/>
              </a:rPr>
              <a:t>aissa</a:t>
            </a:r>
            <a:r>
              <a:rPr dirty="0" sz="1000" b="1">
                <a:latin typeface="Cambria"/>
                <a:cs typeface="Cambria"/>
              </a:rPr>
              <a:t>n</a:t>
            </a:r>
            <a:r>
              <a:rPr dirty="0" sz="1000" spc="-5" b="1">
                <a:latin typeface="Cambria"/>
                <a:cs typeface="Cambria"/>
              </a:rPr>
              <a:t>c</a:t>
            </a:r>
            <a:r>
              <a:rPr dirty="0" sz="1000" b="1">
                <a:latin typeface="Cambria"/>
                <a:cs typeface="Cambria"/>
              </a:rPr>
              <a:t>e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:</a:t>
            </a:r>
            <a:r>
              <a:rPr dirty="0" sz="1000" b="1">
                <a:latin typeface="Cambria"/>
                <a:cs typeface="Cambria"/>
              </a:rPr>
              <a:t>	</a:t>
            </a:r>
            <a:r>
              <a:rPr dirty="0" sz="1000">
                <a:latin typeface="Cambria"/>
                <a:cs typeface="Cambria"/>
              </a:rPr>
              <a:t>/</a:t>
            </a:r>
            <a:r>
              <a:rPr dirty="0" sz="1000">
                <a:latin typeface="Cambria"/>
                <a:cs typeface="Cambria"/>
              </a:rPr>
              <a:t>	</a:t>
            </a:r>
            <a:r>
              <a:rPr dirty="0" sz="1000">
                <a:latin typeface="Cambria"/>
                <a:cs typeface="Cambria"/>
              </a:rPr>
              <a:t>/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90703" y="1628777"/>
            <a:ext cx="36068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Cambria"/>
                <a:cs typeface="Cambria"/>
              </a:rPr>
              <a:t>D</a:t>
            </a:r>
            <a:r>
              <a:rPr dirty="0" sz="1000" spc="-5" b="1">
                <a:latin typeface="Cambria"/>
                <a:cs typeface="Cambria"/>
              </a:rPr>
              <a:t>a</a:t>
            </a:r>
            <a:r>
              <a:rPr dirty="0" sz="1000" b="1">
                <a:latin typeface="Cambria"/>
                <a:cs typeface="Cambria"/>
              </a:rPr>
              <a:t>te</a:t>
            </a:r>
            <a:r>
              <a:rPr dirty="0" sz="1000" spc="-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: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35" y="2224834"/>
            <a:ext cx="6644640" cy="773430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marL="12700" marR="5080">
              <a:lnSpc>
                <a:spcPts val="1170"/>
              </a:lnSpc>
              <a:spcBef>
                <a:spcPts val="165"/>
              </a:spcBef>
            </a:pPr>
            <a:r>
              <a:rPr dirty="0" sz="1000" spc="-5">
                <a:latin typeface="Cambria"/>
                <a:cs typeface="Cambria"/>
              </a:rPr>
              <a:t>L’échelle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HAD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est</a:t>
            </a:r>
            <a:r>
              <a:rPr dirty="0" sz="1000" spc="1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un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instrument</a:t>
            </a:r>
            <a:r>
              <a:rPr dirty="0" sz="1000" spc="1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qui</a:t>
            </a:r>
            <a:r>
              <a:rPr dirty="0" sz="1000" spc="1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permet</a:t>
            </a:r>
            <a:r>
              <a:rPr dirty="0" sz="1000" spc="1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de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dépister</a:t>
            </a:r>
            <a:r>
              <a:rPr dirty="0" sz="1000" spc="1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les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troubles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anxieux</a:t>
            </a:r>
            <a:r>
              <a:rPr dirty="0" sz="1000" spc="1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et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dépressifs.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Elle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comporte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14</a:t>
            </a:r>
            <a:r>
              <a:rPr dirty="0" sz="1000" spc="2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items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cotés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de </a:t>
            </a:r>
            <a:r>
              <a:rPr dirty="0" sz="1000">
                <a:latin typeface="Cambria"/>
                <a:cs typeface="Cambria"/>
              </a:rPr>
              <a:t> 0</a:t>
            </a:r>
            <a:r>
              <a:rPr dirty="0" sz="1000" spc="-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à 3.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Sept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questions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se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rapportent</a:t>
            </a:r>
            <a:r>
              <a:rPr dirty="0" sz="1000">
                <a:latin typeface="Cambria"/>
                <a:cs typeface="Cambria"/>
              </a:rPr>
              <a:t> à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l’anxiété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(total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A)</a:t>
            </a:r>
            <a:r>
              <a:rPr dirty="0" sz="1000">
                <a:latin typeface="Cambria"/>
                <a:cs typeface="Cambria"/>
              </a:rPr>
              <a:t> et </a:t>
            </a:r>
            <a:r>
              <a:rPr dirty="0" sz="1000" spc="-5">
                <a:latin typeface="Cambria"/>
                <a:cs typeface="Cambria"/>
              </a:rPr>
              <a:t>sept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autres</a:t>
            </a:r>
            <a:r>
              <a:rPr dirty="0" sz="1000" spc="-1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à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la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dimension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dépressive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(total D),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permettant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45"/>
              </a:lnSpc>
            </a:pPr>
            <a:r>
              <a:rPr dirty="0" sz="1000" spc="-5">
                <a:latin typeface="Cambria"/>
                <a:cs typeface="Cambria"/>
              </a:rPr>
              <a:t>ainsi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l’obtention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de</a:t>
            </a:r>
            <a:r>
              <a:rPr dirty="0" sz="1000" spc="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deux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scores</a:t>
            </a:r>
            <a:r>
              <a:rPr dirty="0" sz="1000" spc="1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(note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maximale</a:t>
            </a:r>
            <a:r>
              <a:rPr dirty="0" sz="1000" spc="1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de</a:t>
            </a:r>
            <a:r>
              <a:rPr dirty="0" sz="100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chaque</a:t>
            </a:r>
            <a:r>
              <a:rPr dirty="0" sz="1000" spc="1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score</a:t>
            </a:r>
            <a:r>
              <a:rPr dirty="0" sz="1000">
                <a:latin typeface="Cambria"/>
                <a:cs typeface="Cambria"/>
              </a:rPr>
              <a:t> = </a:t>
            </a:r>
            <a:r>
              <a:rPr dirty="0" sz="1000" spc="-5">
                <a:latin typeface="Cambria"/>
                <a:cs typeface="Cambria"/>
              </a:rPr>
              <a:t>21).</a:t>
            </a:r>
            <a:endParaRPr sz="1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dirty="0" sz="1000" b="1">
                <a:latin typeface="Cambria"/>
                <a:cs typeface="Cambria"/>
              </a:rPr>
              <a:t>1. </a:t>
            </a:r>
            <a:r>
              <a:rPr dirty="0" sz="1000" spc="-5" b="1">
                <a:latin typeface="Cambria"/>
                <a:cs typeface="Cambria"/>
              </a:rPr>
              <a:t>Je </a:t>
            </a:r>
            <a:r>
              <a:rPr dirty="0" sz="1000" b="1">
                <a:latin typeface="Cambria"/>
                <a:cs typeface="Cambria"/>
              </a:rPr>
              <a:t>me</a:t>
            </a:r>
            <a:r>
              <a:rPr dirty="0" sz="1000" spc="-5" b="1">
                <a:latin typeface="Cambria"/>
                <a:cs typeface="Cambria"/>
              </a:rPr>
              <a:t> sens</a:t>
            </a:r>
            <a:r>
              <a:rPr dirty="0" sz="1000" spc="-1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tendu(e)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ou</a:t>
            </a:r>
            <a:r>
              <a:rPr dirty="0" sz="1000" spc="-1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énervé(e)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25485" y="2988563"/>
          <a:ext cx="1482725" cy="5949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8415"/>
                <a:gridCol w="194944"/>
              </a:tblGrid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La</a:t>
                      </a:r>
                      <a:r>
                        <a:rPr dirty="0" sz="10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plupart</a:t>
                      </a:r>
                      <a:r>
                        <a:rPr dirty="0" sz="10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du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temps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3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4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Souvent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2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De</a:t>
                      </a:r>
                      <a:r>
                        <a:rPr dirty="0" sz="10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temps</a:t>
                      </a:r>
                      <a:r>
                        <a:rPr dirty="0" sz="10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en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temps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49225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4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Jamais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444535" y="3714216"/>
            <a:ext cx="295910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Cambria"/>
                <a:cs typeface="Cambria"/>
              </a:rPr>
              <a:t>2. </a:t>
            </a:r>
            <a:r>
              <a:rPr dirty="0" sz="1000" spc="-5" b="1">
                <a:latin typeface="Cambria"/>
                <a:cs typeface="Cambria"/>
              </a:rPr>
              <a:t>Je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prends plaisir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aux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mêmes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choses qu’autrefois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35" y="3862848"/>
            <a:ext cx="1072515" cy="624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2550" indent="-70485">
              <a:lnSpc>
                <a:spcPts val="1185"/>
              </a:lnSpc>
              <a:spcBef>
                <a:spcPts val="100"/>
              </a:spcBef>
              <a:buChar char="-"/>
              <a:tabLst>
                <a:tab pos="83185" algn="l"/>
              </a:tabLst>
            </a:pPr>
            <a:r>
              <a:rPr dirty="0" sz="1000" spc="-5">
                <a:latin typeface="Cambria"/>
                <a:cs typeface="Cambria"/>
              </a:rPr>
              <a:t>Oui,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tout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autant</a:t>
            </a:r>
            <a:endParaRPr sz="1000">
              <a:latin typeface="Cambria"/>
              <a:cs typeface="Cambria"/>
            </a:endParaRPr>
          </a:p>
          <a:p>
            <a:pPr marL="82550" indent="-70485">
              <a:lnSpc>
                <a:spcPts val="1175"/>
              </a:lnSpc>
              <a:buChar char="-"/>
              <a:tabLst>
                <a:tab pos="83185" algn="l"/>
              </a:tabLst>
            </a:pPr>
            <a:r>
              <a:rPr dirty="0" sz="1000">
                <a:latin typeface="Cambria"/>
                <a:cs typeface="Cambria"/>
              </a:rPr>
              <a:t>Pas</a:t>
            </a:r>
            <a:r>
              <a:rPr dirty="0" sz="1000" spc="-4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autant</a:t>
            </a:r>
            <a:endParaRPr sz="1000">
              <a:latin typeface="Cambria"/>
              <a:cs typeface="Cambria"/>
            </a:endParaRPr>
          </a:p>
          <a:p>
            <a:pPr marL="82550" indent="-70485">
              <a:lnSpc>
                <a:spcPts val="1175"/>
              </a:lnSpc>
              <a:buChar char="-"/>
              <a:tabLst>
                <a:tab pos="83185" algn="l"/>
              </a:tabLst>
            </a:pPr>
            <a:r>
              <a:rPr dirty="0" sz="1000" spc="-5">
                <a:latin typeface="Cambria"/>
                <a:cs typeface="Cambria"/>
              </a:rPr>
              <a:t>Un</a:t>
            </a:r>
            <a:r>
              <a:rPr dirty="0" sz="1000" spc="-3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peu</a:t>
            </a:r>
            <a:r>
              <a:rPr dirty="0" sz="1000" spc="-3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seulement</a:t>
            </a:r>
            <a:endParaRPr sz="1000">
              <a:latin typeface="Cambria"/>
              <a:cs typeface="Cambria"/>
            </a:endParaRPr>
          </a:p>
          <a:p>
            <a:pPr marL="82550" indent="-70485">
              <a:lnSpc>
                <a:spcPts val="1185"/>
              </a:lnSpc>
              <a:buChar char="-"/>
              <a:tabLst>
                <a:tab pos="83185" algn="l"/>
              </a:tabLst>
            </a:pPr>
            <a:r>
              <a:rPr dirty="0" sz="1000" spc="-5">
                <a:latin typeface="Cambria"/>
                <a:cs typeface="Cambria"/>
              </a:rPr>
              <a:t>Presque</a:t>
            </a:r>
            <a:r>
              <a:rPr dirty="0" sz="1000" spc="-3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plus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93300" y="3862848"/>
            <a:ext cx="95885" cy="624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185"/>
              </a:lnSpc>
              <a:spcBef>
                <a:spcPts val="100"/>
              </a:spcBef>
            </a:pPr>
            <a:r>
              <a:rPr dirty="0" sz="1000">
                <a:latin typeface="Cambria"/>
                <a:cs typeface="Cambria"/>
              </a:rPr>
              <a:t>0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75"/>
              </a:lnSpc>
            </a:pPr>
            <a:r>
              <a:rPr dirty="0" sz="1000">
                <a:latin typeface="Cambria"/>
                <a:cs typeface="Cambria"/>
              </a:rPr>
              <a:t>1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75"/>
              </a:lnSpc>
            </a:pPr>
            <a:r>
              <a:rPr dirty="0" sz="1000">
                <a:latin typeface="Cambria"/>
                <a:cs typeface="Cambria"/>
              </a:rPr>
              <a:t>2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85"/>
              </a:lnSpc>
            </a:pPr>
            <a:r>
              <a:rPr dirty="0" sz="1000">
                <a:latin typeface="Cambria"/>
                <a:cs typeface="Cambria"/>
              </a:rPr>
              <a:t>3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35" y="4607538"/>
            <a:ext cx="463994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Cambria"/>
                <a:cs typeface="Cambria"/>
              </a:rPr>
              <a:t>3.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J’ai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une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sensation</a:t>
            </a:r>
            <a:r>
              <a:rPr dirty="0" sz="1000" b="1">
                <a:latin typeface="Cambria"/>
                <a:cs typeface="Cambria"/>
              </a:rPr>
              <a:t> de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peur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comme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si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quelque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chose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d’horrible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allait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m’arriver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425357" y="4775209"/>
          <a:ext cx="2382520" cy="5956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3285"/>
                <a:gridCol w="228600"/>
              </a:tblGrid>
              <a:tr h="149225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Oui,</a:t>
                      </a:r>
                      <a:r>
                        <a:rPr dirty="0" sz="10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très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nettement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3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Oui,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mais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ce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n’est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pas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trop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grave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2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Un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peu,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mais cela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ne m’inquiète</a:t>
                      </a:r>
                      <a:r>
                        <a:rPr dirty="0" sz="10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pas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49225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Pas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du</a:t>
                      </a:r>
                      <a:r>
                        <a:rPr dirty="0" sz="1000" spc="-3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tout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444407" y="5500862"/>
            <a:ext cx="281749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Cambria"/>
                <a:cs typeface="Cambria"/>
              </a:rPr>
              <a:t>4. </a:t>
            </a:r>
            <a:r>
              <a:rPr dirty="0" sz="1000" spc="-5" b="1">
                <a:latin typeface="Cambria"/>
                <a:cs typeface="Cambria"/>
              </a:rPr>
              <a:t>Je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ris facilement </a:t>
            </a:r>
            <a:r>
              <a:rPr dirty="0" sz="1000" b="1">
                <a:latin typeface="Cambria"/>
                <a:cs typeface="Cambria"/>
              </a:rPr>
              <a:t>et</a:t>
            </a:r>
            <a:r>
              <a:rPr dirty="0" sz="1000" spc="-5" b="1">
                <a:latin typeface="Cambria"/>
                <a:cs typeface="Cambria"/>
              </a:rPr>
              <a:t> vois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le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bon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côté des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choses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425103" y="5669296"/>
          <a:ext cx="2382520" cy="23793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38655"/>
                <a:gridCol w="443865"/>
              </a:tblGrid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Autant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que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par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le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passé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Plus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autant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qu’avant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Vraiment</a:t>
                      </a:r>
                      <a:r>
                        <a:rPr dirty="0" sz="10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moins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qu’avant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2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222885">
                <a:tc>
                  <a:txBody>
                    <a:bodyPr/>
                    <a:lstStyle/>
                    <a:p>
                      <a:pPr marL="31750">
                        <a:lnSpc>
                          <a:spcPts val="115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Plus</a:t>
                      </a:r>
                      <a:r>
                        <a:rPr dirty="0" sz="10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du</a:t>
                      </a:r>
                      <a:r>
                        <a:rPr dirty="0" sz="10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tout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5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3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372110">
                <a:tc>
                  <a:txBody>
                    <a:bodyPr/>
                    <a:lstStyle/>
                    <a:p>
                      <a:pPr marL="31750">
                        <a:lnSpc>
                          <a:spcPts val="1185"/>
                        </a:lnSpc>
                        <a:spcBef>
                          <a:spcPts val="535"/>
                        </a:spcBef>
                      </a:pPr>
                      <a:r>
                        <a:rPr dirty="0" sz="1000" b="1">
                          <a:latin typeface="Cambria"/>
                          <a:cs typeface="Cambria"/>
                        </a:rPr>
                        <a:t>5.</a:t>
                      </a:r>
                      <a:r>
                        <a:rPr dirty="0" sz="1000" spc="-1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 b="1">
                          <a:latin typeface="Cambria"/>
                          <a:cs typeface="Cambria"/>
                        </a:rPr>
                        <a:t>Je</a:t>
                      </a:r>
                      <a:r>
                        <a:rPr dirty="0" sz="1000" spc="-15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b="1">
                          <a:latin typeface="Cambria"/>
                          <a:cs typeface="Cambria"/>
                        </a:rPr>
                        <a:t>me</a:t>
                      </a:r>
                      <a:r>
                        <a:rPr dirty="0" sz="1000" spc="-15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 b="1">
                          <a:latin typeface="Cambria"/>
                          <a:cs typeface="Cambria"/>
                        </a:rPr>
                        <a:t>fais</a:t>
                      </a:r>
                      <a:r>
                        <a:rPr dirty="0" sz="1000" spc="-15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b="1">
                          <a:latin typeface="Cambria"/>
                          <a:cs typeface="Cambria"/>
                        </a:rPr>
                        <a:t>du</a:t>
                      </a:r>
                      <a:r>
                        <a:rPr dirty="0" sz="1000" spc="-15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 b="1">
                          <a:latin typeface="Cambria"/>
                          <a:cs typeface="Cambria"/>
                        </a:rPr>
                        <a:t>souci</a:t>
                      </a:r>
                      <a:endParaRPr sz="1000">
                        <a:latin typeface="Cambria"/>
                        <a:cs typeface="Cambria"/>
                      </a:endParaRPr>
                    </a:p>
                    <a:p>
                      <a:pPr marL="31750">
                        <a:lnSpc>
                          <a:spcPts val="111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Très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souvent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679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r" marR="24130">
                        <a:lnSpc>
                          <a:spcPts val="112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3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5080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Assez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souvent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2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3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Occasionnellement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222885">
                <a:tc>
                  <a:txBody>
                    <a:bodyPr/>
                    <a:lstStyle/>
                    <a:p>
                      <a:pPr marL="31750">
                        <a:lnSpc>
                          <a:spcPts val="115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Très</a:t>
                      </a:r>
                      <a:r>
                        <a:rPr dirty="0" sz="10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occasionnellement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5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372110">
                <a:tc>
                  <a:txBody>
                    <a:bodyPr/>
                    <a:lstStyle/>
                    <a:p>
                      <a:pPr marL="31750">
                        <a:lnSpc>
                          <a:spcPts val="1190"/>
                        </a:lnSpc>
                        <a:spcBef>
                          <a:spcPts val="535"/>
                        </a:spcBef>
                      </a:pPr>
                      <a:r>
                        <a:rPr dirty="0" sz="1000" b="1">
                          <a:latin typeface="Cambria"/>
                          <a:cs typeface="Cambria"/>
                        </a:rPr>
                        <a:t>6.</a:t>
                      </a:r>
                      <a:r>
                        <a:rPr dirty="0" sz="1000" spc="-1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 b="1">
                          <a:latin typeface="Cambria"/>
                          <a:cs typeface="Cambria"/>
                        </a:rPr>
                        <a:t>Je suis</a:t>
                      </a:r>
                      <a:r>
                        <a:rPr dirty="0" sz="1000" spc="-1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b="1">
                          <a:latin typeface="Cambria"/>
                          <a:cs typeface="Cambria"/>
                        </a:rPr>
                        <a:t>de</a:t>
                      </a:r>
                      <a:r>
                        <a:rPr dirty="0" sz="1000" spc="-15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 b="1">
                          <a:latin typeface="Cambria"/>
                          <a:cs typeface="Cambria"/>
                        </a:rPr>
                        <a:t>bonne</a:t>
                      </a:r>
                      <a:r>
                        <a:rPr dirty="0" sz="1000" spc="-1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 b="1">
                          <a:latin typeface="Cambria"/>
                          <a:cs typeface="Cambria"/>
                        </a:rPr>
                        <a:t>humeur</a:t>
                      </a:r>
                      <a:endParaRPr sz="1000">
                        <a:latin typeface="Cambria"/>
                        <a:cs typeface="Cambria"/>
                      </a:endParaRPr>
                    </a:p>
                    <a:p>
                      <a:pPr marL="31750">
                        <a:lnSpc>
                          <a:spcPts val="111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4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Jamais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679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r" marR="24130">
                        <a:lnSpc>
                          <a:spcPts val="112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3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5715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3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Rarement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2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Assez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souvent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49225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La</a:t>
                      </a:r>
                      <a:r>
                        <a:rPr dirty="0" sz="10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plupart</a:t>
                      </a:r>
                      <a:r>
                        <a:rPr dirty="0" sz="10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du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temps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444153" y="8181595"/>
            <a:ext cx="483298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Cambria"/>
                <a:cs typeface="Cambria"/>
              </a:rPr>
              <a:t>7.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Je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peux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rester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tranquillement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assis(e)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à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ne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rien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faire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et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me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sentir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décontracté(e)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4153" y="8330990"/>
            <a:ext cx="1202690" cy="624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2550" indent="-70485">
              <a:lnSpc>
                <a:spcPts val="1185"/>
              </a:lnSpc>
              <a:spcBef>
                <a:spcPts val="100"/>
              </a:spcBef>
              <a:buChar char="-"/>
              <a:tabLst>
                <a:tab pos="83185" algn="l"/>
              </a:tabLst>
            </a:pPr>
            <a:r>
              <a:rPr dirty="0" sz="1000" spc="-5">
                <a:latin typeface="Cambria"/>
                <a:cs typeface="Cambria"/>
              </a:rPr>
              <a:t>Oui,</a:t>
            </a:r>
            <a:r>
              <a:rPr dirty="0" sz="1000" spc="-1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quoi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qu’il</a:t>
            </a:r>
            <a:r>
              <a:rPr dirty="0" sz="1000" spc="-1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arrive</a:t>
            </a:r>
            <a:endParaRPr sz="1000">
              <a:latin typeface="Cambria"/>
              <a:cs typeface="Cambria"/>
            </a:endParaRPr>
          </a:p>
          <a:p>
            <a:pPr marL="82550" indent="-70485">
              <a:lnSpc>
                <a:spcPts val="1175"/>
              </a:lnSpc>
              <a:buChar char="-"/>
              <a:tabLst>
                <a:tab pos="83185" algn="l"/>
              </a:tabLst>
            </a:pPr>
            <a:r>
              <a:rPr dirty="0" sz="1000" spc="-5">
                <a:latin typeface="Cambria"/>
                <a:cs typeface="Cambria"/>
              </a:rPr>
              <a:t>Oui,</a:t>
            </a:r>
            <a:r>
              <a:rPr dirty="0" sz="1000" spc="-2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en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général</a:t>
            </a:r>
            <a:endParaRPr sz="1000">
              <a:latin typeface="Cambria"/>
              <a:cs typeface="Cambria"/>
            </a:endParaRPr>
          </a:p>
          <a:p>
            <a:pPr marL="82550" indent="-70485">
              <a:lnSpc>
                <a:spcPts val="1175"/>
              </a:lnSpc>
              <a:buChar char="-"/>
              <a:tabLst>
                <a:tab pos="83185" algn="l"/>
              </a:tabLst>
            </a:pPr>
            <a:r>
              <a:rPr dirty="0" sz="1000" spc="-5">
                <a:latin typeface="Cambria"/>
                <a:cs typeface="Cambria"/>
              </a:rPr>
              <a:t>Rarement</a:t>
            </a:r>
            <a:endParaRPr sz="1000">
              <a:latin typeface="Cambria"/>
              <a:cs typeface="Cambria"/>
            </a:endParaRPr>
          </a:p>
          <a:p>
            <a:pPr marL="82550" indent="-70485">
              <a:lnSpc>
                <a:spcPts val="1185"/>
              </a:lnSpc>
              <a:buChar char="-"/>
              <a:tabLst>
                <a:tab pos="83185" algn="l"/>
              </a:tabLst>
            </a:pPr>
            <a:r>
              <a:rPr dirty="0" sz="1000" spc="-5">
                <a:latin typeface="Cambria"/>
                <a:cs typeface="Cambria"/>
              </a:rPr>
              <a:t>Jamais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92095" y="8330990"/>
            <a:ext cx="95885" cy="624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185"/>
              </a:lnSpc>
              <a:spcBef>
                <a:spcPts val="100"/>
              </a:spcBef>
            </a:pPr>
            <a:r>
              <a:rPr dirty="0" sz="1000">
                <a:latin typeface="Cambria"/>
                <a:cs typeface="Cambria"/>
              </a:rPr>
              <a:t>0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75"/>
              </a:lnSpc>
            </a:pPr>
            <a:r>
              <a:rPr dirty="0" sz="1000">
                <a:latin typeface="Cambria"/>
                <a:cs typeface="Cambria"/>
              </a:rPr>
              <a:t>1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75"/>
              </a:lnSpc>
            </a:pPr>
            <a:r>
              <a:rPr dirty="0" sz="1000">
                <a:latin typeface="Cambria"/>
                <a:cs typeface="Cambria"/>
              </a:rPr>
              <a:t>2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85"/>
              </a:lnSpc>
            </a:pPr>
            <a:r>
              <a:rPr dirty="0" sz="1000">
                <a:latin typeface="Cambria"/>
                <a:cs typeface="Cambria"/>
              </a:rPr>
              <a:t>3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4153" y="9075681"/>
            <a:ext cx="257937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Cambria"/>
                <a:cs typeface="Cambria"/>
              </a:rPr>
              <a:t>8. </a:t>
            </a:r>
            <a:r>
              <a:rPr dirty="0" sz="1000" spc="-5" b="1">
                <a:latin typeface="Cambria"/>
                <a:cs typeface="Cambria"/>
              </a:rPr>
              <a:t>J’ai l’impression</a:t>
            </a:r>
            <a:r>
              <a:rPr dirty="0" sz="1000" b="1">
                <a:latin typeface="Cambria"/>
                <a:cs typeface="Cambria"/>
              </a:rPr>
              <a:t> de</a:t>
            </a:r>
            <a:r>
              <a:rPr dirty="0" sz="1000" spc="-5" b="1">
                <a:latin typeface="Cambria"/>
                <a:cs typeface="Cambria"/>
              </a:rPr>
              <a:t> fonctionner au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ralenti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425103" y="9243352"/>
          <a:ext cx="2382520" cy="592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6080"/>
                <a:gridCol w="726440"/>
              </a:tblGrid>
              <a:tr h="147955">
                <a:tc>
                  <a:txBody>
                    <a:bodyPr/>
                    <a:lstStyle/>
                    <a:p>
                      <a:pPr marL="31750">
                        <a:lnSpc>
                          <a:spcPts val="106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Presque</a:t>
                      </a:r>
                      <a:r>
                        <a:rPr dirty="0" sz="10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toujours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6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3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47320">
                <a:tc>
                  <a:txBody>
                    <a:bodyPr/>
                    <a:lstStyle/>
                    <a:p>
                      <a:pPr marL="31750">
                        <a:lnSpc>
                          <a:spcPts val="106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Très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souvent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6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2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3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Parfois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4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Jamais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735670"/>
            <a:ext cx="332105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Cambria"/>
                <a:cs typeface="Cambria"/>
              </a:rPr>
              <a:t>9. </a:t>
            </a:r>
            <a:r>
              <a:rPr dirty="0" sz="1000" spc="-5" b="1">
                <a:latin typeface="Cambria"/>
                <a:cs typeface="Cambria"/>
              </a:rPr>
              <a:t>J’éprouve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des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sensations</a:t>
            </a:r>
            <a:r>
              <a:rPr dirty="0" sz="1000" b="1">
                <a:latin typeface="Cambria"/>
                <a:cs typeface="Cambria"/>
              </a:rPr>
              <a:t> de </a:t>
            </a:r>
            <a:r>
              <a:rPr dirty="0" sz="1000" spc="-5" b="1">
                <a:latin typeface="Cambria"/>
                <a:cs typeface="Cambria"/>
              </a:rPr>
              <a:t>peur</a:t>
            </a:r>
            <a:r>
              <a:rPr dirty="0" sz="1000" b="1">
                <a:latin typeface="Cambria"/>
                <a:cs typeface="Cambria"/>
              </a:rPr>
              <a:t> et </a:t>
            </a:r>
            <a:r>
              <a:rPr dirty="0" sz="1000" spc="-5" b="1">
                <a:latin typeface="Cambria"/>
                <a:cs typeface="Cambria"/>
              </a:rPr>
              <a:t>j’ai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l’estomac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noué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372" y="884303"/>
            <a:ext cx="863600" cy="624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2550" indent="-70485">
              <a:lnSpc>
                <a:spcPts val="1190"/>
              </a:lnSpc>
              <a:spcBef>
                <a:spcPts val="100"/>
              </a:spcBef>
              <a:buChar char="-"/>
              <a:tabLst>
                <a:tab pos="83185" algn="l"/>
              </a:tabLst>
            </a:pPr>
            <a:r>
              <a:rPr dirty="0" sz="1000" spc="-5">
                <a:latin typeface="Cambria"/>
                <a:cs typeface="Cambria"/>
              </a:rPr>
              <a:t>Jamais</a:t>
            </a:r>
            <a:endParaRPr sz="1000">
              <a:latin typeface="Cambria"/>
              <a:cs typeface="Cambria"/>
            </a:endParaRPr>
          </a:p>
          <a:p>
            <a:pPr marL="82550" indent="-70485">
              <a:lnSpc>
                <a:spcPts val="1175"/>
              </a:lnSpc>
              <a:buChar char="-"/>
              <a:tabLst>
                <a:tab pos="83185" algn="l"/>
              </a:tabLst>
            </a:pPr>
            <a:r>
              <a:rPr dirty="0" sz="1000" spc="-5">
                <a:latin typeface="Cambria"/>
                <a:cs typeface="Cambria"/>
              </a:rPr>
              <a:t>Parfois</a:t>
            </a:r>
            <a:endParaRPr sz="1000">
              <a:latin typeface="Cambria"/>
              <a:cs typeface="Cambria"/>
            </a:endParaRPr>
          </a:p>
          <a:p>
            <a:pPr marL="82550" indent="-70485">
              <a:lnSpc>
                <a:spcPts val="1170"/>
              </a:lnSpc>
              <a:buChar char="-"/>
              <a:tabLst>
                <a:tab pos="83185" algn="l"/>
              </a:tabLst>
            </a:pPr>
            <a:r>
              <a:rPr dirty="0" sz="1000" spc="-5">
                <a:latin typeface="Cambria"/>
                <a:cs typeface="Cambria"/>
              </a:rPr>
              <a:t>A</a:t>
            </a:r>
            <a:r>
              <a:rPr dirty="0" sz="1000">
                <a:latin typeface="Cambria"/>
                <a:cs typeface="Cambria"/>
              </a:rPr>
              <a:t>s</a:t>
            </a:r>
            <a:r>
              <a:rPr dirty="0" sz="1000" spc="-5">
                <a:latin typeface="Cambria"/>
                <a:cs typeface="Cambria"/>
              </a:rPr>
              <a:t>s</a:t>
            </a:r>
            <a:r>
              <a:rPr dirty="0" sz="1000">
                <a:latin typeface="Cambria"/>
                <a:cs typeface="Cambria"/>
              </a:rPr>
              <a:t>ez</a:t>
            </a:r>
            <a:r>
              <a:rPr dirty="0" sz="1000" spc="-5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so</a:t>
            </a:r>
            <a:r>
              <a:rPr dirty="0" sz="1000" spc="-5">
                <a:latin typeface="Cambria"/>
                <a:cs typeface="Cambria"/>
              </a:rPr>
              <a:t>u</a:t>
            </a:r>
            <a:r>
              <a:rPr dirty="0" sz="1000" spc="-10">
                <a:latin typeface="Cambria"/>
                <a:cs typeface="Cambria"/>
              </a:rPr>
              <a:t>v</a:t>
            </a:r>
            <a:r>
              <a:rPr dirty="0" sz="1000" spc="-5">
                <a:latin typeface="Cambria"/>
                <a:cs typeface="Cambria"/>
              </a:rPr>
              <a:t>en</a:t>
            </a:r>
            <a:r>
              <a:rPr dirty="0" sz="1000">
                <a:latin typeface="Cambria"/>
                <a:cs typeface="Cambria"/>
              </a:rPr>
              <a:t>t</a:t>
            </a:r>
            <a:endParaRPr sz="1000">
              <a:latin typeface="Cambria"/>
              <a:cs typeface="Cambria"/>
            </a:endParaRPr>
          </a:p>
          <a:p>
            <a:pPr marL="82550" indent="-70485">
              <a:lnSpc>
                <a:spcPts val="1185"/>
              </a:lnSpc>
              <a:buChar char="-"/>
              <a:tabLst>
                <a:tab pos="83185" algn="l"/>
              </a:tabLst>
            </a:pPr>
            <a:r>
              <a:rPr dirty="0" sz="1000">
                <a:latin typeface="Cambria"/>
                <a:cs typeface="Cambria"/>
              </a:rPr>
              <a:t>T</a:t>
            </a:r>
            <a:r>
              <a:rPr dirty="0" sz="1000" spc="-5">
                <a:latin typeface="Cambria"/>
                <a:cs typeface="Cambria"/>
              </a:rPr>
              <a:t>r</a:t>
            </a:r>
            <a:r>
              <a:rPr dirty="0" sz="1000">
                <a:latin typeface="Cambria"/>
                <a:cs typeface="Cambria"/>
              </a:rPr>
              <a:t>ès</a:t>
            </a:r>
            <a:r>
              <a:rPr dirty="0" sz="1000" spc="-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s</a:t>
            </a:r>
            <a:r>
              <a:rPr dirty="0" sz="1000">
                <a:latin typeface="Cambria"/>
                <a:cs typeface="Cambria"/>
              </a:rPr>
              <a:t>o</a:t>
            </a:r>
            <a:r>
              <a:rPr dirty="0" sz="1000" spc="-5">
                <a:latin typeface="Cambria"/>
                <a:cs typeface="Cambria"/>
              </a:rPr>
              <a:t>uv</a:t>
            </a:r>
            <a:r>
              <a:rPr dirty="0" sz="1000">
                <a:latin typeface="Cambria"/>
                <a:cs typeface="Cambria"/>
              </a:rPr>
              <a:t>e</a:t>
            </a:r>
            <a:r>
              <a:rPr dirty="0" sz="1000" spc="-10">
                <a:latin typeface="Cambria"/>
                <a:cs typeface="Cambria"/>
              </a:rPr>
              <a:t>n</a:t>
            </a:r>
            <a:r>
              <a:rPr dirty="0" sz="1000">
                <a:latin typeface="Cambria"/>
                <a:cs typeface="Cambria"/>
              </a:rPr>
              <a:t>t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92314" y="884303"/>
            <a:ext cx="96520" cy="624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190"/>
              </a:lnSpc>
              <a:spcBef>
                <a:spcPts val="100"/>
              </a:spcBef>
            </a:pPr>
            <a:r>
              <a:rPr dirty="0" sz="1000">
                <a:latin typeface="Cambria"/>
                <a:cs typeface="Cambria"/>
              </a:rPr>
              <a:t>0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75"/>
              </a:lnSpc>
            </a:pPr>
            <a:r>
              <a:rPr dirty="0" sz="1000">
                <a:latin typeface="Cambria"/>
                <a:cs typeface="Cambria"/>
              </a:rPr>
              <a:t>1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70"/>
              </a:lnSpc>
            </a:pPr>
            <a:r>
              <a:rPr dirty="0" sz="1000">
                <a:latin typeface="Cambria"/>
                <a:cs typeface="Cambria"/>
              </a:rPr>
              <a:t>2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85"/>
              </a:lnSpc>
            </a:pPr>
            <a:r>
              <a:rPr dirty="0" sz="1000">
                <a:latin typeface="Cambria"/>
                <a:cs typeface="Cambria"/>
              </a:rPr>
              <a:t>3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25322" y="1797427"/>
          <a:ext cx="3731260" cy="1635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0710"/>
                <a:gridCol w="1425575"/>
                <a:gridCol w="435610"/>
              </a:tblGrid>
              <a:tr h="297180">
                <a:tc gridSpan="2">
                  <a:txBody>
                    <a:bodyPr/>
                    <a:lstStyle/>
                    <a:p>
                      <a:pPr marL="31750">
                        <a:lnSpc>
                          <a:spcPts val="1135"/>
                        </a:lnSpc>
                      </a:pPr>
                      <a:r>
                        <a:rPr dirty="0" sz="1000" b="1">
                          <a:latin typeface="Cambria"/>
                          <a:cs typeface="Cambria"/>
                        </a:rPr>
                        <a:t>10. </a:t>
                      </a:r>
                      <a:r>
                        <a:rPr dirty="0" sz="1000" spc="-5" b="1">
                          <a:latin typeface="Cambria"/>
                          <a:cs typeface="Cambria"/>
                        </a:rPr>
                        <a:t>Je </a:t>
                      </a:r>
                      <a:r>
                        <a:rPr dirty="0" sz="1000" b="1">
                          <a:latin typeface="Cambria"/>
                          <a:cs typeface="Cambria"/>
                        </a:rPr>
                        <a:t>ne</a:t>
                      </a:r>
                      <a:r>
                        <a:rPr dirty="0" sz="1000" spc="-5" b="1">
                          <a:latin typeface="Cambria"/>
                          <a:cs typeface="Cambria"/>
                        </a:rPr>
                        <a:t> m’intéresse</a:t>
                      </a:r>
                      <a:r>
                        <a:rPr dirty="0" sz="100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 b="1">
                          <a:latin typeface="Cambria"/>
                          <a:cs typeface="Cambria"/>
                        </a:rPr>
                        <a:t>plus</a:t>
                      </a:r>
                      <a:r>
                        <a:rPr dirty="0" sz="1000" spc="-1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b="1">
                          <a:latin typeface="Cambria"/>
                          <a:cs typeface="Cambria"/>
                        </a:rPr>
                        <a:t>à</a:t>
                      </a:r>
                      <a:r>
                        <a:rPr dirty="0" sz="1000" spc="-5" b="1">
                          <a:latin typeface="Cambria"/>
                          <a:cs typeface="Cambria"/>
                        </a:rPr>
                        <a:t> mon apparence</a:t>
                      </a:r>
                      <a:endParaRPr sz="1000">
                        <a:latin typeface="Cambria"/>
                        <a:cs typeface="Cambria"/>
                      </a:endParaRPr>
                    </a:p>
                    <a:p>
                      <a:pPr marL="31750">
                        <a:lnSpc>
                          <a:spcPts val="110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Plus</a:t>
                      </a:r>
                      <a:r>
                        <a:rPr dirty="0" sz="10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du</a:t>
                      </a:r>
                      <a:r>
                        <a:rPr dirty="0" sz="10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tout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r" marR="24130">
                        <a:lnSpc>
                          <a:spcPts val="112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3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3810"/>
                </a:tc>
              </a:tr>
              <a:tr h="148590">
                <a:tc gridSpan="2"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 Je</a:t>
                      </a:r>
                      <a:r>
                        <a:rPr dirty="0" sz="10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n’y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accorde</a:t>
                      </a:r>
                      <a:r>
                        <a:rPr dirty="0" sz="10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pas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autant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d’attention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que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je</a:t>
                      </a:r>
                      <a:r>
                        <a:rPr dirty="0" sz="10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devrais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2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48590">
                <a:tc gridSpan="2"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 Il 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se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 peut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que</a:t>
                      </a:r>
                      <a:r>
                        <a:rPr dirty="0" sz="10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je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n’y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fasse</a:t>
                      </a:r>
                      <a:r>
                        <a:rPr dirty="0" sz="10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plus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autant attention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222885">
                <a:tc gridSpan="2">
                  <a:txBody>
                    <a:bodyPr/>
                    <a:lstStyle/>
                    <a:p>
                      <a:pPr marL="31750">
                        <a:lnSpc>
                          <a:spcPts val="115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 J’y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prête autant d’attention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que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par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le</a:t>
                      </a:r>
                      <a:r>
                        <a:rPr dirty="0" sz="10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passé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5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223520">
                <a:tc gridSpan="2">
                  <a:txBody>
                    <a:bodyPr/>
                    <a:lstStyle/>
                    <a:p>
                      <a:pPr marL="31750">
                        <a:lnSpc>
                          <a:spcPts val="1125"/>
                        </a:lnSpc>
                        <a:spcBef>
                          <a:spcPts val="535"/>
                        </a:spcBef>
                      </a:pPr>
                      <a:r>
                        <a:rPr dirty="0" sz="1000" b="1">
                          <a:latin typeface="Cambria"/>
                          <a:cs typeface="Cambria"/>
                        </a:rPr>
                        <a:t>11. </a:t>
                      </a:r>
                      <a:r>
                        <a:rPr dirty="0" sz="1000" spc="-5" b="1">
                          <a:latin typeface="Cambria"/>
                          <a:cs typeface="Cambria"/>
                        </a:rPr>
                        <a:t>J’ai</a:t>
                      </a:r>
                      <a:r>
                        <a:rPr dirty="0" sz="100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 b="1">
                          <a:latin typeface="Cambria"/>
                          <a:cs typeface="Cambria"/>
                        </a:rPr>
                        <a:t>la bougeotte </a:t>
                      </a:r>
                      <a:r>
                        <a:rPr dirty="0" sz="1000" b="1">
                          <a:latin typeface="Cambria"/>
                          <a:cs typeface="Cambria"/>
                        </a:rPr>
                        <a:t>et</a:t>
                      </a:r>
                      <a:r>
                        <a:rPr dirty="0" sz="1000" spc="5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 b="1">
                          <a:latin typeface="Cambria"/>
                          <a:cs typeface="Cambria"/>
                        </a:rPr>
                        <a:t>n’arrive pas</a:t>
                      </a:r>
                      <a:r>
                        <a:rPr dirty="0" sz="1000" b="1">
                          <a:latin typeface="Cambria"/>
                          <a:cs typeface="Cambria"/>
                        </a:rPr>
                        <a:t> à</a:t>
                      </a:r>
                      <a:r>
                        <a:rPr dirty="0" sz="1000" spc="-5" b="1">
                          <a:latin typeface="Cambria"/>
                          <a:cs typeface="Cambria"/>
                        </a:rPr>
                        <a:t> tenir </a:t>
                      </a:r>
                      <a:r>
                        <a:rPr dirty="0" sz="1000" b="1">
                          <a:latin typeface="Cambria"/>
                          <a:cs typeface="Cambria"/>
                        </a:rPr>
                        <a:t>en </a:t>
                      </a:r>
                      <a:r>
                        <a:rPr dirty="0" sz="1000" spc="-5" b="1">
                          <a:latin typeface="Cambria"/>
                          <a:cs typeface="Cambria"/>
                        </a:rPr>
                        <a:t>place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67945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Oui, c’est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tout 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à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 fait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le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cas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409575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3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3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Un</a:t>
                      </a:r>
                      <a:r>
                        <a:rPr dirty="0" sz="1000" spc="-3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peu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409575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2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3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Pas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tellement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409575">
                        <a:lnSpc>
                          <a:spcPts val="1070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Pas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du</a:t>
                      </a:r>
                      <a:r>
                        <a:rPr dirty="0" sz="1000" spc="-3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tout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409575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44754" y="3565036"/>
            <a:ext cx="343979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Cambria"/>
                <a:cs typeface="Cambria"/>
              </a:rPr>
              <a:t>12. </a:t>
            </a:r>
            <a:r>
              <a:rPr dirty="0" sz="1000" spc="-5" b="1">
                <a:latin typeface="Cambria"/>
                <a:cs typeface="Cambria"/>
              </a:rPr>
              <a:t>Je </a:t>
            </a:r>
            <a:r>
              <a:rPr dirty="0" sz="1000" b="1">
                <a:latin typeface="Cambria"/>
                <a:cs typeface="Cambria"/>
              </a:rPr>
              <a:t>me </a:t>
            </a:r>
            <a:r>
              <a:rPr dirty="0" sz="1000" spc="-5" b="1">
                <a:latin typeface="Cambria"/>
                <a:cs typeface="Cambria"/>
              </a:rPr>
              <a:t>réjouis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d’avance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à</a:t>
            </a:r>
            <a:r>
              <a:rPr dirty="0" sz="1000" spc="-5" b="1">
                <a:latin typeface="Cambria"/>
                <a:cs typeface="Cambria"/>
              </a:rPr>
              <a:t> l’idée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de faire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certaines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choses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754" y="3714432"/>
            <a:ext cx="1337945" cy="624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2550" indent="-70485">
              <a:lnSpc>
                <a:spcPts val="1185"/>
              </a:lnSpc>
              <a:spcBef>
                <a:spcPts val="100"/>
              </a:spcBef>
              <a:buChar char="-"/>
              <a:tabLst>
                <a:tab pos="83185" algn="l"/>
              </a:tabLst>
            </a:pPr>
            <a:r>
              <a:rPr dirty="0" sz="1000" spc="-5">
                <a:latin typeface="Cambria"/>
                <a:cs typeface="Cambria"/>
              </a:rPr>
              <a:t>Autant</a:t>
            </a:r>
            <a:r>
              <a:rPr dirty="0" sz="1000" spc="-3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qu’avant</a:t>
            </a:r>
            <a:endParaRPr sz="1000">
              <a:latin typeface="Cambria"/>
              <a:cs typeface="Cambria"/>
            </a:endParaRPr>
          </a:p>
          <a:p>
            <a:pPr marL="82550" indent="-70485">
              <a:lnSpc>
                <a:spcPts val="1170"/>
              </a:lnSpc>
              <a:buChar char="-"/>
              <a:tabLst>
                <a:tab pos="83185" algn="l"/>
              </a:tabLst>
            </a:pPr>
            <a:r>
              <a:rPr dirty="0" sz="1000" spc="-5">
                <a:latin typeface="Cambria"/>
                <a:cs typeface="Cambria"/>
              </a:rPr>
              <a:t>Un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>
                <a:latin typeface="Cambria"/>
                <a:cs typeface="Cambria"/>
              </a:rPr>
              <a:t>peu</a:t>
            </a:r>
            <a:r>
              <a:rPr dirty="0" sz="1000" spc="-3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moins</a:t>
            </a:r>
            <a:r>
              <a:rPr dirty="0" sz="1000" spc="-1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qu’avant</a:t>
            </a:r>
            <a:endParaRPr sz="1000">
              <a:latin typeface="Cambria"/>
              <a:cs typeface="Cambria"/>
            </a:endParaRPr>
          </a:p>
          <a:p>
            <a:pPr marL="82550" indent="-70485">
              <a:lnSpc>
                <a:spcPts val="1175"/>
              </a:lnSpc>
              <a:buChar char="-"/>
              <a:tabLst>
                <a:tab pos="83185" algn="l"/>
              </a:tabLst>
            </a:pPr>
            <a:r>
              <a:rPr dirty="0" sz="1000" spc="-5">
                <a:latin typeface="Cambria"/>
                <a:cs typeface="Cambria"/>
              </a:rPr>
              <a:t>Bien</a:t>
            </a:r>
            <a:r>
              <a:rPr dirty="0" sz="1000" spc="-2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moins</a:t>
            </a:r>
            <a:r>
              <a:rPr dirty="0" sz="1000" spc="-15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qu’avant</a:t>
            </a:r>
            <a:endParaRPr sz="1000">
              <a:latin typeface="Cambria"/>
              <a:cs typeface="Cambria"/>
            </a:endParaRPr>
          </a:p>
          <a:p>
            <a:pPr marL="82550" indent="-70485">
              <a:lnSpc>
                <a:spcPts val="1190"/>
              </a:lnSpc>
              <a:buChar char="-"/>
              <a:tabLst>
                <a:tab pos="83185" algn="l"/>
              </a:tabLst>
            </a:pPr>
            <a:r>
              <a:rPr dirty="0" sz="1000" spc="-5">
                <a:latin typeface="Cambria"/>
                <a:cs typeface="Cambria"/>
              </a:rPr>
              <a:t>Presque</a:t>
            </a:r>
            <a:r>
              <a:rPr dirty="0" sz="1000" spc="-3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jamais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92696" y="3714432"/>
            <a:ext cx="95885" cy="624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185"/>
              </a:lnSpc>
              <a:spcBef>
                <a:spcPts val="100"/>
              </a:spcBef>
            </a:pPr>
            <a:r>
              <a:rPr dirty="0" sz="1000">
                <a:latin typeface="Cambria"/>
                <a:cs typeface="Cambria"/>
              </a:rPr>
              <a:t>0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70"/>
              </a:lnSpc>
            </a:pPr>
            <a:r>
              <a:rPr dirty="0" sz="1000">
                <a:latin typeface="Cambria"/>
                <a:cs typeface="Cambria"/>
              </a:rPr>
              <a:t>1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75"/>
              </a:lnSpc>
            </a:pPr>
            <a:r>
              <a:rPr dirty="0" sz="1000">
                <a:latin typeface="Cambria"/>
                <a:cs typeface="Cambria"/>
              </a:rPr>
              <a:t>2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90"/>
              </a:lnSpc>
            </a:pPr>
            <a:r>
              <a:rPr dirty="0" sz="1000">
                <a:latin typeface="Cambria"/>
                <a:cs typeface="Cambria"/>
              </a:rPr>
              <a:t>3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754" y="4459122"/>
            <a:ext cx="296989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Cambria"/>
                <a:cs typeface="Cambria"/>
              </a:rPr>
              <a:t>13.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J’éprouve des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sensations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soudaines</a:t>
            </a:r>
            <a:r>
              <a:rPr dirty="0" sz="1000" b="1">
                <a:latin typeface="Cambria"/>
                <a:cs typeface="Cambria"/>
              </a:rPr>
              <a:t> de </a:t>
            </a:r>
            <a:r>
              <a:rPr dirty="0" sz="1000" spc="-5" b="1">
                <a:latin typeface="Cambria"/>
                <a:cs typeface="Cambria"/>
              </a:rPr>
              <a:t>panique</a:t>
            </a:r>
            <a:endParaRPr sz="1000">
              <a:latin typeface="Cambria"/>
              <a:cs typeface="Cambria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25450" y="4626793"/>
          <a:ext cx="2382520" cy="594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4510"/>
                <a:gridCol w="586739"/>
              </a:tblGrid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Vraiment</a:t>
                      </a:r>
                      <a:r>
                        <a:rPr dirty="0" sz="10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très</a:t>
                      </a:r>
                      <a:r>
                        <a:rPr dirty="0" sz="10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souvent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3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Assez</a:t>
                      </a:r>
                      <a:r>
                        <a:rPr dirty="0" sz="1000" spc="-2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souvent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2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>
                          <a:latin typeface="Cambria"/>
                          <a:cs typeface="Cambria"/>
                        </a:rPr>
                        <a:t>Pas</a:t>
                      </a:r>
                      <a:r>
                        <a:rPr dirty="0" sz="10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très</a:t>
                      </a:r>
                      <a:r>
                        <a:rPr dirty="0" sz="10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souvent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1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  <a:tr h="148590">
                <a:tc>
                  <a:txBody>
                    <a:bodyPr/>
                    <a:lstStyle/>
                    <a:p>
                      <a:pPr marL="3175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-</a:t>
                      </a:r>
                      <a:r>
                        <a:rPr dirty="0" sz="1000" spc="-4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1000" spc="-5">
                          <a:latin typeface="Cambria"/>
                          <a:cs typeface="Cambria"/>
                        </a:rPr>
                        <a:t>Jamais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75"/>
                        </a:lnSpc>
                      </a:pPr>
                      <a:r>
                        <a:rPr dirty="0" sz="1000">
                          <a:latin typeface="Cambria"/>
                          <a:cs typeface="Cambria"/>
                        </a:rPr>
                        <a:t>0</a:t>
                      </a:r>
                      <a:endParaRPr sz="1000">
                        <a:latin typeface="Cambria"/>
                        <a:cs typeface="Cambri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444500" y="5352445"/>
            <a:ext cx="5337810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Cambria"/>
                <a:cs typeface="Cambria"/>
              </a:rPr>
              <a:t>14.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Je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peux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prendre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plaisir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à un </a:t>
            </a:r>
            <a:r>
              <a:rPr dirty="0" sz="1000" spc="-5" b="1">
                <a:latin typeface="Cambria"/>
                <a:cs typeface="Cambria"/>
              </a:rPr>
              <a:t>bon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livre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ou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b="1">
                <a:latin typeface="Cambria"/>
                <a:cs typeface="Cambria"/>
              </a:rPr>
              <a:t>à </a:t>
            </a:r>
            <a:r>
              <a:rPr dirty="0" sz="1000" spc="-5" b="1">
                <a:latin typeface="Cambria"/>
                <a:cs typeface="Cambria"/>
              </a:rPr>
              <a:t>une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bonne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émission</a:t>
            </a:r>
            <a:r>
              <a:rPr dirty="0" sz="1000" spc="5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de</a:t>
            </a:r>
            <a:r>
              <a:rPr dirty="0" sz="1000" spc="1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radio</a:t>
            </a:r>
            <a:r>
              <a:rPr dirty="0" sz="1000" b="1">
                <a:latin typeface="Cambria"/>
                <a:cs typeface="Cambria"/>
              </a:rPr>
              <a:t> </a:t>
            </a:r>
            <a:r>
              <a:rPr dirty="0" sz="1000" spc="-5" b="1">
                <a:latin typeface="Cambria"/>
                <a:cs typeface="Cambria"/>
              </a:rPr>
              <a:t>ou</a:t>
            </a:r>
            <a:r>
              <a:rPr dirty="0" sz="1000" b="1">
                <a:latin typeface="Cambria"/>
                <a:cs typeface="Cambria"/>
              </a:rPr>
              <a:t> de </a:t>
            </a:r>
            <a:r>
              <a:rPr dirty="0" sz="1000" spc="-5" b="1">
                <a:latin typeface="Cambria"/>
                <a:cs typeface="Cambria"/>
              </a:rPr>
              <a:t>télévision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372" y="5501078"/>
            <a:ext cx="878840" cy="626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2550" indent="-70485">
              <a:lnSpc>
                <a:spcPts val="1190"/>
              </a:lnSpc>
              <a:spcBef>
                <a:spcPts val="100"/>
              </a:spcBef>
              <a:buChar char="-"/>
              <a:tabLst>
                <a:tab pos="83185" algn="l"/>
              </a:tabLst>
            </a:pPr>
            <a:r>
              <a:rPr dirty="0" sz="1000" spc="-5">
                <a:latin typeface="Cambria"/>
                <a:cs typeface="Cambria"/>
              </a:rPr>
              <a:t>Souvent</a:t>
            </a:r>
            <a:endParaRPr sz="1000">
              <a:latin typeface="Cambria"/>
              <a:cs typeface="Cambria"/>
            </a:endParaRPr>
          </a:p>
          <a:p>
            <a:pPr marL="82550" indent="-70485">
              <a:lnSpc>
                <a:spcPts val="1175"/>
              </a:lnSpc>
              <a:buChar char="-"/>
              <a:tabLst>
                <a:tab pos="83185" algn="l"/>
              </a:tabLst>
            </a:pPr>
            <a:r>
              <a:rPr dirty="0" sz="1000" spc="-5">
                <a:latin typeface="Cambria"/>
                <a:cs typeface="Cambria"/>
              </a:rPr>
              <a:t>Parfois</a:t>
            </a:r>
            <a:endParaRPr sz="1000">
              <a:latin typeface="Cambria"/>
              <a:cs typeface="Cambria"/>
            </a:endParaRPr>
          </a:p>
          <a:p>
            <a:pPr marL="82550" indent="-70485">
              <a:lnSpc>
                <a:spcPts val="1175"/>
              </a:lnSpc>
              <a:buChar char="-"/>
              <a:tabLst>
                <a:tab pos="83185" algn="l"/>
              </a:tabLst>
            </a:pPr>
            <a:r>
              <a:rPr dirty="0" sz="1000" spc="-5">
                <a:latin typeface="Cambria"/>
                <a:cs typeface="Cambria"/>
              </a:rPr>
              <a:t>Rarement</a:t>
            </a:r>
            <a:endParaRPr sz="1000">
              <a:latin typeface="Cambria"/>
              <a:cs typeface="Cambria"/>
            </a:endParaRPr>
          </a:p>
          <a:p>
            <a:pPr marL="82550" indent="-70485">
              <a:lnSpc>
                <a:spcPts val="1190"/>
              </a:lnSpc>
              <a:buChar char="-"/>
              <a:tabLst>
                <a:tab pos="83185" algn="l"/>
              </a:tabLst>
            </a:pPr>
            <a:r>
              <a:rPr dirty="0" sz="1000" spc="-5">
                <a:latin typeface="Cambria"/>
                <a:cs typeface="Cambria"/>
              </a:rPr>
              <a:t>Très</a:t>
            </a:r>
            <a:r>
              <a:rPr dirty="0" sz="1000" spc="-50">
                <a:latin typeface="Cambria"/>
                <a:cs typeface="Cambria"/>
              </a:rPr>
              <a:t> </a:t>
            </a:r>
            <a:r>
              <a:rPr dirty="0" sz="1000" spc="-5">
                <a:latin typeface="Cambria"/>
                <a:cs typeface="Cambria"/>
              </a:rPr>
              <a:t>rarement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92314" y="5501078"/>
            <a:ext cx="95885" cy="626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190"/>
              </a:lnSpc>
              <a:spcBef>
                <a:spcPts val="100"/>
              </a:spcBef>
            </a:pPr>
            <a:r>
              <a:rPr dirty="0" sz="1000">
                <a:latin typeface="Cambria"/>
                <a:cs typeface="Cambria"/>
              </a:rPr>
              <a:t>0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75"/>
              </a:lnSpc>
            </a:pPr>
            <a:r>
              <a:rPr dirty="0" sz="1000">
                <a:latin typeface="Cambria"/>
                <a:cs typeface="Cambria"/>
              </a:rPr>
              <a:t>1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75"/>
              </a:lnSpc>
            </a:pPr>
            <a:r>
              <a:rPr dirty="0" sz="1000">
                <a:latin typeface="Cambria"/>
                <a:cs typeface="Cambria"/>
              </a:rPr>
              <a:t>2</a:t>
            </a:r>
            <a:endParaRPr sz="1000">
              <a:latin typeface="Cambria"/>
              <a:cs typeface="Cambria"/>
            </a:endParaRPr>
          </a:p>
          <a:p>
            <a:pPr marL="12700">
              <a:lnSpc>
                <a:spcPts val="1190"/>
              </a:lnSpc>
            </a:pPr>
            <a:r>
              <a:rPr dirty="0" sz="1000">
                <a:latin typeface="Cambria"/>
                <a:cs typeface="Cambria"/>
              </a:rPr>
              <a:t>3</a:t>
            </a:r>
            <a:endParaRPr sz="1000">
              <a:latin typeface="Cambria"/>
              <a:cs typeface="Cambria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6778" y="9169099"/>
            <a:ext cx="2173860" cy="205614"/>
          </a:xfrm>
          <a:prstGeom prst="rect">
            <a:avLst/>
          </a:prstGeom>
        </p:spPr>
      </p:pic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medecine sport EAPA</dc:creator>
  <dcterms:created xsi:type="dcterms:W3CDTF">2021-11-23T11:40:42Z</dcterms:created>
  <dcterms:modified xsi:type="dcterms:W3CDTF">2021-11-23T11:40:42Z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