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1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1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1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0467" y="742330"/>
            <a:ext cx="1127760" cy="39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1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222" y="2312137"/>
            <a:ext cx="4481195" cy="1153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Trebuchet MS"/>
                <a:cs typeface="Trebuchet MS"/>
              </a:rPr>
              <a:t>Rubrique</a:t>
            </a:r>
            <a:r>
              <a:rPr dirty="0" sz="1600" spc="-25" b="1">
                <a:latin typeface="Trebuchet MS"/>
                <a:cs typeface="Trebuchet MS"/>
              </a:rPr>
              <a:t> </a:t>
            </a:r>
            <a:r>
              <a:rPr dirty="0" sz="1600" b="1">
                <a:latin typeface="Trebuchet MS"/>
                <a:cs typeface="Trebuchet MS"/>
              </a:rPr>
              <a:t>:</a:t>
            </a:r>
            <a:r>
              <a:rPr dirty="0" sz="1600" spc="-20" b="1">
                <a:latin typeface="Trebuchet MS"/>
                <a:cs typeface="Trebuchet MS"/>
              </a:rPr>
              <a:t> </a:t>
            </a:r>
            <a:r>
              <a:rPr dirty="0" sz="1600" spc="-5" b="1">
                <a:latin typeface="Trebuchet MS"/>
                <a:cs typeface="Trebuchet MS"/>
              </a:rPr>
              <a:t>Echelle</a:t>
            </a:r>
            <a:r>
              <a:rPr dirty="0" sz="1600" spc="-20" b="1">
                <a:latin typeface="Trebuchet MS"/>
                <a:cs typeface="Trebuchet MS"/>
              </a:rPr>
              <a:t> </a:t>
            </a:r>
            <a:r>
              <a:rPr dirty="0" sz="1600" spc="-5" b="1">
                <a:latin typeface="Trebuchet MS"/>
                <a:cs typeface="Trebuchet MS"/>
              </a:rPr>
              <a:t>d’Evaluation</a:t>
            </a:r>
            <a:endParaRPr sz="1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dirty="0" sz="2000" spc="-5" b="1">
                <a:solidFill>
                  <a:srgbClr val="800000"/>
                </a:solidFill>
                <a:latin typeface="Trebuchet MS"/>
                <a:cs typeface="Trebuchet MS"/>
              </a:rPr>
              <a:t>Echelle</a:t>
            </a:r>
            <a:r>
              <a:rPr dirty="0" sz="2000" b="1">
                <a:solidFill>
                  <a:srgbClr val="800000"/>
                </a:solidFill>
                <a:latin typeface="Trebuchet MS"/>
                <a:cs typeface="Trebuchet MS"/>
              </a:rPr>
              <a:t> </a:t>
            </a:r>
            <a:r>
              <a:rPr dirty="0" sz="2000" spc="-5" b="1">
                <a:solidFill>
                  <a:srgbClr val="800000"/>
                </a:solidFill>
                <a:latin typeface="Trebuchet MS"/>
                <a:cs typeface="Trebuchet MS"/>
              </a:rPr>
              <a:t>d’Estime</a:t>
            </a:r>
            <a:r>
              <a:rPr dirty="0" sz="2000" spc="5" b="1">
                <a:solidFill>
                  <a:srgbClr val="800000"/>
                </a:solidFill>
                <a:latin typeface="Trebuchet MS"/>
                <a:cs typeface="Trebuchet MS"/>
              </a:rPr>
              <a:t> </a:t>
            </a:r>
            <a:r>
              <a:rPr dirty="0" sz="2000" spc="-5" b="1">
                <a:solidFill>
                  <a:srgbClr val="800000"/>
                </a:solidFill>
                <a:latin typeface="Trebuchet MS"/>
                <a:cs typeface="Trebuchet MS"/>
              </a:rPr>
              <a:t>de</a:t>
            </a:r>
            <a:r>
              <a:rPr dirty="0" sz="2000" spc="5" b="1">
                <a:solidFill>
                  <a:srgbClr val="800000"/>
                </a:solidFill>
                <a:latin typeface="Trebuchet MS"/>
                <a:cs typeface="Trebuchet MS"/>
              </a:rPr>
              <a:t> </a:t>
            </a:r>
            <a:r>
              <a:rPr dirty="0" sz="2000" spc="-5" b="1">
                <a:solidFill>
                  <a:srgbClr val="800000"/>
                </a:solidFill>
                <a:latin typeface="Trebuchet MS"/>
                <a:cs typeface="Trebuchet MS"/>
              </a:rPr>
              <a:t>Soi</a:t>
            </a:r>
            <a:r>
              <a:rPr dirty="0" sz="2000" b="1">
                <a:solidFill>
                  <a:srgbClr val="800000"/>
                </a:solidFill>
                <a:latin typeface="Trebuchet MS"/>
                <a:cs typeface="Trebuchet MS"/>
              </a:rPr>
              <a:t> </a:t>
            </a:r>
            <a:r>
              <a:rPr dirty="0" sz="2000" spc="-5" b="1">
                <a:solidFill>
                  <a:srgbClr val="800000"/>
                </a:solidFill>
                <a:latin typeface="Trebuchet MS"/>
                <a:cs typeface="Trebuchet MS"/>
              </a:rPr>
              <a:t>de</a:t>
            </a:r>
            <a:r>
              <a:rPr dirty="0" sz="2000" spc="5" b="1">
                <a:solidFill>
                  <a:srgbClr val="800000"/>
                </a:solidFill>
                <a:latin typeface="Trebuchet MS"/>
                <a:cs typeface="Trebuchet MS"/>
              </a:rPr>
              <a:t> </a:t>
            </a:r>
            <a:r>
              <a:rPr dirty="0" sz="2000" spc="-5" b="1">
                <a:solidFill>
                  <a:srgbClr val="800000"/>
                </a:solidFill>
                <a:latin typeface="Trebuchet MS"/>
                <a:cs typeface="Trebuchet MS"/>
              </a:rPr>
              <a:t>Rosenberg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220" y="3728713"/>
            <a:ext cx="6328410" cy="14922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 i="1">
                <a:latin typeface="Arial"/>
                <a:cs typeface="Arial"/>
              </a:rPr>
              <a:t>Par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Nathalie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Crépin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et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Florence</a:t>
            </a:r>
            <a:r>
              <a:rPr dirty="0" sz="1000" spc="-1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Delerue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 algn="just" marL="12700" marR="5080">
              <a:lnSpc>
                <a:spcPct val="95800"/>
              </a:lnSpc>
            </a:pPr>
            <a:r>
              <a:rPr dirty="0" sz="1000" spc="-5">
                <a:latin typeface="Arial"/>
                <a:cs typeface="Arial"/>
              </a:rPr>
              <a:t>L’estime</a:t>
            </a:r>
            <a:r>
              <a:rPr dirty="0" sz="1000">
                <a:latin typeface="Arial"/>
                <a:cs typeface="Arial"/>
              </a:rPr>
              <a:t> de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soi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définie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comme</a:t>
            </a:r>
            <a:r>
              <a:rPr dirty="0" sz="1000">
                <a:latin typeface="Arial"/>
                <a:cs typeface="Arial"/>
              </a:rPr>
              <a:t> le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jugement</a:t>
            </a:r>
            <a:r>
              <a:rPr dirty="0" sz="1000">
                <a:latin typeface="Arial"/>
                <a:cs typeface="Arial"/>
              </a:rPr>
              <a:t> ou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l’évaluation</a:t>
            </a:r>
            <a:r>
              <a:rPr dirty="0" sz="1000">
                <a:latin typeface="Arial"/>
                <a:cs typeface="Arial"/>
              </a:rPr>
              <a:t> que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l’on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fait</a:t>
            </a:r>
            <a:r>
              <a:rPr dirty="0" sz="1000">
                <a:latin typeface="Arial"/>
                <a:cs typeface="Arial"/>
              </a:rPr>
              <a:t> de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soi-même,</a:t>
            </a:r>
            <a:r>
              <a:rPr dirty="0" sz="1000">
                <a:latin typeface="Arial"/>
                <a:cs typeface="Arial"/>
              </a:rPr>
              <a:t> de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valeur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personnelle. </a:t>
            </a:r>
            <a:r>
              <a:rPr dirty="0" sz="1000">
                <a:latin typeface="Arial"/>
                <a:cs typeface="Arial"/>
              </a:rPr>
              <a:t>De </a:t>
            </a:r>
            <a:r>
              <a:rPr dirty="0" sz="1000" spc="-5">
                <a:latin typeface="Arial"/>
                <a:cs typeface="Arial"/>
              </a:rPr>
              <a:t>façon plus simple, l’estime </a:t>
            </a:r>
            <a:r>
              <a:rPr dirty="0" sz="1000">
                <a:latin typeface="Arial"/>
                <a:cs typeface="Arial"/>
              </a:rPr>
              <a:t>de soi </a:t>
            </a:r>
            <a:r>
              <a:rPr dirty="0" sz="1000" spc="-5">
                <a:latin typeface="Arial"/>
                <a:cs typeface="Arial"/>
              </a:rPr>
              <a:t>peut-être également assimilée </a:t>
            </a:r>
            <a:r>
              <a:rPr dirty="0" sz="1000">
                <a:latin typeface="Arial"/>
                <a:cs typeface="Arial"/>
              </a:rPr>
              <a:t>à l’affirmation de soi. </a:t>
            </a:r>
            <a:r>
              <a:rPr dirty="0" sz="1000" spc="-5">
                <a:latin typeface="Arial"/>
                <a:cs typeface="Arial"/>
              </a:rPr>
              <a:t>L’estime </a:t>
            </a:r>
            <a:r>
              <a:rPr dirty="0" sz="1000">
                <a:latin typeface="Arial"/>
                <a:cs typeface="Arial"/>
              </a:rPr>
              <a:t> de soi </a:t>
            </a:r>
            <a:r>
              <a:rPr dirty="0" sz="1000" spc="-5">
                <a:latin typeface="Arial"/>
                <a:cs typeface="Arial"/>
              </a:rPr>
              <a:t>est </a:t>
            </a:r>
            <a:r>
              <a:rPr dirty="0" sz="1000">
                <a:latin typeface="Arial"/>
                <a:cs typeface="Arial"/>
              </a:rPr>
              <a:t>un facteur </a:t>
            </a:r>
            <a:r>
              <a:rPr dirty="0" sz="1000" spc="-5">
                <a:latin typeface="Arial"/>
                <a:cs typeface="Arial"/>
              </a:rPr>
              <a:t>essentiel dans </a:t>
            </a:r>
            <a:r>
              <a:rPr dirty="0" sz="1000">
                <a:latin typeface="Arial"/>
                <a:cs typeface="Arial"/>
              </a:rPr>
              <a:t>la </a:t>
            </a:r>
            <a:r>
              <a:rPr dirty="0" sz="1000" spc="-5">
                <a:latin typeface="Arial"/>
                <a:cs typeface="Arial"/>
              </a:rPr>
              <a:t>performance sportive. (Voir article </a:t>
            </a:r>
            <a:r>
              <a:rPr dirty="0" sz="1000">
                <a:latin typeface="Arial"/>
                <a:cs typeface="Arial"/>
              </a:rPr>
              <a:t>: « </a:t>
            </a:r>
            <a:r>
              <a:rPr dirty="0" sz="1000" spc="-5">
                <a:latin typeface="Arial"/>
                <a:cs typeface="Arial"/>
              </a:rPr>
              <a:t>encore une erreur d’arbitrage </a:t>
            </a:r>
            <a:r>
              <a:rPr dirty="0" sz="1000">
                <a:latin typeface="Arial"/>
                <a:cs typeface="Arial"/>
              </a:rPr>
              <a:t>ou 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comment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maintenir une estime de soi positive… </a:t>
            </a:r>
            <a:r>
              <a:rPr dirty="0" sz="1000">
                <a:latin typeface="Arial"/>
                <a:cs typeface="Arial"/>
              </a:rPr>
              <a:t>»</a:t>
            </a:r>
            <a:endParaRPr sz="1000">
              <a:latin typeface="Arial"/>
              <a:cs typeface="Arial"/>
            </a:endParaRPr>
          </a:p>
          <a:p>
            <a:pPr algn="just" marL="12700">
              <a:lnSpc>
                <a:spcPts val="1145"/>
              </a:lnSpc>
            </a:pPr>
            <a:r>
              <a:rPr dirty="0" sz="1000">
                <a:latin typeface="Arial"/>
                <a:cs typeface="Arial"/>
              </a:rPr>
              <a:t>En</a:t>
            </a:r>
            <a:r>
              <a:rPr dirty="0" sz="1000" spc="-5">
                <a:latin typeface="Arial"/>
                <a:cs typeface="Arial"/>
              </a:rPr>
              <a:t> répondant</a:t>
            </a:r>
            <a:r>
              <a:rPr dirty="0" sz="1000">
                <a:latin typeface="Arial"/>
                <a:cs typeface="Arial"/>
              </a:rPr>
              <a:t> à ce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test, vous </a:t>
            </a:r>
            <a:r>
              <a:rPr dirty="0" sz="1000" spc="-5">
                <a:latin typeface="Arial"/>
                <a:cs typeface="Arial"/>
              </a:rPr>
              <a:t>pourrez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ainsi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obtenir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une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évaluation de votre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estime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 soi.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Arial"/>
              <a:cs typeface="Arial"/>
            </a:endParaRPr>
          </a:p>
          <a:p>
            <a:pPr algn="just" marL="12700" marR="7620">
              <a:lnSpc>
                <a:spcPts val="1150"/>
              </a:lnSpc>
              <a:spcBef>
                <a:spcPts val="5"/>
              </a:spcBef>
            </a:pPr>
            <a:r>
              <a:rPr dirty="0" sz="1000">
                <a:latin typeface="Arial"/>
                <a:cs typeface="Arial"/>
              </a:rPr>
              <a:t>Pour </a:t>
            </a:r>
            <a:r>
              <a:rPr dirty="0" sz="1000" spc="-5">
                <a:latin typeface="Arial"/>
                <a:cs typeface="Arial"/>
              </a:rPr>
              <a:t>chacune </a:t>
            </a:r>
            <a:r>
              <a:rPr dirty="0" sz="1000">
                <a:latin typeface="Arial"/>
                <a:cs typeface="Arial"/>
              </a:rPr>
              <a:t>des </a:t>
            </a:r>
            <a:r>
              <a:rPr dirty="0" sz="1000" spc="-5">
                <a:latin typeface="Arial"/>
                <a:cs typeface="Arial"/>
              </a:rPr>
              <a:t>caractéristiques </a:t>
            </a:r>
            <a:r>
              <a:rPr dirty="0" sz="1000">
                <a:latin typeface="Arial"/>
                <a:cs typeface="Arial"/>
              </a:rPr>
              <a:t>ou </a:t>
            </a:r>
            <a:r>
              <a:rPr dirty="0" sz="1000" spc="-5">
                <a:latin typeface="Arial"/>
                <a:cs typeface="Arial"/>
              </a:rPr>
              <a:t>descriptions suivantes, indiquez </a:t>
            </a:r>
            <a:r>
              <a:rPr dirty="0" sz="1000">
                <a:latin typeface="Arial"/>
                <a:cs typeface="Arial"/>
              </a:rPr>
              <a:t>à quel </a:t>
            </a:r>
            <a:r>
              <a:rPr dirty="0" sz="1000" spc="-5">
                <a:latin typeface="Arial"/>
                <a:cs typeface="Arial"/>
              </a:rPr>
              <a:t>point chacune est </a:t>
            </a:r>
            <a:r>
              <a:rPr dirty="0" sz="1000">
                <a:latin typeface="Arial"/>
                <a:cs typeface="Arial"/>
              </a:rPr>
              <a:t>vraie </a:t>
            </a:r>
            <a:r>
              <a:rPr dirty="0" sz="1000" spc="-5">
                <a:latin typeface="Arial"/>
                <a:cs typeface="Arial"/>
              </a:rPr>
              <a:t>pour </a:t>
            </a:r>
            <a:r>
              <a:rPr dirty="0" sz="1000">
                <a:latin typeface="Arial"/>
                <a:cs typeface="Arial"/>
              </a:rPr>
              <a:t>vous 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encerclant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chiffre</a:t>
            </a:r>
            <a:r>
              <a:rPr dirty="0" sz="1000" spc="-5">
                <a:latin typeface="Arial"/>
                <a:cs typeface="Arial"/>
              </a:rPr>
              <a:t> approprié.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99922" y="5506060"/>
          <a:ext cx="6083300" cy="434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8090"/>
                <a:gridCol w="1618615"/>
                <a:gridCol w="1668145"/>
                <a:gridCol w="1567814"/>
              </a:tblGrid>
              <a:tr h="288290">
                <a:tc>
                  <a:txBody>
                    <a:bodyPr/>
                    <a:lstStyle/>
                    <a:p>
                      <a:pPr>
                        <a:lnSpc>
                          <a:spcPts val="1085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Tout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à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fait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100965">
                        <a:lnSpc>
                          <a:spcPts val="104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en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désaccord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0165">
                        <a:lnSpc>
                          <a:spcPts val="1085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Plutôt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algn="ctr" marR="175895">
                        <a:lnSpc>
                          <a:spcPts val="104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en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désaccord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3655">
                        <a:lnSpc>
                          <a:spcPts val="1085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Plutôt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algn="ctr" marR="76200">
                        <a:lnSpc>
                          <a:spcPts val="104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en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accord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7215">
                        <a:lnSpc>
                          <a:spcPts val="1085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Tout</a:t>
                      </a:r>
                      <a:r>
                        <a:rPr dirty="0" sz="10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à</a:t>
                      </a:r>
                      <a:r>
                        <a:rPr dirty="0" sz="10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fait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575945">
                        <a:lnSpc>
                          <a:spcPts val="104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en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acc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rd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 marR="250190">
                        <a:lnSpc>
                          <a:spcPts val="11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400050">
                        <a:lnSpc>
                          <a:spcPts val="11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90170">
                        <a:lnSpc>
                          <a:spcPts val="11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262255">
                        <a:lnSpc>
                          <a:spcPts val="11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887221" y="6211308"/>
            <a:ext cx="499618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1.  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Je </a:t>
            </a:r>
            <a:r>
              <a:rPr dirty="0" sz="1000" spc="-5">
                <a:latin typeface="Arial"/>
                <a:cs typeface="Arial"/>
              </a:rPr>
              <a:t>pense</a:t>
            </a:r>
            <a:r>
              <a:rPr dirty="0" sz="1000">
                <a:latin typeface="Arial"/>
                <a:cs typeface="Arial"/>
              </a:rPr>
              <a:t> que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je suis </a:t>
            </a:r>
            <a:r>
              <a:rPr dirty="0" sz="1000" spc="-5">
                <a:latin typeface="Arial"/>
                <a:cs typeface="Arial"/>
              </a:rPr>
              <a:t>une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personne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 </a:t>
            </a:r>
            <a:r>
              <a:rPr dirty="0" sz="1000" spc="-5">
                <a:latin typeface="Arial"/>
                <a:cs typeface="Arial"/>
              </a:rPr>
              <a:t>valeur,</a:t>
            </a:r>
            <a:r>
              <a:rPr dirty="0" sz="1000">
                <a:latin typeface="Arial"/>
                <a:cs typeface="Arial"/>
              </a:rPr>
              <a:t> au </a:t>
            </a:r>
            <a:r>
              <a:rPr dirty="0" sz="1000" spc="-5">
                <a:latin typeface="Arial"/>
                <a:cs typeface="Arial"/>
              </a:rPr>
              <a:t>moins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égale</a:t>
            </a:r>
            <a:r>
              <a:rPr dirty="0" sz="1000">
                <a:latin typeface="Arial"/>
                <a:cs typeface="Arial"/>
              </a:rPr>
              <a:t> à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n'importe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qui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d'autre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80653" y="6211308"/>
            <a:ext cx="43497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1-</a:t>
            </a:r>
            <a:r>
              <a:rPr dirty="0" sz="1000" spc="-10">
                <a:latin typeface="Arial"/>
                <a:cs typeface="Arial"/>
              </a:rPr>
              <a:t>2</a:t>
            </a:r>
            <a:r>
              <a:rPr dirty="0" sz="1000">
                <a:latin typeface="Arial"/>
                <a:cs typeface="Arial"/>
              </a:rPr>
              <a:t>-</a:t>
            </a:r>
            <a:r>
              <a:rPr dirty="0" sz="1000" spc="-10">
                <a:latin typeface="Arial"/>
                <a:cs typeface="Arial"/>
              </a:rPr>
              <a:t>3</a:t>
            </a:r>
            <a:r>
              <a:rPr dirty="0" sz="1000">
                <a:latin typeface="Arial"/>
                <a:cs typeface="Arial"/>
              </a:rPr>
              <a:t>-</a:t>
            </a:r>
            <a:r>
              <a:rPr dirty="0" sz="1000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7221" y="6503153"/>
            <a:ext cx="377571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2.  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Je </a:t>
            </a:r>
            <a:r>
              <a:rPr dirty="0" sz="1000" spc="-5">
                <a:latin typeface="Arial"/>
                <a:cs typeface="Arial"/>
              </a:rPr>
              <a:t>pense</a:t>
            </a:r>
            <a:r>
              <a:rPr dirty="0" sz="1000">
                <a:latin typeface="Arial"/>
                <a:cs typeface="Arial"/>
              </a:rPr>
              <a:t> que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possède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certain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nombre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belles qualités.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81022" y="6503153"/>
            <a:ext cx="43497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1-</a:t>
            </a:r>
            <a:r>
              <a:rPr dirty="0" sz="1000" spc="-10">
                <a:latin typeface="Arial"/>
                <a:cs typeface="Arial"/>
              </a:rPr>
              <a:t>2</a:t>
            </a:r>
            <a:r>
              <a:rPr dirty="0" sz="1000">
                <a:latin typeface="Arial"/>
                <a:cs typeface="Arial"/>
              </a:rPr>
              <a:t>-</a:t>
            </a:r>
            <a:r>
              <a:rPr dirty="0" sz="1000" spc="-10">
                <a:latin typeface="Arial"/>
                <a:cs typeface="Arial"/>
              </a:rPr>
              <a:t>3</a:t>
            </a:r>
            <a:r>
              <a:rPr dirty="0" sz="1000">
                <a:latin typeface="Arial"/>
                <a:cs typeface="Arial"/>
              </a:rPr>
              <a:t>-</a:t>
            </a:r>
            <a:r>
              <a:rPr dirty="0" sz="1000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87221" y="6794997"/>
            <a:ext cx="395224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Arial"/>
                <a:cs typeface="Arial"/>
              </a:rPr>
              <a:t>3.</a:t>
            </a:r>
            <a:r>
              <a:rPr dirty="0" sz="1000" spc="68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Tout bien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considéré, je suis porté </a:t>
            </a:r>
            <a:r>
              <a:rPr dirty="0" sz="1000">
                <a:latin typeface="Arial"/>
                <a:cs typeface="Arial"/>
              </a:rPr>
              <a:t>à</a:t>
            </a:r>
            <a:r>
              <a:rPr dirty="0" sz="1000" spc="-5">
                <a:latin typeface="Arial"/>
                <a:cs typeface="Arial"/>
              </a:rPr>
              <a:t> me considérer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comme un raté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80576" y="6794997"/>
            <a:ext cx="43497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Arial"/>
                <a:cs typeface="Arial"/>
              </a:rPr>
              <a:t>1-</a:t>
            </a:r>
            <a:r>
              <a:rPr dirty="0" sz="1000" spc="-10">
                <a:latin typeface="Arial"/>
                <a:cs typeface="Arial"/>
              </a:rPr>
              <a:t>2</a:t>
            </a:r>
            <a:r>
              <a:rPr dirty="0" sz="1000">
                <a:latin typeface="Arial"/>
                <a:cs typeface="Arial"/>
              </a:rPr>
              <a:t>-</a:t>
            </a:r>
            <a:r>
              <a:rPr dirty="0" sz="1000" spc="-10">
                <a:latin typeface="Arial"/>
                <a:cs typeface="Arial"/>
              </a:rPr>
              <a:t>3</a:t>
            </a:r>
            <a:r>
              <a:rPr dirty="0" sz="1000">
                <a:latin typeface="Arial"/>
                <a:cs typeface="Arial"/>
              </a:rPr>
              <a:t>-</a:t>
            </a:r>
            <a:r>
              <a:rPr dirty="0" sz="1000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87221" y="7087605"/>
            <a:ext cx="424815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4.  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suis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capable </a:t>
            </a:r>
            <a:r>
              <a:rPr dirty="0" sz="1000">
                <a:latin typeface="Arial"/>
                <a:cs typeface="Arial"/>
              </a:rPr>
              <a:t>de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faire</a:t>
            </a:r>
            <a:r>
              <a:rPr dirty="0" sz="1000" spc="-5">
                <a:latin typeface="Arial"/>
                <a:cs typeface="Arial"/>
              </a:rPr>
              <a:t> les choses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aussi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bien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que la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majorité</a:t>
            </a:r>
            <a:r>
              <a:rPr dirty="0" sz="1000" spc="-5">
                <a:latin typeface="Arial"/>
                <a:cs typeface="Arial"/>
              </a:rPr>
              <a:t> des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gens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80716" y="7087605"/>
            <a:ext cx="43497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1-</a:t>
            </a:r>
            <a:r>
              <a:rPr dirty="0" sz="1000" spc="-10">
                <a:latin typeface="Arial"/>
                <a:cs typeface="Arial"/>
              </a:rPr>
              <a:t>2</a:t>
            </a:r>
            <a:r>
              <a:rPr dirty="0" sz="1000">
                <a:latin typeface="Arial"/>
                <a:cs typeface="Arial"/>
              </a:rPr>
              <a:t>-</a:t>
            </a:r>
            <a:r>
              <a:rPr dirty="0" sz="1000" spc="-10">
                <a:latin typeface="Arial"/>
                <a:cs typeface="Arial"/>
              </a:rPr>
              <a:t>3</a:t>
            </a:r>
            <a:r>
              <a:rPr dirty="0" sz="1000">
                <a:latin typeface="Arial"/>
                <a:cs typeface="Arial"/>
              </a:rPr>
              <a:t>-</a:t>
            </a:r>
            <a:r>
              <a:rPr dirty="0" sz="1000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87221" y="7379449"/>
            <a:ext cx="257238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5.  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sens</a:t>
            </a:r>
            <a:r>
              <a:rPr dirty="0" sz="1000">
                <a:latin typeface="Arial"/>
                <a:cs typeface="Arial"/>
              </a:rPr>
              <a:t> peu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</a:t>
            </a:r>
            <a:r>
              <a:rPr dirty="0" sz="1000" spc="-5">
                <a:latin typeface="Arial"/>
                <a:cs typeface="Arial"/>
              </a:rPr>
              <a:t> raisons d'être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fier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</a:t>
            </a:r>
            <a:r>
              <a:rPr dirty="0" sz="1000" spc="-5">
                <a:latin typeface="Arial"/>
                <a:cs typeface="Arial"/>
              </a:rPr>
              <a:t> moi.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81861" y="7379449"/>
            <a:ext cx="43497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1-</a:t>
            </a:r>
            <a:r>
              <a:rPr dirty="0" sz="1000" spc="-10">
                <a:latin typeface="Arial"/>
                <a:cs typeface="Arial"/>
              </a:rPr>
              <a:t>2</a:t>
            </a:r>
            <a:r>
              <a:rPr dirty="0" sz="1000">
                <a:latin typeface="Arial"/>
                <a:cs typeface="Arial"/>
              </a:rPr>
              <a:t>-</a:t>
            </a:r>
            <a:r>
              <a:rPr dirty="0" sz="1000" spc="-10">
                <a:latin typeface="Arial"/>
                <a:cs typeface="Arial"/>
              </a:rPr>
              <a:t>3</a:t>
            </a:r>
            <a:r>
              <a:rPr dirty="0" sz="1000">
                <a:latin typeface="Arial"/>
                <a:cs typeface="Arial"/>
              </a:rPr>
              <a:t>-</a:t>
            </a:r>
            <a:r>
              <a:rPr dirty="0" sz="1000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87221" y="7671293"/>
            <a:ext cx="277749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6.  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J'ai</a:t>
            </a:r>
            <a:r>
              <a:rPr dirty="0" sz="1000" spc="-5">
                <a:latin typeface="Arial"/>
                <a:cs typeface="Arial"/>
              </a:rPr>
              <a:t> une </a:t>
            </a:r>
            <a:r>
              <a:rPr dirty="0" sz="1000">
                <a:latin typeface="Arial"/>
                <a:cs typeface="Arial"/>
              </a:rPr>
              <a:t>attitude</a:t>
            </a:r>
            <a:r>
              <a:rPr dirty="0" sz="1000" spc="-5">
                <a:latin typeface="Arial"/>
                <a:cs typeface="Arial"/>
              </a:rPr>
              <a:t> positive </a:t>
            </a:r>
            <a:r>
              <a:rPr dirty="0" sz="1000">
                <a:latin typeface="Arial"/>
                <a:cs typeface="Arial"/>
              </a:rPr>
              <a:t>vis-à-vis</a:t>
            </a:r>
            <a:r>
              <a:rPr dirty="0" sz="1000" spc="-5">
                <a:latin typeface="Arial"/>
                <a:cs typeface="Arial"/>
              </a:rPr>
              <a:t> moi-même.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282485" y="7671293"/>
            <a:ext cx="43497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1-</a:t>
            </a:r>
            <a:r>
              <a:rPr dirty="0" sz="1000" spc="-10">
                <a:latin typeface="Arial"/>
                <a:cs typeface="Arial"/>
              </a:rPr>
              <a:t>2</a:t>
            </a:r>
            <a:r>
              <a:rPr dirty="0" sz="1000">
                <a:latin typeface="Arial"/>
                <a:cs typeface="Arial"/>
              </a:rPr>
              <a:t>-</a:t>
            </a:r>
            <a:r>
              <a:rPr dirty="0" sz="1000" spc="-10">
                <a:latin typeface="Arial"/>
                <a:cs typeface="Arial"/>
              </a:rPr>
              <a:t>3</a:t>
            </a:r>
            <a:r>
              <a:rPr dirty="0" sz="1000">
                <a:latin typeface="Arial"/>
                <a:cs typeface="Arial"/>
              </a:rPr>
              <a:t>-</a:t>
            </a:r>
            <a:r>
              <a:rPr dirty="0" sz="1000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87221" y="7963901"/>
            <a:ext cx="253682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Arial"/>
                <a:cs typeface="Arial"/>
              </a:rPr>
              <a:t>7.</a:t>
            </a:r>
            <a:r>
              <a:rPr dirty="0" sz="1000" spc="6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Dans l'ensemble, je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suis satisfait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moi.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81645" y="7963901"/>
            <a:ext cx="43497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Arial"/>
                <a:cs typeface="Arial"/>
              </a:rPr>
              <a:t>1-</a:t>
            </a:r>
            <a:r>
              <a:rPr dirty="0" sz="1000" spc="-10">
                <a:latin typeface="Arial"/>
                <a:cs typeface="Arial"/>
              </a:rPr>
              <a:t>2</a:t>
            </a:r>
            <a:r>
              <a:rPr dirty="0" sz="1000">
                <a:latin typeface="Arial"/>
                <a:cs typeface="Arial"/>
              </a:rPr>
              <a:t>-</a:t>
            </a:r>
            <a:r>
              <a:rPr dirty="0" sz="1000" spc="-10">
                <a:latin typeface="Arial"/>
                <a:cs typeface="Arial"/>
              </a:rPr>
              <a:t>3</a:t>
            </a:r>
            <a:r>
              <a:rPr dirty="0" sz="1000">
                <a:latin typeface="Arial"/>
                <a:cs typeface="Arial"/>
              </a:rPr>
              <a:t>-</a:t>
            </a:r>
            <a:r>
              <a:rPr dirty="0" sz="1000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87221" y="8255746"/>
            <a:ext cx="295211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8.  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J'aimerais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avoir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plus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 </a:t>
            </a:r>
            <a:r>
              <a:rPr dirty="0" sz="1000" spc="-5">
                <a:latin typeface="Arial"/>
                <a:cs typeface="Arial"/>
              </a:rPr>
              <a:t>respect pour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moi-même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281276" y="8255746"/>
            <a:ext cx="43497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1-</a:t>
            </a:r>
            <a:r>
              <a:rPr dirty="0" sz="1000" spc="-10">
                <a:latin typeface="Arial"/>
                <a:cs typeface="Arial"/>
              </a:rPr>
              <a:t>2</a:t>
            </a:r>
            <a:r>
              <a:rPr dirty="0" sz="1000">
                <a:latin typeface="Arial"/>
                <a:cs typeface="Arial"/>
              </a:rPr>
              <a:t>-</a:t>
            </a:r>
            <a:r>
              <a:rPr dirty="0" sz="1000" spc="-10">
                <a:latin typeface="Arial"/>
                <a:cs typeface="Arial"/>
              </a:rPr>
              <a:t>3</a:t>
            </a:r>
            <a:r>
              <a:rPr dirty="0" sz="1000">
                <a:latin typeface="Arial"/>
                <a:cs typeface="Arial"/>
              </a:rPr>
              <a:t>-</a:t>
            </a:r>
            <a:r>
              <a:rPr dirty="0" sz="1000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87221" y="8547590"/>
            <a:ext cx="2854960" cy="499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00"/>
              </a:spcBef>
              <a:buAutoNum type="arabicPeriod" startAt="9"/>
              <a:tabLst>
                <a:tab pos="241935" algn="l"/>
              </a:tabLst>
            </a:pPr>
            <a:r>
              <a:rPr dirty="0" sz="1000" spc="-5">
                <a:latin typeface="Arial"/>
                <a:cs typeface="Arial"/>
              </a:rPr>
              <a:t>Parfois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je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vraiment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inutile.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AutoNum type="arabicPeriod" startAt="9"/>
            </a:pPr>
            <a:endParaRPr sz="9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buSzPct val="120000"/>
              <a:buFont typeface="Times New Roman"/>
              <a:buAutoNum type="arabicPeriod" startAt="9"/>
              <a:tabLst>
                <a:tab pos="241300" algn="l"/>
              </a:tabLst>
            </a:pPr>
            <a:r>
              <a:rPr dirty="0" sz="1000">
                <a:latin typeface="Arial"/>
                <a:cs typeface="Arial"/>
              </a:rPr>
              <a:t>Il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m'arrive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penser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que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suis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bon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à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rien.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81684" y="8547590"/>
            <a:ext cx="43497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Arial"/>
                <a:cs typeface="Arial"/>
              </a:rPr>
              <a:t>1-</a:t>
            </a:r>
            <a:r>
              <a:rPr dirty="0" sz="1000" spc="-10">
                <a:latin typeface="Arial"/>
                <a:cs typeface="Arial"/>
              </a:rPr>
              <a:t>2</a:t>
            </a:r>
            <a:r>
              <a:rPr dirty="0" sz="1000">
                <a:latin typeface="Arial"/>
                <a:cs typeface="Arial"/>
              </a:rPr>
              <a:t>-</a:t>
            </a:r>
            <a:r>
              <a:rPr dirty="0" sz="1000" spc="-10">
                <a:latin typeface="Arial"/>
                <a:cs typeface="Arial"/>
              </a:rPr>
              <a:t>3</a:t>
            </a:r>
            <a:r>
              <a:rPr dirty="0" sz="1000">
                <a:latin typeface="Arial"/>
                <a:cs typeface="Arial"/>
              </a:rPr>
              <a:t>-</a:t>
            </a:r>
            <a:r>
              <a:rPr dirty="0" sz="1000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280883" y="8863834"/>
            <a:ext cx="43497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1-</a:t>
            </a:r>
            <a:r>
              <a:rPr dirty="0" sz="1000" spc="-10">
                <a:latin typeface="Arial"/>
                <a:cs typeface="Arial"/>
              </a:rPr>
              <a:t>2</a:t>
            </a:r>
            <a:r>
              <a:rPr dirty="0" sz="1000">
                <a:latin typeface="Arial"/>
                <a:cs typeface="Arial"/>
              </a:rPr>
              <a:t>-</a:t>
            </a:r>
            <a:r>
              <a:rPr dirty="0" sz="1000" spc="-10">
                <a:latin typeface="Arial"/>
                <a:cs typeface="Arial"/>
              </a:rPr>
              <a:t>3</a:t>
            </a:r>
            <a:r>
              <a:rPr dirty="0" sz="1000">
                <a:latin typeface="Arial"/>
                <a:cs typeface="Arial"/>
              </a:rPr>
              <a:t>-</a:t>
            </a:r>
            <a:r>
              <a:rPr dirty="0" sz="1000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70"/>
              <a:t>IRBMS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950467" y="1123722"/>
            <a:ext cx="2560955" cy="69786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48895">
              <a:lnSpc>
                <a:spcPts val="1540"/>
              </a:lnSpc>
              <a:spcBef>
                <a:spcPts val="185"/>
              </a:spcBef>
            </a:pPr>
            <a:r>
              <a:rPr dirty="0" sz="1300" spc="5">
                <a:latin typeface="Trebuchet MS"/>
                <a:cs typeface="Trebuchet MS"/>
              </a:rPr>
              <a:t>Institut</a:t>
            </a:r>
            <a:r>
              <a:rPr dirty="0" sz="1300" spc="100">
                <a:latin typeface="Trebuchet MS"/>
                <a:cs typeface="Trebuchet MS"/>
              </a:rPr>
              <a:t> </a:t>
            </a:r>
            <a:r>
              <a:rPr dirty="0" sz="1300" spc="5">
                <a:latin typeface="Trebuchet MS"/>
                <a:cs typeface="Trebuchet MS"/>
              </a:rPr>
              <a:t>Régional</a:t>
            </a:r>
            <a:r>
              <a:rPr dirty="0" sz="1300" spc="105">
                <a:latin typeface="Trebuchet MS"/>
                <a:cs typeface="Trebuchet MS"/>
              </a:rPr>
              <a:t> </a:t>
            </a:r>
            <a:r>
              <a:rPr dirty="0" sz="1300" spc="10">
                <a:latin typeface="Trebuchet MS"/>
                <a:cs typeface="Trebuchet MS"/>
              </a:rPr>
              <a:t>du</a:t>
            </a:r>
            <a:r>
              <a:rPr dirty="0" sz="1300" spc="105">
                <a:latin typeface="Trebuchet MS"/>
                <a:cs typeface="Trebuchet MS"/>
              </a:rPr>
              <a:t> </a:t>
            </a:r>
            <a:r>
              <a:rPr dirty="0" sz="1300" spc="5">
                <a:latin typeface="Trebuchet MS"/>
                <a:cs typeface="Trebuchet MS"/>
              </a:rPr>
              <a:t>Bien-être, </a:t>
            </a:r>
            <a:r>
              <a:rPr dirty="0" sz="1300" spc="10">
                <a:latin typeface="Trebuchet MS"/>
                <a:cs typeface="Trebuchet MS"/>
              </a:rPr>
              <a:t> </a:t>
            </a:r>
            <a:r>
              <a:rPr dirty="0" sz="1300" spc="5">
                <a:latin typeface="Trebuchet MS"/>
                <a:cs typeface="Trebuchet MS"/>
              </a:rPr>
              <a:t>de la Médecine et</a:t>
            </a:r>
            <a:r>
              <a:rPr dirty="0" sz="1300">
                <a:latin typeface="Trebuchet MS"/>
                <a:cs typeface="Trebuchet MS"/>
              </a:rPr>
              <a:t> </a:t>
            </a:r>
            <a:r>
              <a:rPr dirty="0" sz="1300" spc="5">
                <a:latin typeface="Trebuchet MS"/>
                <a:cs typeface="Trebuchet MS"/>
              </a:rPr>
              <a:t>du</a:t>
            </a:r>
            <a:r>
              <a:rPr dirty="0" sz="1300" spc="-5">
                <a:latin typeface="Trebuchet MS"/>
                <a:cs typeface="Trebuchet MS"/>
              </a:rPr>
              <a:t> </a:t>
            </a:r>
            <a:r>
              <a:rPr dirty="0" sz="1300" spc="5">
                <a:latin typeface="Trebuchet MS"/>
                <a:cs typeface="Trebuchet MS"/>
              </a:rPr>
              <a:t>Sport Santé</a:t>
            </a:r>
            <a:endParaRPr sz="13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650" spc="195">
                <a:latin typeface="Book Antiqua"/>
                <a:cs typeface="Book Antiqua"/>
              </a:rPr>
              <a:t>W</a:t>
            </a:r>
            <a:r>
              <a:rPr dirty="0" sz="650" spc="75">
                <a:latin typeface="Book Antiqua"/>
                <a:cs typeface="Book Antiqua"/>
              </a:rPr>
              <a:t>W</a:t>
            </a:r>
            <a:r>
              <a:rPr dirty="0" sz="650" spc="-45">
                <a:latin typeface="Book Antiqua"/>
                <a:cs typeface="Book Antiqua"/>
              </a:rPr>
              <a:t> </a:t>
            </a:r>
            <a:r>
              <a:rPr dirty="0" sz="650" spc="75">
                <a:latin typeface="Book Antiqua"/>
                <a:cs typeface="Book Antiqua"/>
              </a:rPr>
              <a:t>W</a:t>
            </a:r>
            <a:r>
              <a:rPr dirty="0" sz="650" spc="-35">
                <a:latin typeface="Book Antiqua"/>
                <a:cs typeface="Book Antiqua"/>
              </a:rPr>
              <a:t> </a:t>
            </a:r>
            <a:r>
              <a:rPr dirty="0" sz="850" spc="-5">
                <a:latin typeface="Book Antiqua"/>
                <a:cs typeface="Book Antiqua"/>
              </a:rPr>
              <a:t>.</a:t>
            </a:r>
            <a:r>
              <a:rPr dirty="0" sz="850" spc="-95">
                <a:latin typeface="Book Antiqua"/>
                <a:cs typeface="Book Antiqua"/>
              </a:rPr>
              <a:t> </a:t>
            </a:r>
            <a:r>
              <a:rPr dirty="0" sz="650" spc="170">
                <a:latin typeface="Book Antiqua"/>
                <a:cs typeface="Book Antiqua"/>
              </a:rPr>
              <a:t>PSYCH</a:t>
            </a:r>
            <a:r>
              <a:rPr dirty="0" sz="650" spc="60">
                <a:latin typeface="Book Antiqua"/>
                <a:cs typeface="Book Antiqua"/>
              </a:rPr>
              <a:t>O</a:t>
            </a:r>
            <a:r>
              <a:rPr dirty="0" sz="650" spc="-40">
                <a:latin typeface="Book Antiqua"/>
                <a:cs typeface="Book Antiqua"/>
              </a:rPr>
              <a:t> </a:t>
            </a:r>
            <a:r>
              <a:rPr dirty="0" sz="650" spc="155">
                <a:latin typeface="Book Antiqua"/>
                <a:cs typeface="Book Antiqua"/>
              </a:rPr>
              <a:t>L</a:t>
            </a:r>
            <a:r>
              <a:rPr dirty="0" sz="650" spc="50">
                <a:latin typeface="Book Antiqua"/>
                <a:cs typeface="Book Antiqua"/>
              </a:rPr>
              <a:t>O</a:t>
            </a:r>
            <a:r>
              <a:rPr dirty="0" sz="650" spc="-50">
                <a:latin typeface="Book Antiqua"/>
                <a:cs typeface="Book Antiqua"/>
              </a:rPr>
              <a:t> </a:t>
            </a:r>
            <a:r>
              <a:rPr dirty="0" sz="650" spc="70">
                <a:latin typeface="Book Antiqua"/>
                <a:cs typeface="Book Antiqua"/>
              </a:rPr>
              <a:t>G</a:t>
            </a:r>
            <a:r>
              <a:rPr dirty="0" sz="650" spc="-40">
                <a:latin typeface="Book Antiqua"/>
                <a:cs typeface="Book Antiqua"/>
              </a:rPr>
              <a:t> </a:t>
            </a:r>
            <a:r>
              <a:rPr dirty="0" sz="650" spc="70">
                <a:latin typeface="Book Antiqua"/>
                <a:cs typeface="Book Antiqua"/>
              </a:rPr>
              <a:t>I</a:t>
            </a:r>
            <a:r>
              <a:rPr dirty="0" sz="650" spc="-40">
                <a:latin typeface="Book Antiqua"/>
                <a:cs typeface="Book Antiqua"/>
              </a:rPr>
              <a:t> </a:t>
            </a:r>
            <a:r>
              <a:rPr dirty="0" sz="650" spc="165">
                <a:latin typeface="Book Antiqua"/>
                <a:cs typeface="Book Antiqua"/>
              </a:rPr>
              <a:t>ED</a:t>
            </a:r>
            <a:r>
              <a:rPr dirty="0" sz="650" spc="55">
                <a:latin typeface="Book Antiqua"/>
                <a:cs typeface="Book Antiqua"/>
              </a:rPr>
              <a:t>U</a:t>
            </a:r>
            <a:r>
              <a:rPr dirty="0" sz="650" spc="-50">
                <a:latin typeface="Book Antiqua"/>
                <a:cs typeface="Book Antiqua"/>
              </a:rPr>
              <a:t> </a:t>
            </a:r>
            <a:r>
              <a:rPr dirty="0" sz="650" spc="35">
                <a:latin typeface="Book Antiqua"/>
                <a:cs typeface="Book Antiqua"/>
              </a:rPr>
              <a:t>S</a:t>
            </a:r>
            <a:r>
              <a:rPr dirty="0" sz="650" spc="-40">
                <a:latin typeface="Book Antiqua"/>
                <a:cs typeface="Book Antiqua"/>
              </a:rPr>
              <a:t> </a:t>
            </a:r>
            <a:r>
              <a:rPr dirty="0" sz="650" spc="30">
                <a:latin typeface="Book Antiqua"/>
                <a:cs typeface="Book Antiqua"/>
              </a:rPr>
              <a:t>P</a:t>
            </a:r>
            <a:r>
              <a:rPr dirty="0" sz="650" spc="-50">
                <a:latin typeface="Book Antiqua"/>
                <a:cs typeface="Book Antiqua"/>
              </a:rPr>
              <a:t> </a:t>
            </a:r>
            <a:r>
              <a:rPr dirty="0" sz="650" spc="90">
                <a:latin typeface="Book Antiqua"/>
                <a:cs typeface="Book Antiqua"/>
              </a:rPr>
              <a:t>O</a:t>
            </a:r>
            <a:r>
              <a:rPr dirty="0" sz="650" spc="-40">
                <a:latin typeface="Book Antiqua"/>
                <a:cs typeface="Book Antiqua"/>
              </a:rPr>
              <a:t> </a:t>
            </a:r>
            <a:r>
              <a:rPr dirty="0" sz="650" spc="180">
                <a:latin typeface="Book Antiqua"/>
                <a:cs typeface="Book Antiqua"/>
              </a:rPr>
              <a:t>R</a:t>
            </a:r>
            <a:r>
              <a:rPr dirty="0" sz="650" spc="55">
                <a:latin typeface="Book Antiqua"/>
                <a:cs typeface="Book Antiqua"/>
              </a:rPr>
              <a:t>T</a:t>
            </a:r>
            <a:r>
              <a:rPr dirty="0" sz="650" spc="-40">
                <a:latin typeface="Book Antiqua"/>
                <a:cs typeface="Book Antiqua"/>
              </a:rPr>
              <a:t> </a:t>
            </a:r>
            <a:r>
              <a:rPr dirty="0" sz="650" spc="155">
                <a:latin typeface="Book Antiqua"/>
                <a:cs typeface="Book Antiqua"/>
              </a:rPr>
              <a:t>I</a:t>
            </a:r>
            <a:r>
              <a:rPr dirty="0" sz="650" spc="60">
                <a:latin typeface="Book Antiqua"/>
                <a:cs typeface="Book Antiqua"/>
              </a:rPr>
              <a:t>F</a:t>
            </a:r>
            <a:r>
              <a:rPr dirty="0" sz="650" spc="-40">
                <a:latin typeface="Book Antiqua"/>
                <a:cs typeface="Book Antiqua"/>
              </a:rPr>
              <a:t> </a:t>
            </a:r>
            <a:r>
              <a:rPr dirty="0" sz="850" spc="-5">
                <a:latin typeface="Book Antiqua"/>
                <a:cs typeface="Book Antiqua"/>
              </a:rPr>
              <a:t>.</a:t>
            </a:r>
            <a:r>
              <a:rPr dirty="0" sz="850" spc="-95">
                <a:latin typeface="Book Antiqua"/>
                <a:cs typeface="Book Antiqua"/>
              </a:rPr>
              <a:t> </a:t>
            </a:r>
            <a:r>
              <a:rPr dirty="0" sz="650" spc="155">
                <a:latin typeface="Book Antiqua"/>
                <a:cs typeface="Book Antiqua"/>
              </a:rPr>
              <a:t>F</a:t>
            </a:r>
            <a:r>
              <a:rPr dirty="0" sz="650" spc="50">
                <a:latin typeface="Book Antiqua"/>
                <a:cs typeface="Book Antiqua"/>
              </a:rPr>
              <a:t>R</a:t>
            </a:r>
            <a:r>
              <a:rPr dirty="0" sz="650" spc="-45">
                <a:latin typeface="Book Antiqua"/>
                <a:cs typeface="Book Antiqua"/>
              </a:rPr>
              <a:t> </a:t>
            </a:r>
            <a:endParaRPr sz="650">
              <a:latin typeface="Book Antiqua"/>
              <a:cs typeface="Book Antiqua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650" spc="195">
                <a:latin typeface="Book Antiqua"/>
                <a:cs typeface="Book Antiqua"/>
              </a:rPr>
              <a:t>W</a:t>
            </a:r>
            <a:r>
              <a:rPr dirty="0" sz="650" spc="75">
                <a:latin typeface="Book Antiqua"/>
                <a:cs typeface="Book Antiqua"/>
              </a:rPr>
              <a:t>W</a:t>
            </a:r>
            <a:r>
              <a:rPr dirty="0" sz="650" spc="-45">
                <a:latin typeface="Book Antiqua"/>
                <a:cs typeface="Book Antiqua"/>
              </a:rPr>
              <a:t> </a:t>
            </a:r>
            <a:r>
              <a:rPr dirty="0" sz="650" spc="75">
                <a:latin typeface="Book Antiqua"/>
                <a:cs typeface="Book Antiqua"/>
              </a:rPr>
              <a:t>W</a:t>
            </a:r>
            <a:r>
              <a:rPr dirty="0" sz="650" spc="-35">
                <a:latin typeface="Book Antiqua"/>
                <a:cs typeface="Book Antiqua"/>
              </a:rPr>
              <a:t> </a:t>
            </a:r>
            <a:r>
              <a:rPr dirty="0" sz="850" spc="-5">
                <a:latin typeface="Book Antiqua"/>
                <a:cs typeface="Book Antiqua"/>
              </a:rPr>
              <a:t>.</a:t>
            </a:r>
            <a:r>
              <a:rPr dirty="0" sz="850" spc="-95">
                <a:latin typeface="Book Antiqua"/>
                <a:cs typeface="Book Antiqua"/>
              </a:rPr>
              <a:t> </a:t>
            </a:r>
            <a:r>
              <a:rPr dirty="0" sz="650" spc="180">
                <a:latin typeface="Book Antiqua"/>
                <a:cs typeface="Book Antiqua"/>
              </a:rPr>
              <a:t>IR</a:t>
            </a:r>
            <a:r>
              <a:rPr dirty="0" sz="650" spc="70">
                <a:latin typeface="Book Antiqua"/>
                <a:cs typeface="Book Antiqua"/>
              </a:rPr>
              <a:t>B</a:t>
            </a:r>
            <a:r>
              <a:rPr dirty="0" sz="650" spc="-50">
                <a:latin typeface="Book Antiqua"/>
                <a:cs typeface="Book Antiqua"/>
              </a:rPr>
              <a:t> </a:t>
            </a:r>
            <a:r>
              <a:rPr dirty="0" sz="650" spc="80">
                <a:latin typeface="Book Antiqua"/>
                <a:cs typeface="Book Antiqua"/>
              </a:rPr>
              <a:t>M</a:t>
            </a:r>
            <a:r>
              <a:rPr dirty="0" sz="650" spc="-45">
                <a:latin typeface="Book Antiqua"/>
                <a:cs typeface="Book Antiqua"/>
              </a:rPr>
              <a:t> </a:t>
            </a:r>
            <a:r>
              <a:rPr dirty="0" sz="650" spc="35">
                <a:latin typeface="Book Antiqua"/>
                <a:cs typeface="Book Antiqua"/>
              </a:rPr>
              <a:t>S</a:t>
            </a:r>
            <a:r>
              <a:rPr dirty="0" sz="650" spc="-40">
                <a:latin typeface="Book Antiqua"/>
                <a:cs typeface="Book Antiqua"/>
              </a:rPr>
              <a:t> </a:t>
            </a:r>
            <a:r>
              <a:rPr dirty="0" sz="850" spc="-5">
                <a:latin typeface="Book Antiqua"/>
                <a:cs typeface="Book Antiqua"/>
              </a:rPr>
              <a:t>.</a:t>
            </a:r>
            <a:r>
              <a:rPr dirty="0" sz="850" spc="-95">
                <a:latin typeface="Book Antiqua"/>
                <a:cs typeface="Book Antiqua"/>
              </a:rPr>
              <a:t> </a:t>
            </a:r>
            <a:r>
              <a:rPr dirty="0" sz="650" spc="195">
                <a:latin typeface="Book Antiqua"/>
                <a:cs typeface="Book Antiqua"/>
              </a:rPr>
              <a:t>CO</a:t>
            </a:r>
            <a:r>
              <a:rPr dirty="0" sz="650" spc="95">
                <a:latin typeface="Book Antiqua"/>
                <a:cs typeface="Book Antiqua"/>
              </a:rPr>
              <a:t>M</a:t>
            </a:r>
            <a:r>
              <a:rPr dirty="0" sz="650">
                <a:latin typeface="Book Antiqua"/>
                <a:cs typeface="Book Antiqua"/>
              </a:rPr>
              <a:t> </a:t>
            </a:r>
            <a:r>
              <a:rPr dirty="0" sz="650" spc="75">
                <a:latin typeface="Book Antiqua"/>
                <a:cs typeface="Book Antiqua"/>
              </a:rPr>
              <a:t> </a:t>
            </a:r>
            <a:r>
              <a:rPr dirty="0" sz="850" spc="45">
                <a:latin typeface="Book Antiqua"/>
                <a:cs typeface="Book Antiqua"/>
              </a:rPr>
              <a:t>-</a:t>
            </a:r>
            <a:r>
              <a:rPr dirty="0" sz="850" spc="60">
                <a:latin typeface="Book Antiqua"/>
                <a:cs typeface="Book Antiqua"/>
              </a:rPr>
              <a:t> </a:t>
            </a:r>
            <a:r>
              <a:rPr dirty="0" sz="850" spc="95">
                <a:latin typeface="Book Antiqua"/>
                <a:cs typeface="Book Antiqua"/>
              </a:rPr>
              <a:t>N</a:t>
            </a:r>
            <a:r>
              <a:rPr dirty="0" sz="850" spc="-95">
                <a:latin typeface="Book Antiqua"/>
                <a:cs typeface="Book Antiqua"/>
              </a:rPr>
              <a:t> </a:t>
            </a:r>
            <a:r>
              <a:rPr dirty="0" sz="650" spc="204">
                <a:latin typeface="Book Antiqua"/>
                <a:cs typeface="Book Antiqua"/>
              </a:rPr>
              <a:t>O</a:t>
            </a:r>
            <a:r>
              <a:rPr dirty="0" sz="650" spc="70">
                <a:latin typeface="Book Antiqua"/>
                <a:cs typeface="Book Antiqua"/>
              </a:rPr>
              <a:t>R</a:t>
            </a:r>
            <a:r>
              <a:rPr dirty="0" sz="650" spc="-40">
                <a:latin typeface="Book Antiqua"/>
                <a:cs typeface="Book Antiqua"/>
              </a:rPr>
              <a:t> </a:t>
            </a:r>
            <a:r>
              <a:rPr dirty="0" sz="650" spc="100">
                <a:latin typeface="Book Antiqua"/>
                <a:cs typeface="Book Antiqua"/>
              </a:rPr>
              <a:t>D</a:t>
            </a:r>
            <a:r>
              <a:rPr dirty="0" sz="650" spc="-45">
                <a:latin typeface="Book Antiqua"/>
                <a:cs typeface="Book Antiqua"/>
              </a:rPr>
              <a:t> </a:t>
            </a:r>
            <a:r>
              <a:rPr dirty="0" sz="850" spc="135">
                <a:latin typeface="Book Antiqua"/>
                <a:cs typeface="Book Antiqua"/>
              </a:rPr>
              <a:t>–</a:t>
            </a:r>
            <a:r>
              <a:rPr dirty="0" sz="850" spc="15">
                <a:latin typeface="Book Antiqua"/>
                <a:cs typeface="Book Antiqua"/>
              </a:rPr>
              <a:t>P</a:t>
            </a:r>
            <a:r>
              <a:rPr dirty="0" sz="850" spc="-100">
                <a:latin typeface="Book Antiqua"/>
                <a:cs typeface="Book Antiqua"/>
              </a:rPr>
              <a:t> </a:t>
            </a:r>
            <a:r>
              <a:rPr dirty="0" sz="650" spc="110">
                <a:latin typeface="Book Antiqua"/>
                <a:cs typeface="Book Antiqua"/>
              </a:rPr>
              <a:t>A</a:t>
            </a:r>
            <a:r>
              <a:rPr dirty="0" sz="650" spc="-5">
                <a:latin typeface="Book Antiqua"/>
                <a:cs typeface="Book Antiqua"/>
              </a:rPr>
              <a:t>S</a:t>
            </a:r>
            <a:r>
              <a:rPr dirty="0" sz="650" spc="-40">
                <a:latin typeface="Book Antiqua"/>
                <a:cs typeface="Book Antiqua"/>
              </a:rPr>
              <a:t> </a:t>
            </a:r>
            <a:r>
              <a:rPr dirty="0" sz="850" spc="45">
                <a:latin typeface="Book Antiqua"/>
                <a:cs typeface="Book Antiqua"/>
              </a:rPr>
              <a:t>-</a:t>
            </a:r>
            <a:r>
              <a:rPr dirty="0" sz="850" spc="-90">
                <a:latin typeface="Book Antiqua"/>
                <a:cs typeface="Book Antiqua"/>
              </a:rPr>
              <a:t> </a:t>
            </a:r>
            <a:r>
              <a:rPr dirty="0" sz="650" spc="175">
                <a:latin typeface="Book Antiqua"/>
                <a:cs typeface="Book Antiqua"/>
              </a:rPr>
              <a:t>D</a:t>
            </a:r>
            <a:r>
              <a:rPr dirty="0" sz="650" spc="45">
                <a:latin typeface="Book Antiqua"/>
                <a:cs typeface="Book Antiqua"/>
              </a:rPr>
              <a:t>E</a:t>
            </a:r>
            <a:r>
              <a:rPr dirty="0" sz="650" spc="-45">
                <a:latin typeface="Book Antiqua"/>
                <a:cs typeface="Book Antiqua"/>
              </a:rPr>
              <a:t> </a:t>
            </a:r>
            <a:r>
              <a:rPr dirty="0" sz="850" spc="165">
                <a:latin typeface="Book Antiqua"/>
                <a:cs typeface="Book Antiqua"/>
              </a:rPr>
              <a:t>-</a:t>
            </a:r>
            <a:r>
              <a:rPr dirty="0" sz="850" spc="204">
                <a:latin typeface="Book Antiqua"/>
                <a:cs typeface="Book Antiqua"/>
              </a:rPr>
              <a:t>C</a:t>
            </a:r>
            <a:r>
              <a:rPr dirty="0" sz="650" spc="90">
                <a:latin typeface="Book Antiqua"/>
                <a:cs typeface="Book Antiqua"/>
              </a:rPr>
              <a:t>A</a:t>
            </a:r>
            <a:r>
              <a:rPr dirty="0" sz="650" spc="-25">
                <a:latin typeface="Book Antiqua"/>
                <a:cs typeface="Book Antiqua"/>
              </a:rPr>
              <a:t>L</a:t>
            </a:r>
            <a:r>
              <a:rPr dirty="0" sz="650" spc="-45">
                <a:latin typeface="Book Antiqua"/>
                <a:cs typeface="Book Antiqua"/>
              </a:rPr>
              <a:t> </a:t>
            </a:r>
            <a:r>
              <a:rPr dirty="0" sz="650" spc="140">
                <a:latin typeface="Book Antiqua"/>
                <a:cs typeface="Book Antiqua"/>
              </a:rPr>
              <a:t>A</a:t>
            </a:r>
            <a:r>
              <a:rPr dirty="0" sz="650" spc="5">
                <a:latin typeface="Book Antiqua"/>
                <a:cs typeface="Book Antiqua"/>
              </a:rPr>
              <a:t>I</a:t>
            </a:r>
            <a:r>
              <a:rPr dirty="0" sz="650" spc="-50">
                <a:latin typeface="Book Antiqua"/>
                <a:cs typeface="Book Antiqua"/>
              </a:rPr>
              <a:t> </a:t>
            </a:r>
            <a:r>
              <a:rPr dirty="0" sz="650" spc="35">
                <a:latin typeface="Book Antiqua"/>
                <a:cs typeface="Book Antiqua"/>
              </a:rPr>
              <a:t>S</a:t>
            </a:r>
            <a:endParaRPr sz="65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222" y="878074"/>
            <a:ext cx="6285230" cy="3536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 b="1">
                <a:latin typeface="Arial"/>
                <a:cs typeface="Arial"/>
              </a:rPr>
              <a:t>Comment évaluer</a:t>
            </a:r>
            <a:r>
              <a:rPr dirty="0" sz="1000" spc="-10" b="1">
                <a:latin typeface="Arial"/>
                <a:cs typeface="Arial"/>
              </a:rPr>
              <a:t> votre </a:t>
            </a:r>
            <a:r>
              <a:rPr dirty="0" sz="1000" spc="-5" b="1">
                <a:latin typeface="Arial"/>
                <a:cs typeface="Arial"/>
              </a:rPr>
              <a:t>estime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de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soi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?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Arial"/>
                <a:cs typeface="Arial"/>
              </a:rPr>
              <a:t>Pour ce faire,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il vous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suffit d’additionner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vos scores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aux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questions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1, 2, 4, </a:t>
            </a:r>
            <a:r>
              <a:rPr dirty="0" sz="1000" b="1">
                <a:latin typeface="Arial"/>
                <a:cs typeface="Arial"/>
              </a:rPr>
              <a:t>6 </a:t>
            </a:r>
            <a:r>
              <a:rPr dirty="0" sz="1000" spc="-5" b="1">
                <a:latin typeface="Arial"/>
                <a:cs typeface="Arial"/>
              </a:rPr>
              <a:t>et 7.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>
              <a:latin typeface="Arial"/>
              <a:cs typeface="Arial"/>
            </a:endParaRPr>
          </a:p>
          <a:p>
            <a:pPr marL="12700" marR="94615">
              <a:lnSpc>
                <a:spcPts val="1150"/>
              </a:lnSpc>
            </a:pPr>
            <a:r>
              <a:rPr dirty="0" sz="1000">
                <a:latin typeface="Arial"/>
                <a:cs typeface="Arial"/>
              </a:rPr>
              <a:t>Pour</a:t>
            </a:r>
            <a:r>
              <a:rPr dirty="0" sz="1000" spc="-5">
                <a:latin typeface="Arial"/>
                <a:cs typeface="Arial"/>
              </a:rPr>
              <a:t> les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questions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3 </a:t>
            </a:r>
            <a:r>
              <a:rPr dirty="0" sz="1000" spc="-5" b="1">
                <a:latin typeface="Arial"/>
                <a:cs typeface="Arial"/>
              </a:rPr>
              <a:t>,5</a:t>
            </a:r>
            <a:r>
              <a:rPr dirty="0" sz="1000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,8</a:t>
            </a:r>
            <a:r>
              <a:rPr dirty="0" sz="1000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,9</a:t>
            </a:r>
            <a:r>
              <a:rPr dirty="0" sz="1000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et</a:t>
            </a:r>
            <a:r>
              <a:rPr dirty="0" sz="1000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10,</a:t>
            </a:r>
            <a:r>
              <a:rPr dirty="0" sz="1000" spc="5" b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 cotation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inversée,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c’est-à-dire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qu’il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faut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compter</a:t>
            </a:r>
            <a:r>
              <a:rPr dirty="0" sz="1000">
                <a:latin typeface="Arial"/>
                <a:cs typeface="Arial"/>
              </a:rPr>
              <a:t> 4 </a:t>
            </a:r>
            <a:r>
              <a:rPr dirty="0" sz="1000" spc="-5">
                <a:latin typeface="Arial"/>
                <a:cs typeface="Arial"/>
              </a:rPr>
              <a:t>si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vous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entourez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chiffre 1, </a:t>
            </a:r>
            <a:r>
              <a:rPr dirty="0" sz="1000">
                <a:latin typeface="Arial"/>
                <a:cs typeface="Arial"/>
              </a:rPr>
              <a:t>3</a:t>
            </a:r>
            <a:r>
              <a:rPr dirty="0" sz="1000" spc="-5">
                <a:latin typeface="Arial"/>
                <a:cs typeface="Arial"/>
              </a:rPr>
              <a:t> si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vous entourez le 2, </a:t>
            </a:r>
            <a:r>
              <a:rPr dirty="0" sz="1000">
                <a:latin typeface="Arial"/>
                <a:cs typeface="Arial"/>
              </a:rPr>
              <a:t>2</a:t>
            </a:r>
            <a:r>
              <a:rPr dirty="0" sz="1000" spc="-5">
                <a:latin typeface="Arial"/>
                <a:cs typeface="Arial"/>
              </a:rPr>
              <a:t> si vous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entourez le </a:t>
            </a:r>
            <a:r>
              <a:rPr dirty="0" sz="1000">
                <a:latin typeface="Arial"/>
                <a:cs typeface="Arial"/>
              </a:rPr>
              <a:t>3</a:t>
            </a:r>
            <a:r>
              <a:rPr dirty="0" sz="1000" spc="-5">
                <a:latin typeface="Arial"/>
                <a:cs typeface="Arial"/>
              </a:rPr>
              <a:t> et </a:t>
            </a:r>
            <a:r>
              <a:rPr dirty="0" sz="1000">
                <a:latin typeface="Arial"/>
                <a:cs typeface="Arial"/>
              </a:rPr>
              <a:t>1 </a:t>
            </a:r>
            <a:r>
              <a:rPr dirty="0" sz="1000" spc="-5">
                <a:latin typeface="Arial"/>
                <a:cs typeface="Arial"/>
              </a:rPr>
              <a:t>si vous entourez le 4.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Arial"/>
              <a:cs typeface="Arial"/>
            </a:endParaRPr>
          </a:p>
          <a:p>
            <a:pPr marL="12700" marR="1915795">
              <a:lnSpc>
                <a:spcPct val="192000"/>
              </a:lnSpc>
            </a:pPr>
            <a:r>
              <a:rPr dirty="0" sz="1000" b="1">
                <a:latin typeface="Arial"/>
                <a:cs typeface="Arial"/>
              </a:rPr>
              <a:t>Faites le </a:t>
            </a:r>
            <a:r>
              <a:rPr dirty="0" sz="1000" spc="-5" b="1">
                <a:latin typeface="Arial"/>
                <a:cs typeface="Arial"/>
              </a:rPr>
              <a:t>total </a:t>
            </a:r>
            <a:r>
              <a:rPr dirty="0" sz="1000" b="1">
                <a:latin typeface="Arial"/>
                <a:cs typeface="Arial"/>
              </a:rPr>
              <a:t>de </a:t>
            </a:r>
            <a:r>
              <a:rPr dirty="0" sz="1000" spc="-10" b="1">
                <a:latin typeface="Arial"/>
                <a:cs typeface="Arial"/>
              </a:rPr>
              <a:t>vos </a:t>
            </a:r>
            <a:r>
              <a:rPr dirty="0" sz="1000" b="1">
                <a:latin typeface="Arial"/>
                <a:cs typeface="Arial"/>
              </a:rPr>
              <a:t>points. Vous </a:t>
            </a:r>
            <a:r>
              <a:rPr dirty="0" sz="1000" spc="-5" b="1">
                <a:latin typeface="Arial"/>
                <a:cs typeface="Arial"/>
              </a:rPr>
              <a:t>obtenez </a:t>
            </a:r>
            <a:r>
              <a:rPr dirty="0" sz="1000" b="1">
                <a:latin typeface="Arial"/>
                <a:cs typeface="Arial"/>
              </a:rPr>
              <a:t>alors </a:t>
            </a:r>
            <a:r>
              <a:rPr dirty="0" sz="1000" spc="-5" b="1">
                <a:latin typeface="Arial"/>
                <a:cs typeface="Arial"/>
              </a:rPr>
              <a:t>un </a:t>
            </a:r>
            <a:r>
              <a:rPr dirty="0" sz="1000" b="1">
                <a:latin typeface="Arial"/>
                <a:cs typeface="Arial"/>
              </a:rPr>
              <a:t>score </a:t>
            </a:r>
            <a:r>
              <a:rPr dirty="0" sz="1000" spc="-5" b="1">
                <a:latin typeface="Arial"/>
                <a:cs typeface="Arial"/>
              </a:rPr>
              <a:t>entre </a:t>
            </a:r>
            <a:r>
              <a:rPr dirty="0" sz="1000" b="1">
                <a:latin typeface="Arial"/>
                <a:cs typeface="Arial"/>
              </a:rPr>
              <a:t>10 et </a:t>
            </a:r>
            <a:r>
              <a:rPr dirty="0" sz="1000" spc="-5" b="1">
                <a:latin typeface="Arial"/>
                <a:cs typeface="Arial"/>
              </a:rPr>
              <a:t>40</a:t>
            </a:r>
            <a:r>
              <a:rPr dirty="0" sz="1000" spc="-5">
                <a:latin typeface="Arial"/>
                <a:cs typeface="Arial"/>
              </a:rPr>
              <a:t>.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L’interprétation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résultats </a:t>
            </a:r>
            <a:r>
              <a:rPr dirty="0" sz="1000">
                <a:latin typeface="Arial"/>
                <a:cs typeface="Arial"/>
              </a:rPr>
              <a:t>est </a:t>
            </a:r>
            <a:r>
              <a:rPr dirty="0" sz="1000" spc="-5">
                <a:latin typeface="Arial"/>
                <a:cs typeface="Arial"/>
              </a:rPr>
              <a:t>identique pour </a:t>
            </a:r>
            <a:r>
              <a:rPr dirty="0" sz="1000">
                <a:latin typeface="Arial"/>
                <a:cs typeface="Arial"/>
              </a:rPr>
              <a:t>un </a:t>
            </a:r>
            <a:r>
              <a:rPr dirty="0" sz="1000" spc="-5">
                <a:latin typeface="Arial"/>
                <a:cs typeface="Arial"/>
              </a:rPr>
              <a:t>homme </a:t>
            </a:r>
            <a:r>
              <a:rPr dirty="0" sz="1000">
                <a:latin typeface="Arial"/>
                <a:cs typeface="Arial"/>
              </a:rPr>
              <a:t>ou</a:t>
            </a:r>
            <a:r>
              <a:rPr dirty="0" sz="1000" spc="-5">
                <a:latin typeface="Arial"/>
                <a:cs typeface="Arial"/>
              </a:rPr>
              <a:t> une</a:t>
            </a:r>
            <a:r>
              <a:rPr dirty="0" sz="1000">
                <a:latin typeface="Arial"/>
                <a:cs typeface="Arial"/>
              </a:rPr>
              <a:t> femme.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0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dirty="0" sz="1000" spc="-5">
                <a:latin typeface="Arial"/>
                <a:cs typeface="Arial"/>
              </a:rPr>
              <a:t>Si vous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obtenez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score inférieur</a:t>
            </a:r>
            <a:r>
              <a:rPr dirty="0" sz="1000" b="1">
                <a:latin typeface="Arial"/>
                <a:cs typeface="Arial"/>
              </a:rPr>
              <a:t> à </a:t>
            </a:r>
            <a:r>
              <a:rPr dirty="0" sz="1000" spc="-5" b="1">
                <a:latin typeface="Arial"/>
                <a:cs typeface="Arial"/>
              </a:rPr>
              <a:t>25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votre estime de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soi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est très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faible.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travail dans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ce domaine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semble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souhaitable.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 marL="12700" marR="326390" indent="-635">
              <a:lnSpc>
                <a:spcPts val="1150"/>
              </a:lnSpc>
            </a:pPr>
            <a:r>
              <a:rPr dirty="0" sz="1000" spc="-5">
                <a:latin typeface="Arial"/>
                <a:cs typeface="Arial"/>
              </a:rPr>
              <a:t>Si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vous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obtenez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score entre</a:t>
            </a:r>
            <a:r>
              <a:rPr dirty="0" sz="1000" b="1">
                <a:latin typeface="Arial"/>
                <a:cs typeface="Arial"/>
              </a:rPr>
              <a:t> 25 et </a:t>
            </a:r>
            <a:r>
              <a:rPr dirty="0" sz="1000" spc="-5" b="1">
                <a:latin typeface="Arial"/>
                <a:cs typeface="Arial"/>
              </a:rPr>
              <a:t>31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votre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estime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</a:t>
            </a:r>
            <a:r>
              <a:rPr dirty="0" sz="1000">
                <a:latin typeface="Arial"/>
                <a:cs typeface="Arial"/>
              </a:rPr>
              <a:t> soi </a:t>
            </a:r>
            <a:r>
              <a:rPr dirty="0" sz="1000" spc="-5">
                <a:latin typeface="Arial"/>
                <a:cs typeface="Arial"/>
              </a:rPr>
              <a:t>est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faible.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travail </a:t>
            </a:r>
            <a:r>
              <a:rPr dirty="0" sz="1000" spc="-5">
                <a:latin typeface="Arial"/>
                <a:cs typeface="Arial"/>
              </a:rPr>
              <a:t>dans</a:t>
            </a:r>
            <a:r>
              <a:rPr dirty="0" sz="1000">
                <a:latin typeface="Arial"/>
                <a:cs typeface="Arial"/>
              </a:rPr>
              <a:t> ce </a:t>
            </a:r>
            <a:r>
              <a:rPr dirty="0" sz="1000" spc="-5">
                <a:latin typeface="Arial"/>
                <a:cs typeface="Arial"/>
              </a:rPr>
              <a:t>domaine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serait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bénéfique.</a:t>
            </a:r>
            <a:endParaRPr sz="1000">
              <a:latin typeface="Arial"/>
              <a:cs typeface="Arial"/>
            </a:endParaRPr>
          </a:p>
          <a:p>
            <a:pPr marL="12700" marR="1584960" indent="-635">
              <a:lnSpc>
                <a:spcPts val="2300"/>
              </a:lnSpc>
              <a:spcBef>
                <a:spcPts val="229"/>
              </a:spcBef>
            </a:pPr>
            <a:r>
              <a:rPr dirty="0" sz="1000" spc="-5">
                <a:latin typeface="Arial"/>
                <a:cs typeface="Arial"/>
              </a:rPr>
              <a:t>Si vous obtenez un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score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entre </a:t>
            </a:r>
            <a:r>
              <a:rPr dirty="0" sz="1000" b="1">
                <a:latin typeface="Arial"/>
                <a:cs typeface="Arial"/>
              </a:rPr>
              <a:t>31 et</a:t>
            </a:r>
            <a:r>
              <a:rPr dirty="0" sz="1000" spc="-5" b="1">
                <a:latin typeface="Arial"/>
                <a:cs typeface="Arial"/>
              </a:rPr>
              <a:t> 34</a:t>
            </a:r>
            <a:r>
              <a:rPr dirty="0" sz="1000" spc="-5">
                <a:latin typeface="Arial"/>
                <a:cs typeface="Arial"/>
              </a:rPr>
              <a:t>, votre estime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 soi est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dans la moyenne.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Si vous obtenez un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score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compris entre 34</a:t>
            </a:r>
            <a:r>
              <a:rPr dirty="0" sz="1000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et 39</a:t>
            </a:r>
            <a:r>
              <a:rPr dirty="0" sz="1000" spc="-5">
                <a:latin typeface="Arial"/>
                <a:cs typeface="Arial"/>
              </a:rPr>
              <a:t>, votre estime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 </a:t>
            </a:r>
            <a:r>
              <a:rPr dirty="0" sz="1000">
                <a:latin typeface="Arial"/>
                <a:cs typeface="Arial"/>
              </a:rPr>
              <a:t>soi</a:t>
            </a:r>
            <a:r>
              <a:rPr dirty="0" sz="1000" spc="-5">
                <a:latin typeface="Arial"/>
                <a:cs typeface="Arial"/>
              </a:rPr>
              <a:t> est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forte.</a:t>
            </a:r>
            <a:endParaRPr sz="1000">
              <a:latin typeface="Arial"/>
              <a:cs typeface="Arial"/>
            </a:endParaRPr>
          </a:p>
          <a:p>
            <a:pPr marL="12700" marR="370205" indent="-635">
              <a:lnSpc>
                <a:spcPts val="1150"/>
              </a:lnSpc>
              <a:spcBef>
                <a:spcPts val="925"/>
              </a:spcBef>
            </a:pPr>
            <a:r>
              <a:rPr dirty="0" sz="1000" spc="-5">
                <a:latin typeface="Arial"/>
                <a:cs typeface="Arial"/>
              </a:rPr>
              <a:t>Si vous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obtenez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score supérieur</a:t>
            </a:r>
            <a:r>
              <a:rPr dirty="0" sz="1000" b="1">
                <a:latin typeface="Arial"/>
                <a:cs typeface="Arial"/>
              </a:rPr>
              <a:t> à </a:t>
            </a:r>
            <a:r>
              <a:rPr dirty="0" sz="1000" spc="-5" b="1">
                <a:latin typeface="Arial"/>
                <a:cs typeface="Arial"/>
              </a:rPr>
              <a:t>39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votre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estime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soi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est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très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forte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vous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avez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tendance</a:t>
            </a:r>
            <a:r>
              <a:rPr dirty="0" sz="1000">
                <a:latin typeface="Arial"/>
                <a:cs typeface="Arial"/>
              </a:rPr>
              <a:t> à </a:t>
            </a:r>
            <a:r>
              <a:rPr dirty="0" sz="1000" spc="-5">
                <a:latin typeface="Arial"/>
                <a:cs typeface="Arial"/>
              </a:rPr>
              <a:t>être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fortement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affirmé.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45300" y="5342629"/>
            <a:ext cx="409575" cy="503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88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*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ts val="1880"/>
              </a:lnSpc>
              <a:tabLst>
                <a:tab pos="304165" algn="l"/>
              </a:tabLst>
            </a:pPr>
            <a:r>
              <a:rPr dirty="0" sz="1600">
                <a:latin typeface="Arial"/>
                <a:cs typeface="Arial"/>
              </a:rPr>
              <a:t>*	*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IRBMS</dc:creator>
  <dc:subject>Document, 2 pages, 30 Ko</dc:subject>
  <dc:title>Echelle d’Estime de Soi de Rosenberg</dc:title>
  <dcterms:created xsi:type="dcterms:W3CDTF">2021-11-23T11:41:05Z</dcterms:created>
  <dcterms:modified xsi:type="dcterms:W3CDTF">2021-11-23T11:41:05Z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2011-02-14T00:00:00Z</vt:filetime>
  </property>
  <property fmtid="{D5CDD505-2E9C-101B-9397-08002B2CF9AE}" pid="3" name="Creator">
    <vt:lpwstr>PScript5.dll Version 5.2</vt:lpwstr>
  </property>
  <property fmtid="{D5CDD505-2E9C-101B-9397-08002B2CF9AE}" pid="4" name="LastSaved">
    <vt:filetime>2021-11-23T00:00:00Z</vt:filetime>
  </property>
</Properties>
</file>