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764" y="1859026"/>
            <a:ext cx="5789930" cy="1293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NOM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ET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PRÉNOM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Calibri"/>
              <a:cs typeface="Calibri"/>
            </a:endParaRPr>
          </a:p>
          <a:p>
            <a:pPr marL="12700" marR="5080" algn="just">
              <a:lnSpc>
                <a:spcPct val="116900"/>
              </a:lnSpc>
            </a:pPr>
            <a:r>
              <a:rPr sz="1200" b="1" dirty="0">
                <a:latin typeface="Calibri"/>
                <a:cs typeface="Calibri"/>
              </a:rPr>
              <a:t>Nous </a:t>
            </a:r>
            <a:r>
              <a:rPr sz="1200" b="1" spc="-5" dirty="0">
                <a:latin typeface="Calibri"/>
                <a:cs typeface="Calibri"/>
              </a:rPr>
              <a:t>voudrions connaitre vos motivations quand vous faites des activités physiques, </a:t>
            </a:r>
            <a:r>
              <a:rPr sz="1200" b="1" dirty="0">
                <a:latin typeface="Calibri"/>
                <a:cs typeface="Calibri"/>
              </a:rPr>
              <a:t>c’est- 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à-dire,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pourquoi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vous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faites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une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activité</a:t>
            </a:r>
            <a:r>
              <a:rPr sz="1200" b="1" spc="-3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physique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ou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des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exercices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physiques.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Indiquez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dans </a:t>
            </a:r>
            <a:r>
              <a:rPr sz="1200" b="1" spc="-26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quelle mesure chacun des énoncés suivants correspond actuellement </a:t>
            </a:r>
            <a:r>
              <a:rPr sz="1200" b="1" dirty="0">
                <a:latin typeface="Calibri"/>
                <a:cs typeface="Calibri"/>
              </a:rPr>
              <a:t>à </a:t>
            </a:r>
            <a:r>
              <a:rPr sz="1200" b="1" spc="-5" dirty="0">
                <a:latin typeface="Calibri"/>
                <a:cs typeface="Calibri"/>
              </a:rPr>
              <a:t>l'une des raisons </a:t>
            </a:r>
            <a:r>
              <a:rPr sz="1200" b="1" dirty="0">
                <a:latin typeface="Calibri"/>
                <a:cs typeface="Calibri"/>
              </a:rPr>
              <a:t> pour</a:t>
            </a:r>
            <a:r>
              <a:rPr sz="1200" b="1" spc="-5" dirty="0">
                <a:latin typeface="Calibri"/>
                <a:cs typeface="Calibri"/>
              </a:rPr>
              <a:t> lesquelles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vous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pratiquez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des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activités</a:t>
            </a:r>
            <a:r>
              <a:rPr sz="1200" b="1" spc="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physiques.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43660" y="3406393"/>
          <a:ext cx="5760084" cy="9156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3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8159">
                <a:tc>
                  <a:txBody>
                    <a:bodyPr/>
                    <a:lstStyle/>
                    <a:p>
                      <a:pPr marL="635" algn="ctr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Ne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88265" marR="76835" algn="ctr">
                        <a:lnSpc>
                          <a:spcPct val="1018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rr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spond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pas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tout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0" marR="69850" indent="-97790">
                        <a:lnSpc>
                          <a:spcPct val="101800"/>
                        </a:lnSpc>
                        <a:spcBef>
                          <a:spcPts val="60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orres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  très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peu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4629" marR="69215" indent="-134620">
                        <a:lnSpc>
                          <a:spcPct val="101800"/>
                        </a:lnSpc>
                        <a:spcBef>
                          <a:spcPts val="60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orres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un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peu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Correspond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351790" marR="44450" indent="-297815">
                        <a:lnSpc>
                          <a:spcPct val="1018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yen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em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1620" marR="69850" indent="-181610">
                        <a:lnSpc>
                          <a:spcPct val="101800"/>
                        </a:lnSpc>
                        <a:spcBef>
                          <a:spcPts val="60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orres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  assez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 marR="69215" indent="-41275">
                        <a:lnSpc>
                          <a:spcPct val="101800"/>
                        </a:lnSpc>
                        <a:spcBef>
                          <a:spcPts val="60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orres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fortement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768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Correspond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97485" marR="33655" indent="360680" algn="r">
                        <a:lnSpc>
                          <a:spcPct val="1018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très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ort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em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43660" y="4580254"/>
          <a:ext cx="5759448" cy="4759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9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59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95605"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Pour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plaisir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 je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ressens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lorsque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je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pratique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des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AP.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Je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n'en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ai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aucune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idée,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je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crois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ça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ne me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sert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à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rien.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Parce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je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sentirais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mal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je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ne faisais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pas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cet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effort.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marR="274320">
                        <a:lnSpc>
                          <a:spcPct val="102000"/>
                        </a:lnSpc>
                        <a:spcBef>
                          <a:spcPts val="1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Parce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je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pense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l'AP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est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une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bonne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chose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pour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mon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développement personnel.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marR="121920">
                        <a:lnSpc>
                          <a:spcPct val="101800"/>
                        </a:lnSpc>
                        <a:spcBef>
                          <a:spcPts val="13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Je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sais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pas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vraiment; j'ai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l'impression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de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perdre mon temps </a:t>
                      </a:r>
                      <a:r>
                        <a:rPr sz="1100" spc="-229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lorsque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je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fais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l'AP.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marR="162560">
                        <a:lnSpc>
                          <a:spcPct val="101800"/>
                        </a:lnSpc>
                        <a:spcBef>
                          <a:spcPts val="1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Pour la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satisfaction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je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ressens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à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progresser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dans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genre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d'activités.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marR="321310">
                        <a:lnSpc>
                          <a:spcPct val="100899"/>
                        </a:lnSpc>
                        <a:spcBef>
                          <a:spcPts val="14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Parce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l'AP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fait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partie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intégrante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style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vie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j'ai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choisi.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Franchement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je fais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l'AP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mais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je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vois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pas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l'intérêt.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9.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marR="481330">
                        <a:lnSpc>
                          <a:spcPct val="101800"/>
                        </a:lnSpc>
                        <a:spcBef>
                          <a:spcPts val="1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Pour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ne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avoir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à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entendre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les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reproches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certaines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personnes.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145">
                <a:tc>
                  <a:txBody>
                    <a:bodyPr/>
                    <a:lstStyle/>
                    <a:p>
                      <a:pPr marR="33655" algn="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10.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60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marR="106680">
                        <a:lnSpc>
                          <a:spcPct val="102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Parce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je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considère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faire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l'AP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est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une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partie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mon </a:t>
                      </a:r>
                      <a:r>
                        <a:rPr sz="1100" spc="-229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identité.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60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60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60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60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60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60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60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R="33655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11.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Pour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les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sensations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agréables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me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procure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l'AP.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marR="33655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12.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marR="191135">
                        <a:lnSpc>
                          <a:spcPct val="101800"/>
                        </a:lnSpc>
                        <a:spcBef>
                          <a:spcPts val="13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Parce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personnellement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je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considère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c'est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un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facteur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bien-être.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019170" y="784351"/>
            <a:ext cx="3609340" cy="457834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96520" marR="5080" indent="-83820">
              <a:lnSpc>
                <a:spcPct val="102299"/>
              </a:lnSpc>
              <a:spcBef>
                <a:spcPts val="65"/>
              </a:spcBef>
            </a:pPr>
            <a:r>
              <a:rPr sz="1400" spc="80" dirty="0">
                <a:solidFill>
                  <a:srgbClr val="00799A"/>
                </a:solidFill>
                <a:latin typeface="Calibri"/>
                <a:cs typeface="Calibri"/>
              </a:rPr>
              <a:t>ÉCHELLE</a:t>
            </a:r>
            <a:r>
              <a:rPr sz="1400" spc="180" dirty="0">
                <a:solidFill>
                  <a:srgbClr val="00799A"/>
                </a:solidFill>
                <a:latin typeface="Calibri"/>
                <a:cs typeface="Calibri"/>
              </a:rPr>
              <a:t> </a:t>
            </a:r>
            <a:r>
              <a:rPr sz="1400" spc="45" dirty="0">
                <a:solidFill>
                  <a:srgbClr val="00799A"/>
                </a:solidFill>
                <a:latin typeface="Calibri"/>
                <a:cs typeface="Calibri"/>
              </a:rPr>
              <a:t>DE</a:t>
            </a:r>
            <a:r>
              <a:rPr sz="1400" spc="180" dirty="0">
                <a:solidFill>
                  <a:srgbClr val="00799A"/>
                </a:solidFill>
                <a:latin typeface="Calibri"/>
                <a:cs typeface="Calibri"/>
              </a:rPr>
              <a:t> </a:t>
            </a:r>
            <a:r>
              <a:rPr sz="1400" spc="90" dirty="0">
                <a:solidFill>
                  <a:srgbClr val="00799A"/>
                </a:solidFill>
                <a:latin typeface="Calibri"/>
                <a:cs typeface="Calibri"/>
              </a:rPr>
              <a:t>MOTIVATION</a:t>
            </a:r>
            <a:r>
              <a:rPr sz="1400" spc="185" dirty="0">
                <a:solidFill>
                  <a:srgbClr val="00799A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00799A"/>
                </a:solidFill>
                <a:latin typeface="Calibri"/>
                <a:cs typeface="Calibri"/>
              </a:rPr>
              <a:t>POUR</a:t>
            </a:r>
            <a:r>
              <a:rPr sz="1400" spc="175" dirty="0">
                <a:solidFill>
                  <a:srgbClr val="00799A"/>
                </a:solidFill>
                <a:latin typeface="Calibri"/>
                <a:cs typeface="Calibri"/>
              </a:rPr>
              <a:t> </a:t>
            </a:r>
            <a:r>
              <a:rPr sz="1400" spc="85" dirty="0">
                <a:solidFill>
                  <a:srgbClr val="00799A"/>
                </a:solidFill>
                <a:latin typeface="Calibri"/>
                <a:cs typeface="Calibri"/>
              </a:rPr>
              <a:t>L’ACTIVITÉ </a:t>
            </a:r>
            <a:r>
              <a:rPr sz="1400" spc="-300" dirty="0">
                <a:solidFill>
                  <a:srgbClr val="00799A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00799A"/>
                </a:solidFill>
                <a:latin typeface="Calibri"/>
                <a:cs typeface="Calibri"/>
              </a:rPr>
              <a:t>PHYSIQUE</a:t>
            </a:r>
            <a:r>
              <a:rPr sz="1400" spc="190" dirty="0">
                <a:solidFill>
                  <a:srgbClr val="00799A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799A"/>
                </a:solidFill>
                <a:latin typeface="Calibri"/>
                <a:cs typeface="Calibri"/>
              </a:rPr>
              <a:t>À</a:t>
            </a:r>
            <a:r>
              <a:rPr sz="1400" spc="185" dirty="0">
                <a:solidFill>
                  <a:srgbClr val="00799A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00799A"/>
                </a:solidFill>
                <a:latin typeface="Calibri"/>
                <a:cs typeface="Calibri"/>
              </a:rPr>
              <a:t>DES</a:t>
            </a:r>
            <a:r>
              <a:rPr sz="1400" spc="185" dirty="0">
                <a:solidFill>
                  <a:srgbClr val="00799A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00799A"/>
                </a:solidFill>
                <a:latin typeface="Calibri"/>
                <a:cs typeface="Calibri"/>
              </a:rPr>
              <a:t>FINS</a:t>
            </a:r>
            <a:r>
              <a:rPr sz="1400" spc="215" dirty="0">
                <a:solidFill>
                  <a:srgbClr val="00799A"/>
                </a:solidFill>
                <a:latin typeface="Calibri"/>
                <a:cs typeface="Calibri"/>
              </a:rPr>
              <a:t> </a:t>
            </a:r>
            <a:r>
              <a:rPr sz="1400" spc="45" dirty="0">
                <a:solidFill>
                  <a:srgbClr val="00799A"/>
                </a:solidFill>
                <a:latin typeface="Calibri"/>
                <a:cs typeface="Calibri"/>
              </a:rPr>
              <a:t>DE</a:t>
            </a:r>
            <a:r>
              <a:rPr sz="1400" spc="190" dirty="0">
                <a:solidFill>
                  <a:srgbClr val="00799A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00799A"/>
                </a:solidFill>
                <a:latin typeface="Calibri"/>
                <a:cs typeface="Calibri"/>
              </a:rPr>
              <a:t>SANTÉ</a:t>
            </a:r>
            <a:r>
              <a:rPr sz="1400" spc="204" dirty="0">
                <a:solidFill>
                  <a:srgbClr val="00799A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00799A"/>
                </a:solidFill>
                <a:latin typeface="Calibri"/>
                <a:cs typeface="Calibri"/>
              </a:rPr>
              <a:t>(ÉMAPS)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63063" y="1252981"/>
            <a:ext cx="4338320" cy="18415"/>
          </a:xfrm>
          <a:custGeom>
            <a:avLst/>
            <a:gdLst/>
            <a:ahLst/>
            <a:cxnLst/>
            <a:rect l="l" t="t" r="r" b="b"/>
            <a:pathLst>
              <a:path w="4338320" h="18415">
                <a:moveTo>
                  <a:pt x="4338193" y="12192"/>
                </a:moveTo>
                <a:lnTo>
                  <a:pt x="0" y="12192"/>
                </a:lnTo>
                <a:lnTo>
                  <a:pt x="0" y="18288"/>
                </a:lnTo>
                <a:lnTo>
                  <a:pt x="4338193" y="18288"/>
                </a:lnTo>
                <a:lnTo>
                  <a:pt x="4338193" y="12192"/>
                </a:lnTo>
                <a:close/>
              </a:path>
              <a:path w="4338320" h="18415">
                <a:moveTo>
                  <a:pt x="4338193" y="0"/>
                </a:moveTo>
                <a:lnTo>
                  <a:pt x="0" y="0"/>
                </a:lnTo>
                <a:lnTo>
                  <a:pt x="0" y="6096"/>
                </a:lnTo>
                <a:lnTo>
                  <a:pt x="4338193" y="6096"/>
                </a:lnTo>
                <a:lnTo>
                  <a:pt x="4338193" y="0"/>
                </a:lnTo>
                <a:close/>
              </a:path>
            </a:pathLst>
          </a:custGeom>
          <a:solidFill>
            <a:srgbClr val="00799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8007" y="587120"/>
            <a:ext cx="1798701" cy="7931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43660" y="899159"/>
          <a:ext cx="5759448" cy="23793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9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59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97510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13.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Parce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faire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 l'AP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est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cohérent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avec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mes valeurs.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14.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Parce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je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sentirais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nerveux-se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je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n'en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faisais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15.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marR="247650">
                        <a:lnSpc>
                          <a:spcPct val="101800"/>
                        </a:lnSpc>
                        <a:spcBef>
                          <a:spcPts val="13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Parce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certaines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personnes me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mettent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pression pour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je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le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fasse.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16.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Parce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je pense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l'AP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me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permettra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me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sentir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mieux.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17.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Parce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j'y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suis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obligé(e)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 mon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entourage.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18.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Parce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je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dois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faire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pour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sentir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bien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avec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moi-même.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886764" y="3268725"/>
            <a:ext cx="5786755" cy="48895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algn="just">
              <a:lnSpc>
                <a:spcPct val="102099"/>
              </a:lnSpc>
              <a:spcBef>
                <a:spcPts val="70"/>
              </a:spcBef>
            </a:pPr>
            <a:r>
              <a:rPr sz="1000" spc="-5" dirty="0">
                <a:solidFill>
                  <a:srgbClr val="767070"/>
                </a:solidFill>
                <a:latin typeface="Calibri"/>
                <a:cs typeface="Calibri"/>
              </a:rPr>
              <a:t>Référence questionnaire : Julie Boiché, Mathieu Gourlan, </a:t>
            </a:r>
            <a:r>
              <a:rPr sz="1000" spc="-10" dirty="0">
                <a:solidFill>
                  <a:srgbClr val="767070"/>
                </a:solidFill>
                <a:latin typeface="Calibri"/>
                <a:cs typeface="Calibri"/>
              </a:rPr>
              <a:t>David </a:t>
            </a:r>
            <a:r>
              <a:rPr sz="1000" spc="-5" dirty="0">
                <a:solidFill>
                  <a:srgbClr val="767070"/>
                </a:solidFill>
                <a:latin typeface="Calibri"/>
                <a:cs typeface="Calibri"/>
              </a:rPr>
              <a:t>Trouilloud et Philippe Sarrazin. Development and </a:t>
            </a:r>
            <a:r>
              <a:rPr sz="1000" spc="-220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767070"/>
                </a:solidFill>
                <a:latin typeface="Calibri"/>
                <a:cs typeface="Calibri"/>
              </a:rPr>
              <a:t>validation of the ‘Echelle de Motivation envers l’Activité Physique en contexte </a:t>
            </a:r>
            <a:r>
              <a:rPr sz="1000" spc="5" dirty="0">
                <a:solidFill>
                  <a:srgbClr val="767070"/>
                </a:solidFill>
                <a:latin typeface="Calibri"/>
                <a:cs typeface="Calibri"/>
              </a:rPr>
              <a:t>de </a:t>
            </a:r>
            <a:r>
              <a:rPr sz="1000" spc="-5" dirty="0">
                <a:solidFill>
                  <a:srgbClr val="767070"/>
                </a:solidFill>
                <a:latin typeface="Calibri"/>
                <a:cs typeface="Calibri"/>
              </a:rPr>
              <a:t>Santé’: A motivation scale </a:t>
            </a:r>
            <a:r>
              <a:rPr sz="1000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767070"/>
                </a:solidFill>
                <a:latin typeface="Calibri"/>
                <a:cs typeface="Calibri"/>
              </a:rPr>
              <a:t>towards</a:t>
            </a:r>
            <a:r>
              <a:rPr sz="1000" spc="-10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767070"/>
                </a:solidFill>
                <a:latin typeface="Calibri"/>
                <a:cs typeface="Calibri"/>
              </a:rPr>
              <a:t>health-oriented</a:t>
            </a:r>
            <a:r>
              <a:rPr sz="1000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767070"/>
                </a:solidFill>
                <a:latin typeface="Calibri"/>
                <a:cs typeface="Calibri"/>
              </a:rPr>
              <a:t>physical</a:t>
            </a:r>
            <a:r>
              <a:rPr sz="1000" spc="5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767070"/>
                </a:solidFill>
                <a:latin typeface="Calibri"/>
                <a:cs typeface="Calibri"/>
              </a:rPr>
              <a:t>activity</a:t>
            </a:r>
            <a:r>
              <a:rPr sz="1000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767070"/>
                </a:solidFill>
                <a:latin typeface="Calibri"/>
                <a:cs typeface="Calibri"/>
              </a:rPr>
              <a:t>in</a:t>
            </a:r>
            <a:r>
              <a:rPr sz="1000" spc="20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767070"/>
                </a:solidFill>
                <a:latin typeface="Calibri"/>
                <a:cs typeface="Calibri"/>
              </a:rPr>
              <a:t>French.</a:t>
            </a:r>
            <a:r>
              <a:rPr sz="1000" spc="10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767070"/>
                </a:solidFill>
                <a:latin typeface="Calibri"/>
                <a:cs typeface="Calibri"/>
              </a:rPr>
              <a:t>Journal</a:t>
            </a:r>
            <a:r>
              <a:rPr sz="1000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767070"/>
                </a:solidFill>
                <a:latin typeface="Calibri"/>
                <a:cs typeface="Calibri"/>
              </a:rPr>
              <a:t>of Health</a:t>
            </a:r>
            <a:r>
              <a:rPr sz="1000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767070"/>
                </a:solidFill>
                <a:latin typeface="Calibri"/>
                <a:cs typeface="Calibri"/>
              </a:rPr>
              <a:t>Psychology.</a:t>
            </a:r>
            <a:r>
              <a:rPr sz="1000" spc="20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767070"/>
                </a:solidFill>
                <a:latin typeface="Calibri"/>
                <a:cs typeface="Calibri"/>
              </a:rPr>
              <a:t>2016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6764" y="8166354"/>
            <a:ext cx="5788025" cy="11868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just">
              <a:lnSpc>
                <a:spcPct val="101800"/>
              </a:lnSpc>
              <a:spcBef>
                <a:spcPts val="75"/>
              </a:spcBef>
            </a:pPr>
            <a:r>
              <a:rPr sz="1200" spc="-5" dirty="0">
                <a:latin typeface="Calibri"/>
                <a:cs typeface="Calibri"/>
              </a:rPr>
              <a:t>L</a:t>
            </a:r>
            <a:r>
              <a:rPr sz="900" spc="-5" dirty="0">
                <a:latin typeface="Calibri"/>
                <a:cs typeface="Calibri"/>
              </a:rPr>
              <a:t>es informations portées </a:t>
            </a:r>
            <a:r>
              <a:rPr sz="900" dirty="0">
                <a:latin typeface="Calibri"/>
                <a:cs typeface="Calibri"/>
              </a:rPr>
              <a:t>sur ce </a:t>
            </a:r>
            <a:r>
              <a:rPr sz="900" spc="-5" dirty="0">
                <a:latin typeface="Calibri"/>
                <a:cs typeface="Calibri"/>
              </a:rPr>
              <a:t>formulaire sont facultatives. Elles font l’objet d’un traitement anonymisé et informatisé 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destiné</a:t>
            </a:r>
            <a:r>
              <a:rPr sz="900" dirty="0">
                <a:latin typeface="Calibri"/>
                <a:cs typeface="Calibri"/>
              </a:rPr>
              <a:t> à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l’évaluation</a:t>
            </a:r>
            <a:r>
              <a:rPr sz="900" dirty="0">
                <a:latin typeface="Calibri"/>
                <a:cs typeface="Calibri"/>
              </a:rPr>
              <a:t> du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projet</a:t>
            </a:r>
            <a:r>
              <a:rPr sz="900" dirty="0">
                <a:latin typeface="Calibri"/>
                <a:cs typeface="Calibri"/>
              </a:rPr>
              <a:t> « </a:t>
            </a:r>
            <a:r>
              <a:rPr sz="900" spc="-5" dirty="0">
                <a:latin typeface="Calibri"/>
                <a:cs typeface="Calibri"/>
              </a:rPr>
              <a:t>Sport-santé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Hautes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Terres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communauté ».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Le</a:t>
            </a:r>
            <a:r>
              <a:rPr sz="9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destinataire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 des</a:t>
            </a:r>
            <a:r>
              <a:rPr sz="9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données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est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l’Onaps. 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Conformément 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à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la loi 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«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informatique et libertés 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»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du 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6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janvier 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1978,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modifiée par la loi 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2004-801 relative à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la protection 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des </a:t>
            </a:r>
            <a:r>
              <a:rPr sz="900" spc="-19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personnes physiques 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à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l’égard 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des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traitements de données 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à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caractère personnel, 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vous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bénéficiez d’un droit d’accès et de 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rectification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aux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informations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 qui</a:t>
            </a:r>
            <a:r>
              <a:rPr sz="9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vous</a:t>
            </a:r>
            <a:r>
              <a:rPr sz="9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concernent.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Si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 vous</a:t>
            </a:r>
            <a:r>
              <a:rPr sz="9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souhaitez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exercer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 ce</a:t>
            </a:r>
            <a:r>
              <a:rPr sz="9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droit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et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obtenir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communication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 des </a:t>
            </a:r>
            <a:r>
              <a:rPr sz="9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informations 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vous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concernant, 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veuillez-vous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adresser </a:t>
            </a:r>
            <a:r>
              <a:rPr sz="900" dirty="0">
                <a:solidFill>
                  <a:srgbClr val="FF0000"/>
                </a:solidFill>
                <a:latin typeface="Calibri"/>
                <a:cs typeface="Calibri"/>
              </a:rPr>
              <a:t>à </a:t>
            </a:r>
            <a:r>
              <a:rPr sz="900" spc="-5" dirty="0">
                <a:solidFill>
                  <a:srgbClr val="FF0000"/>
                </a:solidFill>
                <a:latin typeface="Calibri"/>
                <a:cs typeface="Calibri"/>
              </a:rPr>
              <a:t>l’Onaps. </a:t>
            </a:r>
            <a:r>
              <a:rPr sz="900" spc="-5" dirty="0">
                <a:latin typeface="Calibri"/>
                <a:cs typeface="Calibri"/>
              </a:rPr>
              <a:t>Vous pouvez également, </a:t>
            </a:r>
            <a:r>
              <a:rPr sz="900" dirty="0">
                <a:latin typeface="Calibri"/>
                <a:cs typeface="Calibri"/>
              </a:rPr>
              <a:t>pour des </a:t>
            </a:r>
            <a:r>
              <a:rPr sz="900" spc="-5" dirty="0">
                <a:latin typeface="Calibri"/>
                <a:cs typeface="Calibri"/>
              </a:rPr>
              <a:t>motifs légitimes, </a:t>
            </a:r>
            <a:r>
              <a:rPr sz="900" dirty="0">
                <a:latin typeface="Calibri"/>
                <a:cs typeface="Calibri"/>
              </a:rPr>
              <a:t>vous 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opposer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au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traitement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des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données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vous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concernant.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Par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ailleurs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vous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trouverez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des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informations</a:t>
            </a:r>
            <a:r>
              <a:rPr sz="900" spc="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concernant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vos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droits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 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la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protection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des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données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à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caractère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personnel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sur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le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site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la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Commission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Nationale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Informatique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Libertés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(</a:t>
            </a:r>
            <a:r>
              <a:rPr sz="9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www.cnil.fr</a:t>
            </a:r>
            <a:r>
              <a:rPr sz="900" spc="-5" dirty="0">
                <a:latin typeface="Calibri"/>
                <a:cs typeface="Calibri"/>
              </a:rPr>
              <a:t>).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81630" y="9791698"/>
            <a:ext cx="1538020" cy="7424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697</Words>
  <Application>Microsoft Office PowerPoint</Application>
  <PresentationFormat>Personnalisé</PresentationFormat>
  <Paragraphs>185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Calibri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Celine LAMBERT</dc:creator>
  <cp:lastModifiedBy>Annick DI SCALA</cp:lastModifiedBy>
  <cp:revision>1</cp:revision>
  <dcterms:created xsi:type="dcterms:W3CDTF">2021-11-23T12:19:07Z</dcterms:created>
  <dcterms:modified xsi:type="dcterms:W3CDTF">2021-11-23T12:20:40Z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2017-06-28T00:00:00Z</vt:filetime>
  </property>
  <property fmtid="{D5CDD505-2E9C-101B-9397-08002B2CF9AE}" pid="3" name="Creator">
    <vt:lpwstr>Microsoft® Word 2013</vt:lpwstr>
  </property>
  <property fmtid="{D5CDD505-2E9C-101B-9397-08002B2CF9AE}" pid="4" name="LastSaved">
    <vt:filetime>2021-11-23T00:00:00Z</vt:filetime>
  </property>
</Properties>
</file>