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6707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6707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6707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6707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6707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86764" y="9745167"/>
            <a:ext cx="5788025" cy="507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76707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827022"/>
            <a:ext cx="5789930" cy="6686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17100"/>
              </a:lnSpc>
              <a:spcBef>
                <a:spcPts val="105"/>
              </a:spcBef>
            </a:pPr>
            <a:r>
              <a:rPr dirty="0" sz="1200" b="1">
                <a:latin typeface="Calibri"/>
                <a:cs typeface="Calibri"/>
              </a:rPr>
              <a:t>Nous </a:t>
            </a:r>
            <a:r>
              <a:rPr dirty="0" sz="1200" spc="-5" b="1">
                <a:latin typeface="Calibri"/>
                <a:cs typeface="Calibri"/>
              </a:rPr>
              <a:t>voudrions connaitre </a:t>
            </a:r>
            <a:r>
              <a:rPr dirty="0" sz="1200" b="1">
                <a:latin typeface="Calibri"/>
                <a:cs typeface="Calibri"/>
              </a:rPr>
              <a:t>tes </a:t>
            </a:r>
            <a:r>
              <a:rPr dirty="0" sz="1200" spc="-5" b="1">
                <a:latin typeface="Calibri"/>
                <a:cs typeface="Calibri"/>
              </a:rPr>
              <a:t>motivations quand </a:t>
            </a:r>
            <a:r>
              <a:rPr dirty="0" sz="1200" b="1">
                <a:latin typeface="Calibri"/>
                <a:cs typeface="Calibri"/>
              </a:rPr>
              <a:t>tu </a:t>
            </a:r>
            <a:r>
              <a:rPr dirty="0" sz="1200" spc="-5" b="1">
                <a:latin typeface="Calibri"/>
                <a:cs typeface="Calibri"/>
              </a:rPr>
              <a:t>fais des activités physiques, </a:t>
            </a:r>
            <a:r>
              <a:rPr dirty="0" sz="1200" spc="5" b="1">
                <a:latin typeface="Calibri"/>
                <a:cs typeface="Calibri"/>
              </a:rPr>
              <a:t>c’est-à- 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dire, pourquoi </a:t>
            </a:r>
            <a:r>
              <a:rPr dirty="0" sz="1200" b="1">
                <a:latin typeface="Calibri"/>
                <a:cs typeface="Calibri"/>
              </a:rPr>
              <a:t>tu </a:t>
            </a:r>
            <a:r>
              <a:rPr dirty="0" sz="1200" spc="-5" b="1">
                <a:latin typeface="Calibri"/>
                <a:cs typeface="Calibri"/>
              </a:rPr>
              <a:t>fais </a:t>
            </a:r>
            <a:r>
              <a:rPr dirty="0" sz="1200" spc="-10" b="1">
                <a:latin typeface="Calibri"/>
                <a:cs typeface="Calibri"/>
              </a:rPr>
              <a:t>une </a:t>
            </a:r>
            <a:r>
              <a:rPr dirty="0" sz="1200" spc="-5" b="1">
                <a:latin typeface="Calibri"/>
                <a:cs typeface="Calibri"/>
              </a:rPr>
              <a:t>activité physique </a:t>
            </a:r>
            <a:r>
              <a:rPr dirty="0" sz="1200" b="1">
                <a:latin typeface="Calibri"/>
                <a:cs typeface="Calibri"/>
              </a:rPr>
              <a:t>ou </a:t>
            </a:r>
            <a:r>
              <a:rPr dirty="0" sz="1200" spc="-5" b="1">
                <a:latin typeface="Calibri"/>
                <a:cs typeface="Calibri"/>
              </a:rPr>
              <a:t>des exercices physiques. Réponds </a:t>
            </a:r>
            <a:r>
              <a:rPr dirty="0" sz="1200" b="1">
                <a:latin typeface="Calibri"/>
                <a:cs typeface="Calibri"/>
              </a:rPr>
              <a:t>à </a:t>
            </a:r>
            <a:r>
              <a:rPr dirty="0" sz="1200" spc="-5" b="1">
                <a:latin typeface="Calibri"/>
                <a:cs typeface="Calibri"/>
              </a:rPr>
              <a:t>chacune 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des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questions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entourant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le</a:t>
            </a:r>
            <a:r>
              <a:rPr dirty="0" sz="1200" spc="-5" b="1">
                <a:latin typeface="Calibri"/>
                <a:cs typeface="Calibri"/>
              </a:rPr>
              <a:t> chiffre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qui</a:t>
            </a:r>
            <a:r>
              <a:rPr dirty="0" sz="1200" spc="-5" b="1">
                <a:latin typeface="Calibri"/>
                <a:cs typeface="Calibri"/>
              </a:rPr>
              <a:t> correspond </a:t>
            </a:r>
            <a:r>
              <a:rPr dirty="0" sz="1200" b="1">
                <a:latin typeface="Calibri"/>
                <a:cs typeface="Calibri"/>
              </a:rPr>
              <a:t>le </a:t>
            </a:r>
            <a:r>
              <a:rPr dirty="0" sz="1200" spc="-5" b="1">
                <a:latin typeface="Calibri"/>
                <a:cs typeface="Calibri"/>
              </a:rPr>
              <a:t>mieux</a:t>
            </a:r>
            <a:r>
              <a:rPr dirty="0" sz="1200" b="1">
                <a:latin typeface="Calibri"/>
                <a:cs typeface="Calibri"/>
              </a:rPr>
              <a:t> à</a:t>
            </a:r>
            <a:r>
              <a:rPr dirty="0" sz="1200" spc="-5" b="1">
                <a:latin typeface="Calibri"/>
                <a:cs typeface="Calibri"/>
              </a:rPr>
              <a:t> ce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que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tu</a:t>
            </a:r>
            <a:r>
              <a:rPr dirty="0" sz="1200" spc="-5" b="1">
                <a:latin typeface="Calibri"/>
                <a:cs typeface="Calibri"/>
              </a:rPr>
              <a:t> penses.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9768" y="2749549"/>
          <a:ext cx="6704330" cy="6043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5920"/>
                <a:gridCol w="539750"/>
                <a:gridCol w="539750"/>
                <a:gridCol w="541020"/>
                <a:gridCol w="539750"/>
                <a:gridCol w="539114"/>
                <a:gridCol w="539114"/>
                <a:gridCol w="539115"/>
              </a:tblGrid>
              <a:tr h="450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05130" marR="185420" indent="-20955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Pas</a:t>
                      </a:r>
                      <a:r>
                        <a:rPr dirty="0" sz="12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vrai</a:t>
                      </a:r>
                      <a:r>
                        <a:rPr dirty="0" sz="12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du </a:t>
                      </a:r>
                      <a:r>
                        <a:rPr dirty="0" sz="1200" spc="-254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tout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Moyennement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vrai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Tout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fait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vrai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0850">
                <a:tc>
                  <a:txBody>
                    <a:bodyPr/>
                    <a:lstStyle/>
                    <a:p>
                      <a:pPr marL="67945" marR="319405">
                        <a:lnSpc>
                          <a:spcPct val="1018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1. Je fais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parce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j’aime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ça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110489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2.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Je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ne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vois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pas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pourquoi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je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devrais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faire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l’activité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11303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3. Je fais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parce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les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autres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estiment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dois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en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faire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67945" marR="45974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4. Je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me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sens coupable si je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ne fais pas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d’activité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24066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5. J’apprécie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les avantages que m’apporte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l’activité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10287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6.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Faire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donne une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bonne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image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moi-même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641985">
                        <a:lnSpc>
                          <a:spcPct val="101699"/>
                        </a:lnSpc>
                        <a:spcBef>
                          <a:spcPts val="22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7. Je fais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pour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l’amusement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qu’elle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procure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8636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8. Je ne vois pas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pourquoi je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devrais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prendre </a:t>
                      </a:r>
                      <a:r>
                        <a:rPr dirty="0" sz="1200" spc="-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peine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faire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marL="67945" marR="10160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9. Je fais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parce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mes amis/ma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famille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me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dise(nt) que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je dois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faire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311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67945" marR="40259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10. Je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sens que je dois faire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1484">
                <a:tc>
                  <a:txBody>
                    <a:bodyPr/>
                    <a:lstStyle/>
                    <a:p>
                      <a:pPr marL="67945" marR="11620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11.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J’estime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qu’il est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important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pratiquer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une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activité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régulièrement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22161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12. Faire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est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l’un des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aspects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importants de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personne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104514" y="892556"/>
            <a:ext cx="34499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">
                <a:solidFill>
                  <a:srgbClr val="00799A"/>
                </a:solidFill>
                <a:latin typeface="Calibri"/>
                <a:cs typeface="Calibri"/>
              </a:rPr>
              <a:t>MOTIVATION</a:t>
            </a:r>
            <a:r>
              <a:rPr dirty="0" sz="1400" spc="20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dirty="0" sz="1400" spc="85">
                <a:solidFill>
                  <a:srgbClr val="00799A"/>
                </a:solidFill>
                <a:latin typeface="Calibri"/>
                <a:cs typeface="Calibri"/>
              </a:rPr>
              <a:t>(BREQ-2</a:t>
            </a:r>
            <a:r>
              <a:rPr dirty="0" sz="1400" spc="185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dirty="0" sz="1400" spc="80">
                <a:solidFill>
                  <a:srgbClr val="00799A"/>
                </a:solidFill>
                <a:latin typeface="Calibri"/>
                <a:cs typeface="Calibri"/>
              </a:rPr>
              <a:t>VERSION</a:t>
            </a:r>
            <a:r>
              <a:rPr dirty="0" sz="1400" spc="21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dirty="0" sz="1400" spc="80">
                <a:solidFill>
                  <a:srgbClr val="00799A"/>
                </a:solidFill>
                <a:latin typeface="Calibri"/>
                <a:cs typeface="Calibri"/>
              </a:rPr>
              <a:t>LONGUE)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67635" y="1144523"/>
            <a:ext cx="4338320" cy="18415"/>
          </a:xfrm>
          <a:custGeom>
            <a:avLst/>
            <a:gdLst/>
            <a:ahLst/>
            <a:cxnLst/>
            <a:rect l="l" t="t" r="r" b="b"/>
            <a:pathLst>
              <a:path w="4338320" h="18415">
                <a:moveTo>
                  <a:pt x="4338193" y="12192"/>
                </a:moveTo>
                <a:lnTo>
                  <a:pt x="0" y="12192"/>
                </a:lnTo>
                <a:lnTo>
                  <a:pt x="0" y="18288"/>
                </a:lnTo>
                <a:lnTo>
                  <a:pt x="4338193" y="18288"/>
                </a:lnTo>
                <a:lnTo>
                  <a:pt x="4338193" y="12192"/>
                </a:lnTo>
                <a:close/>
              </a:path>
              <a:path w="4338320" h="18415">
                <a:moveTo>
                  <a:pt x="4338193" y="0"/>
                </a:moveTo>
                <a:lnTo>
                  <a:pt x="0" y="0"/>
                </a:lnTo>
                <a:lnTo>
                  <a:pt x="0" y="6096"/>
                </a:lnTo>
                <a:lnTo>
                  <a:pt x="4338193" y="6096"/>
                </a:lnTo>
                <a:lnTo>
                  <a:pt x="4338193" y="0"/>
                </a:lnTo>
                <a:close/>
              </a:path>
            </a:pathLst>
          </a:custGeom>
          <a:solidFill>
            <a:srgbClr val="00799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023" y="586739"/>
            <a:ext cx="1798320" cy="794003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Référence</a:t>
            </a:r>
            <a:r>
              <a:rPr dirty="0" spc="80"/>
              <a:t> </a:t>
            </a:r>
            <a:r>
              <a:rPr dirty="0" spc="-5"/>
              <a:t>questionnaire</a:t>
            </a:r>
            <a:r>
              <a:rPr dirty="0" spc="5"/>
              <a:t> </a:t>
            </a:r>
            <a:r>
              <a:rPr dirty="0"/>
              <a:t>:</a:t>
            </a:r>
            <a:r>
              <a:rPr dirty="0" spc="70"/>
              <a:t> </a:t>
            </a:r>
            <a:r>
              <a:rPr dirty="0"/>
              <a:t>Markland</a:t>
            </a:r>
            <a:r>
              <a:rPr dirty="0" spc="75"/>
              <a:t> </a:t>
            </a:r>
            <a:r>
              <a:rPr dirty="0"/>
              <a:t>D,</a:t>
            </a:r>
            <a:r>
              <a:rPr dirty="0" spc="65"/>
              <a:t> </a:t>
            </a:r>
            <a:r>
              <a:rPr dirty="0"/>
              <a:t>Tobin</a:t>
            </a:r>
            <a:r>
              <a:rPr dirty="0" spc="70"/>
              <a:t> </a:t>
            </a:r>
            <a:r>
              <a:rPr dirty="0"/>
              <a:t>V</a:t>
            </a:r>
            <a:r>
              <a:rPr dirty="0" spc="90"/>
              <a:t> </a:t>
            </a:r>
            <a:r>
              <a:rPr dirty="0" spc="-5"/>
              <a:t>(2004).</a:t>
            </a:r>
            <a:r>
              <a:rPr dirty="0" spc="80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modification</a:t>
            </a:r>
            <a:r>
              <a:rPr dirty="0" spc="75"/>
              <a:t> </a:t>
            </a:r>
            <a:r>
              <a:rPr dirty="0" spc="-5"/>
              <a:t>to</a:t>
            </a:r>
            <a:r>
              <a:rPr dirty="0" spc="80"/>
              <a:t> </a:t>
            </a:r>
            <a:r>
              <a:rPr dirty="0" spc="-5"/>
              <a:t>the</a:t>
            </a:r>
            <a:r>
              <a:rPr dirty="0" spc="80"/>
              <a:t> </a:t>
            </a:r>
            <a:r>
              <a:rPr dirty="0" spc="-5"/>
              <a:t>behavioural</a:t>
            </a:r>
            <a:r>
              <a:rPr dirty="0" spc="75"/>
              <a:t> </a:t>
            </a:r>
            <a:r>
              <a:rPr dirty="0" spc="-5"/>
              <a:t>regulation</a:t>
            </a:r>
          </a:p>
          <a:p>
            <a:pPr marL="12700" marR="5080">
              <a:lnSpc>
                <a:spcPct val="101800"/>
              </a:lnSpc>
            </a:pPr>
            <a:r>
              <a:rPr dirty="0"/>
              <a:t>in</a:t>
            </a:r>
            <a:r>
              <a:rPr dirty="0" spc="5"/>
              <a:t> </a:t>
            </a:r>
            <a:r>
              <a:rPr dirty="0" spc="-5"/>
              <a:t>exercise</a:t>
            </a:r>
            <a:r>
              <a:rPr dirty="0"/>
              <a:t> </a:t>
            </a:r>
            <a:r>
              <a:rPr dirty="0" spc="-5"/>
              <a:t>questionnaire</a:t>
            </a:r>
            <a:r>
              <a:rPr dirty="0"/>
              <a:t> to</a:t>
            </a:r>
            <a:r>
              <a:rPr dirty="0" spc="5"/>
              <a:t> </a:t>
            </a:r>
            <a:r>
              <a:rPr dirty="0" spc="-5"/>
              <a:t>include</a:t>
            </a:r>
            <a:r>
              <a:rPr dirty="0"/>
              <a:t> an</a:t>
            </a:r>
            <a:r>
              <a:rPr dirty="0" spc="5"/>
              <a:t> </a:t>
            </a:r>
            <a:r>
              <a:rPr dirty="0" spc="-5"/>
              <a:t>assessment</a:t>
            </a:r>
            <a:r>
              <a:rPr dirty="0"/>
              <a:t> of</a:t>
            </a:r>
            <a:r>
              <a:rPr dirty="0" spc="5"/>
              <a:t> </a:t>
            </a:r>
            <a:r>
              <a:rPr dirty="0" spc="-5"/>
              <a:t>amotivation.</a:t>
            </a:r>
            <a:r>
              <a:rPr dirty="0"/>
              <a:t> Journal of </a:t>
            </a:r>
            <a:r>
              <a:rPr dirty="0" spc="-5"/>
              <a:t>Sport</a:t>
            </a:r>
            <a:r>
              <a:rPr dirty="0"/>
              <a:t> and</a:t>
            </a:r>
            <a:r>
              <a:rPr dirty="0" spc="5"/>
              <a:t> </a:t>
            </a:r>
            <a:r>
              <a:rPr dirty="0" spc="-5"/>
              <a:t>Exercise </a:t>
            </a:r>
            <a:r>
              <a:rPr dirty="0" spc="-235"/>
              <a:t> </a:t>
            </a:r>
            <a:r>
              <a:rPr dirty="0" spc="-5"/>
              <a:t>Psychology,</a:t>
            </a:r>
            <a:r>
              <a:rPr dirty="0" spc="-15"/>
              <a:t> </a:t>
            </a:r>
            <a:r>
              <a:rPr dirty="0" spc="-5"/>
              <a:t>26(2),</a:t>
            </a:r>
            <a:r>
              <a:rPr dirty="0"/>
              <a:t> </a:t>
            </a:r>
            <a:r>
              <a:rPr dirty="0" spc="-5"/>
              <a:t>191-196.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29768" y="899159"/>
          <a:ext cx="6704330" cy="641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5920"/>
                <a:gridCol w="539750"/>
                <a:gridCol w="539750"/>
                <a:gridCol w="541020"/>
                <a:gridCol w="539750"/>
                <a:gridCol w="539114"/>
                <a:gridCol w="539114"/>
                <a:gridCol w="539115"/>
              </a:tblGrid>
              <a:tr h="450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05130" marR="185420" indent="-209550">
                        <a:lnSpc>
                          <a:spcPct val="101800"/>
                        </a:lnSpc>
                        <a:spcBef>
                          <a:spcPts val="22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Pas</a:t>
                      </a:r>
                      <a:r>
                        <a:rPr dirty="0" sz="12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vrai</a:t>
                      </a:r>
                      <a:r>
                        <a:rPr dirty="0" sz="12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du </a:t>
                      </a:r>
                      <a:r>
                        <a:rPr dirty="0" sz="1200" spc="-254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tout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Moyennement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vrai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Tout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fait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vrai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0850">
                <a:tc>
                  <a:txBody>
                    <a:bodyPr/>
                    <a:lstStyle/>
                    <a:p>
                      <a:pPr marL="67945" marR="60325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13.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Je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trouve ça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agréable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faire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l’activité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60388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14.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Je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ne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vois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pas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l’utilité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faire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l’activité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just" marL="67945" marR="21336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15. Je fais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parce que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les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autres n’apprécieraient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pas que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je n’en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fasse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pas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311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marL="67945" marR="9080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16. Je me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sens minable quand je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n’ai pas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fait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d’activité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 pendant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certain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temps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311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marL="67945" marR="220345">
                        <a:lnSpc>
                          <a:spcPct val="101699"/>
                        </a:lnSpc>
                        <a:spcBef>
                          <a:spcPts val="22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17.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J’estime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qu’il est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important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faire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effort pour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pratiquer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régulièrement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18161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18. Faire 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m’apporte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des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bénéfices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dans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ma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vie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tous les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jours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17335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19.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m’apporte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du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plaisir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et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satisfaction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12827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20. Je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trouve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est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une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perte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temps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marL="67945" marR="15748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21. Je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trouve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que mes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amis/ma famille font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pression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sur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moi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pour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fasse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l’activité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311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22352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22. Je me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sens nerveux(se) si je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ne fais pas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d’activité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physique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régulièrement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67945" marR="81915">
                        <a:lnSpc>
                          <a:spcPct val="102499"/>
                        </a:lnSpc>
                        <a:spcBef>
                          <a:spcPts val="20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23. En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faisant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l’activité physique je peux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exprimer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des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valeurs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qui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comptent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pour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moi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67945" marR="84455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24.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Etre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actif physiquement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correspond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bien </a:t>
                      </a:r>
                      <a:r>
                        <a:rPr dirty="0" sz="1200" spc="-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personnalité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50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Celine LAMBERT</dc:creator>
  <dcterms:created xsi:type="dcterms:W3CDTF">2021-11-23T11:40:05Z</dcterms:created>
  <dcterms:modified xsi:type="dcterms:W3CDTF">2021-11-23T11:40:05Z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2016-02-12T00:00:00Z</vt:filetime>
  </property>
  <property fmtid="{D5CDD505-2E9C-101B-9397-08002B2CF9AE}" pid="3" name="Creator">
    <vt:lpwstr>Microsoft® Word 2013</vt:lpwstr>
  </property>
  <property fmtid="{D5CDD505-2E9C-101B-9397-08002B2CF9AE}" pid="4" name="LastSaved">
    <vt:filetime>2021-11-23T00:00:00Z</vt:filetime>
  </property>
</Properties>
</file>