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</p:sldIdLst>
  <p:sldSz cx="7556500" cy="10693400"/>
  <p:notesSz cx="7556500" cy="10693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3132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44536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44536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44536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68246" y="753871"/>
            <a:ext cx="4022725" cy="13639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44536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85544" y="3270757"/>
            <a:ext cx="5791760" cy="5067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3825" marR="114935" indent="388620">
              <a:lnSpc>
                <a:spcPct val="131200"/>
              </a:lnSpc>
              <a:spcBef>
                <a:spcPts val="100"/>
              </a:spcBef>
            </a:pPr>
            <a:r>
              <a:rPr spc="-5" dirty="0"/>
              <a:t>Bilan</a:t>
            </a:r>
            <a:r>
              <a:rPr spc="125" dirty="0"/>
              <a:t> </a:t>
            </a:r>
            <a:r>
              <a:rPr spc="-5" dirty="0"/>
              <a:t>motivationnel</a:t>
            </a:r>
            <a:r>
              <a:rPr spc="125" dirty="0"/>
              <a:t> </a:t>
            </a:r>
            <a:r>
              <a:rPr dirty="0"/>
              <a:t>: </a:t>
            </a:r>
            <a:r>
              <a:rPr spc="5" dirty="0"/>
              <a:t> </a:t>
            </a:r>
            <a:r>
              <a:rPr spc="-5" dirty="0"/>
              <a:t>où</a:t>
            </a:r>
            <a:r>
              <a:rPr spc="-15" dirty="0"/>
              <a:t> </a:t>
            </a:r>
            <a:r>
              <a:rPr dirty="0"/>
              <a:t>se</a:t>
            </a:r>
            <a:r>
              <a:rPr spc="-15" dirty="0"/>
              <a:t> </a:t>
            </a:r>
            <a:r>
              <a:rPr spc="-5" dirty="0"/>
              <a:t>situe</a:t>
            </a:r>
            <a:r>
              <a:rPr spc="-15" dirty="0"/>
              <a:t> </a:t>
            </a:r>
            <a:r>
              <a:rPr spc="-5" dirty="0"/>
              <a:t>votre</a:t>
            </a:r>
            <a:r>
              <a:rPr spc="-10" dirty="0"/>
              <a:t> </a:t>
            </a:r>
            <a:r>
              <a:rPr spc="-5" dirty="0"/>
              <a:t>patient</a:t>
            </a:r>
            <a:r>
              <a:rPr spc="-15" dirty="0"/>
              <a:t> </a:t>
            </a:r>
            <a:r>
              <a:rPr dirty="0"/>
              <a:t>?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Dans</a:t>
            </a:r>
            <a:r>
              <a:rPr spc="-15" dirty="0"/>
              <a:t> </a:t>
            </a:r>
            <a:r>
              <a:rPr spc="-5" dirty="0"/>
              <a:t>le</a:t>
            </a:r>
            <a:r>
              <a:rPr spc="-15" dirty="0"/>
              <a:t> </a:t>
            </a:r>
            <a:r>
              <a:rPr spc="-5" dirty="0"/>
              <a:t>cycle</a:t>
            </a:r>
            <a:r>
              <a:rPr spc="-20" dirty="0"/>
              <a:t> </a:t>
            </a:r>
            <a:r>
              <a:rPr dirty="0"/>
              <a:t>de</a:t>
            </a:r>
            <a:r>
              <a:rPr spc="-15" dirty="0"/>
              <a:t> </a:t>
            </a:r>
            <a:r>
              <a:rPr spc="-5" dirty="0"/>
              <a:t>Prochaska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68577" y="2108707"/>
            <a:ext cx="54241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44536A"/>
                </a:solidFill>
                <a:latin typeface="Arial"/>
                <a:cs typeface="Arial"/>
              </a:rPr>
              <a:t>(les </a:t>
            </a:r>
            <a:r>
              <a:rPr sz="1800" b="1" dirty="0">
                <a:solidFill>
                  <a:srgbClr val="44536A"/>
                </a:solidFill>
                <a:latin typeface="Arial"/>
                <a:cs typeface="Arial"/>
              </a:rPr>
              <a:t>6 </a:t>
            </a:r>
            <a:r>
              <a:rPr sz="1800" b="1" spc="-5" dirty="0">
                <a:solidFill>
                  <a:srgbClr val="44536A"/>
                </a:solidFill>
                <a:latin typeface="Arial"/>
                <a:cs typeface="Arial"/>
              </a:rPr>
              <a:t>étapes</a:t>
            </a:r>
            <a:r>
              <a:rPr sz="1800" b="1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44536A"/>
                </a:solidFill>
                <a:latin typeface="Arial"/>
                <a:cs typeface="Arial"/>
              </a:rPr>
              <a:t>du</a:t>
            </a:r>
            <a:r>
              <a:rPr sz="1800" b="1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44536A"/>
                </a:solidFill>
                <a:latin typeface="Arial"/>
                <a:cs typeface="Arial"/>
              </a:rPr>
              <a:t>changement</a:t>
            </a:r>
            <a:r>
              <a:rPr sz="1800" b="1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44536A"/>
                </a:solidFill>
                <a:latin typeface="Arial"/>
                <a:cs typeface="Arial"/>
              </a:rPr>
              <a:t>d’un</a:t>
            </a:r>
            <a:r>
              <a:rPr sz="1800" b="1" spc="5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44536A"/>
                </a:solidFill>
                <a:latin typeface="Arial"/>
                <a:cs typeface="Arial"/>
              </a:rPr>
              <a:t>comportement)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5544" y="3270757"/>
            <a:ext cx="5076825" cy="50673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71170" indent="-229235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Font typeface="Wingdings 2"/>
              <a:buChar char=""/>
              <a:tabLst>
                <a:tab pos="471170" algn="l"/>
                <a:tab pos="471805" algn="l"/>
              </a:tabLst>
            </a:pPr>
            <a:r>
              <a:rPr sz="1400" b="1" spc="-5" dirty="0">
                <a:latin typeface="Calibri"/>
                <a:cs typeface="Calibri"/>
              </a:rPr>
              <a:t>1.</a:t>
            </a:r>
            <a:r>
              <a:rPr sz="1400" b="1" spc="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La</a:t>
            </a:r>
            <a:r>
              <a:rPr sz="1400" b="1" spc="10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pr</a:t>
            </a:r>
            <a:r>
              <a:rPr sz="1400" b="1" spc="-10" dirty="0">
                <a:latin typeface="Constantia"/>
                <a:cs typeface="Constantia"/>
              </a:rPr>
              <a:t>é</a:t>
            </a:r>
            <a:r>
              <a:rPr sz="1400" b="1" spc="-10" dirty="0">
                <a:latin typeface="Calibri"/>
                <a:cs typeface="Calibri"/>
              </a:rPr>
              <a:t>-intention</a:t>
            </a:r>
            <a:r>
              <a:rPr sz="1400" b="1" spc="1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-</a:t>
            </a:r>
            <a:r>
              <a:rPr sz="1400" b="1" spc="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ind</a:t>
            </a:r>
            <a:r>
              <a:rPr sz="1400" b="1" spc="-10" dirty="0">
                <a:latin typeface="Constantia"/>
                <a:cs typeface="Constantia"/>
              </a:rPr>
              <a:t>é</a:t>
            </a:r>
            <a:r>
              <a:rPr sz="1400" b="1" spc="-10" dirty="0">
                <a:latin typeface="Calibri"/>
                <a:cs typeface="Calibri"/>
              </a:rPr>
              <a:t>termination</a:t>
            </a:r>
            <a:r>
              <a:rPr sz="1400" b="1" spc="1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ou</a:t>
            </a:r>
            <a:r>
              <a:rPr sz="1400" b="1" spc="1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pr</a:t>
            </a:r>
            <a:r>
              <a:rPr sz="1400" b="1" spc="-10" dirty="0">
                <a:latin typeface="Constantia"/>
                <a:cs typeface="Constantia"/>
              </a:rPr>
              <a:t>é</a:t>
            </a:r>
            <a:r>
              <a:rPr sz="1400" b="1" spc="-10" dirty="0">
                <a:latin typeface="Calibri"/>
                <a:cs typeface="Calibri"/>
              </a:rPr>
              <a:t>contemplation</a:t>
            </a:r>
            <a:endParaRPr sz="1400">
              <a:latin typeface="Calibri"/>
              <a:cs typeface="Calibri"/>
            </a:endParaRPr>
          </a:p>
          <a:p>
            <a:pPr marL="471170" marR="740410" lvl="1">
              <a:lnSpc>
                <a:spcPct val="101800"/>
              </a:lnSpc>
              <a:buChar char="-"/>
              <a:tabLst>
                <a:tab pos="566420" algn="l"/>
              </a:tabLst>
            </a:pPr>
            <a:r>
              <a:rPr sz="1400" b="1" spc="-10" dirty="0">
                <a:latin typeface="Calibri"/>
                <a:cs typeface="Calibri"/>
              </a:rPr>
              <a:t>n</a:t>
            </a:r>
            <a:r>
              <a:rPr sz="1400" b="1" spc="-10" dirty="0">
                <a:latin typeface="Constantia"/>
                <a:cs typeface="Constantia"/>
              </a:rPr>
              <a:t>’</a:t>
            </a:r>
            <a:r>
              <a:rPr sz="1400" b="1" spc="-10" dirty="0">
                <a:latin typeface="Calibri"/>
                <a:cs typeface="Calibri"/>
              </a:rPr>
              <a:t>envisage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pas</a:t>
            </a:r>
            <a:r>
              <a:rPr sz="1400" b="1" spc="1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de</a:t>
            </a:r>
            <a:r>
              <a:rPr sz="1400" b="1" spc="1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changer</a:t>
            </a:r>
            <a:r>
              <a:rPr sz="1400" b="1" spc="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son</a:t>
            </a:r>
            <a:r>
              <a:rPr sz="1400" b="1" spc="10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comportement</a:t>
            </a:r>
            <a:r>
              <a:rPr sz="1400" b="1" spc="1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dans </a:t>
            </a:r>
            <a:r>
              <a:rPr sz="1400" b="1" spc="-30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les 6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prochains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mois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: </a:t>
            </a:r>
            <a:r>
              <a:rPr sz="1400" b="1" spc="-10" dirty="0">
                <a:latin typeface="Calibri"/>
                <a:cs typeface="Calibri"/>
              </a:rPr>
              <a:t>raisons</a:t>
            </a:r>
            <a:r>
              <a:rPr sz="1400" b="1" spc="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vari</a:t>
            </a:r>
            <a:r>
              <a:rPr sz="1400" b="1" spc="-10" dirty="0">
                <a:latin typeface="Constantia"/>
                <a:cs typeface="Constantia"/>
              </a:rPr>
              <a:t>é</a:t>
            </a:r>
            <a:r>
              <a:rPr sz="1400" b="1" spc="-10" dirty="0">
                <a:latin typeface="Calibri"/>
                <a:cs typeface="Calibri"/>
              </a:rPr>
              <a:t>es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:</a:t>
            </a:r>
            <a:endParaRPr sz="1400">
              <a:latin typeface="Calibri"/>
              <a:cs typeface="Calibri"/>
            </a:endParaRPr>
          </a:p>
          <a:p>
            <a:pPr marL="470534" marR="5080">
              <a:lnSpc>
                <a:spcPts val="1710"/>
              </a:lnSpc>
              <a:spcBef>
                <a:spcPts val="55"/>
              </a:spcBef>
            </a:pPr>
            <a:r>
              <a:rPr sz="1400" b="1" spc="-5" dirty="0">
                <a:latin typeface="Calibri"/>
                <a:cs typeface="Calibri"/>
              </a:rPr>
              <a:t>manque </a:t>
            </a:r>
            <a:r>
              <a:rPr sz="1400" b="1" spc="-10" dirty="0">
                <a:latin typeface="Calibri"/>
                <a:cs typeface="Calibri"/>
              </a:rPr>
              <a:t>d</a:t>
            </a:r>
            <a:r>
              <a:rPr sz="1400" b="1" spc="-10" dirty="0">
                <a:latin typeface="Constantia"/>
                <a:cs typeface="Constantia"/>
              </a:rPr>
              <a:t>’</a:t>
            </a:r>
            <a:r>
              <a:rPr sz="1400" b="1" spc="-10" dirty="0">
                <a:latin typeface="Calibri"/>
                <a:cs typeface="Calibri"/>
              </a:rPr>
              <a:t>information,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de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confiance en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soi,</a:t>
            </a:r>
            <a:r>
              <a:rPr sz="1400" b="1" spc="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onstantia"/>
                <a:cs typeface="Constantia"/>
              </a:rPr>
              <a:t>é</a:t>
            </a:r>
            <a:r>
              <a:rPr sz="1400" b="1" spc="-5" dirty="0">
                <a:latin typeface="Calibri"/>
                <a:cs typeface="Calibri"/>
              </a:rPr>
              <a:t>checs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ant</a:t>
            </a:r>
            <a:r>
              <a:rPr sz="1400" b="1" spc="-5" dirty="0">
                <a:latin typeface="Constantia"/>
                <a:cs typeface="Constantia"/>
              </a:rPr>
              <a:t>é</a:t>
            </a:r>
            <a:r>
              <a:rPr sz="1400" b="1" spc="-5" dirty="0">
                <a:latin typeface="Calibri"/>
                <a:cs typeface="Calibri"/>
              </a:rPr>
              <a:t>rieurs, </a:t>
            </a:r>
            <a:r>
              <a:rPr sz="1400" b="1" spc="-30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peur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des</a:t>
            </a:r>
            <a:r>
              <a:rPr sz="1400" b="1" spc="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cons</a:t>
            </a:r>
            <a:r>
              <a:rPr sz="1400" b="1" spc="-5" dirty="0">
                <a:latin typeface="Constantia"/>
                <a:cs typeface="Constantia"/>
              </a:rPr>
              <a:t>é</a:t>
            </a:r>
            <a:r>
              <a:rPr sz="1400" b="1" spc="-5" dirty="0">
                <a:latin typeface="Calibri"/>
                <a:cs typeface="Calibri"/>
              </a:rPr>
              <a:t>quences,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choix</a:t>
            </a:r>
            <a:r>
              <a:rPr sz="1400" b="1" spc="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d</a:t>
            </a:r>
            <a:r>
              <a:rPr sz="1400" b="1" spc="-10" dirty="0">
                <a:latin typeface="Constantia"/>
                <a:cs typeface="Constantia"/>
              </a:rPr>
              <a:t>’</a:t>
            </a:r>
            <a:r>
              <a:rPr sz="1400" b="1" spc="-10" dirty="0">
                <a:latin typeface="Calibri"/>
                <a:cs typeface="Calibri"/>
              </a:rPr>
              <a:t>autres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priorit</a:t>
            </a:r>
            <a:r>
              <a:rPr sz="1400" b="1" spc="-5" dirty="0">
                <a:latin typeface="Constantia"/>
                <a:cs typeface="Constantia"/>
              </a:rPr>
              <a:t>é</a:t>
            </a:r>
            <a:r>
              <a:rPr sz="1400" b="1" spc="-5" dirty="0">
                <a:latin typeface="Calibri"/>
                <a:cs typeface="Calibri"/>
              </a:rPr>
              <a:t>s</a:t>
            </a:r>
            <a:r>
              <a:rPr sz="1400" b="1" spc="-5" dirty="0">
                <a:latin typeface="Constantia"/>
                <a:cs typeface="Constantia"/>
              </a:rPr>
              <a:t>…</a:t>
            </a:r>
            <a:endParaRPr sz="1400">
              <a:latin typeface="Constantia"/>
              <a:cs typeface="Constantia"/>
            </a:endParaRPr>
          </a:p>
          <a:p>
            <a:pPr marL="470534" indent="-229235">
              <a:lnSpc>
                <a:spcPts val="1650"/>
              </a:lnSpc>
              <a:buClr>
                <a:srgbClr val="0AD0D9"/>
              </a:buClr>
              <a:buFont typeface="Wingdings 2"/>
              <a:buChar char=""/>
              <a:tabLst>
                <a:tab pos="470534" algn="l"/>
                <a:tab pos="471170" algn="l"/>
              </a:tabLst>
            </a:pPr>
            <a:r>
              <a:rPr sz="1400" b="1" spc="-5" dirty="0">
                <a:latin typeface="Calibri"/>
                <a:cs typeface="Calibri"/>
              </a:rPr>
              <a:t>2.</a:t>
            </a:r>
            <a:r>
              <a:rPr sz="1400" b="1" spc="-10" dirty="0">
                <a:latin typeface="Calibri"/>
                <a:cs typeface="Calibri"/>
              </a:rPr>
              <a:t> L</a:t>
            </a:r>
            <a:r>
              <a:rPr sz="1400" b="1" spc="-10" dirty="0">
                <a:latin typeface="Constantia"/>
                <a:cs typeface="Constantia"/>
              </a:rPr>
              <a:t>’</a:t>
            </a:r>
            <a:r>
              <a:rPr sz="1400" b="1" spc="-10" dirty="0">
                <a:latin typeface="Calibri"/>
                <a:cs typeface="Calibri"/>
              </a:rPr>
              <a:t>intention</a:t>
            </a:r>
            <a:r>
              <a:rPr sz="1400" b="1" spc="-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onstantia"/>
                <a:cs typeface="Constantia"/>
              </a:rPr>
              <a:t>–</a:t>
            </a:r>
            <a:r>
              <a:rPr sz="1400" b="1" spc="-20" dirty="0">
                <a:latin typeface="Constantia"/>
                <a:cs typeface="Constantia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contemplation</a:t>
            </a:r>
            <a:r>
              <a:rPr sz="1400" b="1" spc="-5" dirty="0">
                <a:latin typeface="Calibri"/>
                <a:cs typeface="Calibri"/>
              </a:rPr>
              <a:t> (r</a:t>
            </a:r>
            <a:r>
              <a:rPr sz="1400" b="1" spc="-5" dirty="0">
                <a:latin typeface="Constantia"/>
                <a:cs typeface="Constantia"/>
              </a:rPr>
              <a:t>é</a:t>
            </a:r>
            <a:r>
              <a:rPr sz="1400" b="1" spc="-5" dirty="0">
                <a:latin typeface="Calibri"/>
                <a:cs typeface="Calibri"/>
              </a:rPr>
              <a:t>flexion)</a:t>
            </a:r>
            <a:endParaRPr sz="1400">
              <a:latin typeface="Calibri"/>
              <a:cs typeface="Calibri"/>
            </a:endParaRPr>
          </a:p>
          <a:p>
            <a:pPr marL="470534" marR="798830" lvl="1">
              <a:lnSpc>
                <a:spcPct val="101800"/>
              </a:lnSpc>
              <a:buChar char="-"/>
              <a:tabLst>
                <a:tab pos="565785" algn="l"/>
              </a:tabLst>
            </a:pPr>
            <a:r>
              <a:rPr sz="1400" b="1" spc="-10" dirty="0">
                <a:latin typeface="Calibri"/>
                <a:cs typeface="Calibri"/>
              </a:rPr>
              <a:t>envisage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de modifier ses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habitudes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dans un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avenir </a:t>
            </a:r>
            <a:r>
              <a:rPr sz="1400" b="1" spc="-300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relativement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proche;</a:t>
            </a:r>
            <a:r>
              <a:rPr sz="1400" b="1" spc="-5" dirty="0">
                <a:latin typeface="Calibri"/>
                <a:cs typeface="Calibri"/>
              </a:rPr>
              <a:t> p</a:t>
            </a:r>
            <a:r>
              <a:rPr sz="1400" b="1" spc="-5" dirty="0">
                <a:latin typeface="Constantia"/>
                <a:cs typeface="Constantia"/>
              </a:rPr>
              <a:t>è</a:t>
            </a:r>
            <a:r>
              <a:rPr sz="1400" b="1" spc="-5" dirty="0">
                <a:latin typeface="Calibri"/>
                <a:cs typeface="Calibri"/>
              </a:rPr>
              <a:t>se le</a:t>
            </a:r>
            <a:r>
              <a:rPr sz="1400" b="1" spc="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pour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et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le</a:t>
            </a:r>
            <a:r>
              <a:rPr sz="1400" b="1" spc="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contre</a:t>
            </a:r>
            <a:endParaRPr sz="1400">
              <a:latin typeface="Calibri"/>
              <a:cs typeface="Calibri"/>
            </a:endParaRPr>
          </a:p>
          <a:p>
            <a:pPr marL="470534" indent="-229235">
              <a:lnSpc>
                <a:spcPct val="100000"/>
              </a:lnSpc>
              <a:spcBef>
                <a:spcPts val="30"/>
              </a:spcBef>
              <a:buClr>
                <a:srgbClr val="0AD0D9"/>
              </a:buClr>
              <a:buFont typeface="Wingdings 2"/>
              <a:buChar char=""/>
              <a:tabLst>
                <a:tab pos="470534" algn="l"/>
                <a:tab pos="471170" algn="l"/>
              </a:tabLst>
            </a:pPr>
            <a:r>
              <a:rPr sz="1400" b="1" spc="-5" dirty="0">
                <a:latin typeface="Calibri"/>
                <a:cs typeface="Calibri"/>
              </a:rPr>
              <a:t>3.</a:t>
            </a:r>
            <a:r>
              <a:rPr sz="1400" b="1" spc="-1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La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pr</a:t>
            </a:r>
            <a:r>
              <a:rPr sz="1400" b="1" spc="-10" dirty="0">
                <a:latin typeface="Constantia"/>
                <a:cs typeface="Constantia"/>
              </a:rPr>
              <a:t>é</a:t>
            </a:r>
            <a:r>
              <a:rPr sz="1400" b="1" spc="-10" dirty="0">
                <a:latin typeface="Calibri"/>
                <a:cs typeface="Calibri"/>
              </a:rPr>
              <a:t>paration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onstantia"/>
                <a:cs typeface="Constantia"/>
              </a:rPr>
              <a:t>–</a:t>
            </a:r>
            <a:r>
              <a:rPr sz="1400" b="1" spc="-20" dirty="0">
                <a:latin typeface="Constantia"/>
                <a:cs typeface="Constantia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programmation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(d</a:t>
            </a:r>
            <a:r>
              <a:rPr sz="1400" b="1" spc="-5" dirty="0">
                <a:latin typeface="Constantia"/>
                <a:cs typeface="Constantia"/>
              </a:rPr>
              <a:t>é</a:t>
            </a:r>
            <a:r>
              <a:rPr sz="1400" b="1" spc="-5" dirty="0">
                <a:latin typeface="Calibri"/>
                <a:cs typeface="Calibri"/>
              </a:rPr>
              <a:t>cision)</a:t>
            </a:r>
            <a:endParaRPr sz="1400">
              <a:latin typeface="Calibri"/>
              <a:cs typeface="Calibri"/>
            </a:endParaRPr>
          </a:p>
          <a:p>
            <a:pPr marL="470534" marR="605790" lvl="1">
              <a:lnSpc>
                <a:spcPts val="1710"/>
              </a:lnSpc>
              <a:spcBef>
                <a:spcPts val="60"/>
              </a:spcBef>
              <a:buChar char="-"/>
              <a:tabLst>
                <a:tab pos="565785" algn="l"/>
              </a:tabLst>
            </a:pPr>
            <a:r>
              <a:rPr sz="1400" b="1" spc="-5" dirty="0">
                <a:latin typeface="Calibri"/>
                <a:cs typeface="Calibri"/>
              </a:rPr>
              <a:t>d</a:t>
            </a:r>
            <a:r>
              <a:rPr sz="1400" b="1" spc="-5" dirty="0">
                <a:latin typeface="Constantia"/>
                <a:cs typeface="Constantia"/>
              </a:rPr>
              <a:t>é</a:t>
            </a:r>
            <a:r>
              <a:rPr sz="1400" b="1" spc="-5" dirty="0">
                <a:latin typeface="Calibri"/>
                <a:cs typeface="Calibri"/>
              </a:rPr>
              <a:t>cision</a:t>
            </a:r>
            <a:r>
              <a:rPr sz="1400" b="1" spc="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prise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: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se</a:t>
            </a:r>
            <a:r>
              <a:rPr sz="1400" b="1" spc="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pr</a:t>
            </a:r>
            <a:r>
              <a:rPr sz="1400" b="1" spc="-10" dirty="0">
                <a:latin typeface="Constantia"/>
                <a:cs typeface="Constantia"/>
              </a:rPr>
              <a:t>é</a:t>
            </a:r>
            <a:r>
              <a:rPr sz="1400" b="1" spc="-10" dirty="0">
                <a:latin typeface="Calibri"/>
                <a:cs typeface="Calibri"/>
              </a:rPr>
              <a:t>pare</a:t>
            </a:r>
            <a:r>
              <a:rPr sz="1400" b="1" spc="-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au</a:t>
            </a:r>
            <a:r>
              <a:rPr sz="1400" b="1" spc="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changement,</a:t>
            </a:r>
            <a:r>
              <a:rPr sz="1400" b="1" spc="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demande </a:t>
            </a:r>
            <a:r>
              <a:rPr sz="1400" b="1" spc="-30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conseil,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recherche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des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informations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...</a:t>
            </a:r>
            <a:endParaRPr sz="1400">
              <a:latin typeface="Calibri"/>
              <a:cs typeface="Calibri"/>
            </a:endParaRPr>
          </a:p>
          <a:p>
            <a:pPr marL="470534" indent="-229235">
              <a:lnSpc>
                <a:spcPts val="1650"/>
              </a:lnSpc>
              <a:buClr>
                <a:srgbClr val="0AD0D9"/>
              </a:buClr>
              <a:buFont typeface="Wingdings 2"/>
              <a:buChar char=""/>
              <a:tabLst>
                <a:tab pos="470534" algn="l"/>
                <a:tab pos="471170" algn="l"/>
              </a:tabLst>
            </a:pPr>
            <a:r>
              <a:rPr sz="1400" b="1" spc="-5" dirty="0">
                <a:latin typeface="Calibri"/>
                <a:cs typeface="Calibri"/>
              </a:rPr>
              <a:t>4.</a:t>
            </a:r>
            <a:r>
              <a:rPr sz="1400" b="1" spc="-4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L</a:t>
            </a:r>
            <a:r>
              <a:rPr sz="1400" b="1" spc="-5" dirty="0">
                <a:latin typeface="Constantia"/>
                <a:cs typeface="Constantia"/>
              </a:rPr>
              <a:t>’</a:t>
            </a:r>
            <a:r>
              <a:rPr sz="1400" b="1" spc="-5" dirty="0">
                <a:latin typeface="Calibri"/>
                <a:cs typeface="Calibri"/>
              </a:rPr>
              <a:t>action</a:t>
            </a:r>
            <a:endParaRPr sz="1400">
              <a:latin typeface="Calibri"/>
              <a:cs typeface="Calibri"/>
            </a:endParaRPr>
          </a:p>
          <a:p>
            <a:pPr marL="470534" marR="1116330">
              <a:lnSpc>
                <a:spcPct val="101800"/>
              </a:lnSpc>
            </a:pPr>
            <a:r>
              <a:rPr sz="1400" b="1" spc="-5" dirty="0">
                <a:latin typeface="Calibri"/>
                <a:cs typeface="Calibri"/>
              </a:rPr>
              <a:t>p</a:t>
            </a:r>
            <a:r>
              <a:rPr sz="1400" b="1" spc="-5" dirty="0">
                <a:latin typeface="Constantia"/>
                <a:cs typeface="Constantia"/>
              </a:rPr>
              <a:t>é</a:t>
            </a:r>
            <a:r>
              <a:rPr sz="1400" b="1" spc="-5" dirty="0">
                <a:latin typeface="Calibri"/>
                <a:cs typeface="Calibri"/>
              </a:rPr>
              <a:t>riode o</a:t>
            </a:r>
            <a:r>
              <a:rPr sz="1400" b="1" spc="-5" dirty="0">
                <a:latin typeface="Constantia"/>
                <a:cs typeface="Constantia"/>
              </a:rPr>
              <a:t>ù </a:t>
            </a:r>
            <a:r>
              <a:rPr sz="1400" b="1" spc="-5" dirty="0">
                <a:latin typeface="Calibri"/>
                <a:cs typeface="Calibri"/>
              </a:rPr>
              <a:t>il modifie ses habitudes; demande 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beaucoup </a:t>
            </a:r>
            <a:r>
              <a:rPr sz="1400" b="1" spc="-10" dirty="0">
                <a:latin typeface="Calibri"/>
                <a:cs typeface="Calibri"/>
              </a:rPr>
              <a:t>d</a:t>
            </a:r>
            <a:r>
              <a:rPr sz="1400" b="1" spc="-10" dirty="0">
                <a:latin typeface="Constantia"/>
                <a:cs typeface="Constantia"/>
              </a:rPr>
              <a:t>’</a:t>
            </a:r>
            <a:r>
              <a:rPr sz="1400" b="1" spc="-10" dirty="0">
                <a:latin typeface="Calibri"/>
                <a:cs typeface="Calibri"/>
              </a:rPr>
              <a:t>attention et</a:t>
            </a:r>
            <a:r>
              <a:rPr sz="1400" b="1" spc="-5" dirty="0">
                <a:latin typeface="Calibri"/>
                <a:cs typeface="Calibri"/>
              </a:rPr>
              <a:t> </a:t>
            </a:r>
            <a:r>
              <a:rPr sz="1400" b="1" spc="-15" dirty="0">
                <a:latin typeface="Calibri"/>
                <a:cs typeface="Calibri"/>
              </a:rPr>
              <a:t>d</a:t>
            </a:r>
            <a:r>
              <a:rPr sz="1400" b="1" spc="-15" dirty="0">
                <a:latin typeface="Constantia"/>
                <a:cs typeface="Constantia"/>
              </a:rPr>
              <a:t>’é</a:t>
            </a:r>
            <a:r>
              <a:rPr sz="1400" b="1" spc="-15" dirty="0">
                <a:latin typeface="Calibri"/>
                <a:cs typeface="Calibri"/>
              </a:rPr>
              <a:t>nergie </a:t>
            </a:r>
            <a:r>
              <a:rPr sz="1400" b="1" spc="-5" dirty="0">
                <a:latin typeface="Calibri"/>
                <a:cs typeface="Calibri"/>
              </a:rPr>
              <a:t>au quotidien</a:t>
            </a:r>
            <a:endParaRPr sz="1400">
              <a:latin typeface="Calibri"/>
              <a:cs typeface="Calibri"/>
            </a:endParaRPr>
          </a:p>
          <a:p>
            <a:pPr marL="470534" indent="-229235">
              <a:lnSpc>
                <a:spcPct val="100000"/>
              </a:lnSpc>
              <a:spcBef>
                <a:spcPts val="25"/>
              </a:spcBef>
              <a:buClr>
                <a:srgbClr val="0AD0D9"/>
              </a:buClr>
              <a:buFont typeface="Wingdings 2"/>
              <a:buChar char=""/>
              <a:tabLst>
                <a:tab pos="470534" algn="l"/>
                <a:tab pos="471170" algn="l"/>
              </a:tabLst>
            </a:pPr>
            <a:r>
              <a:rPr sz="1400" b="1" spc="-5" dirty="0">
                <a:latin typeface="Calibri"/>
                <a:cs typeface="Calibri"/>
              </a:rPr>
              <a:t>5.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Le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maintien</a:t>
            </a:r>
            <a:r>
              <a:rPr sz="1400" b="1" spc="-2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-consolidation</a:t>
            </a:r>
            <a:endParaRPr sz="1400">
              <a:latin typeface="Calibri"/>
              <a:cs typeface="Calibri"/>
            </a:endParaRPr>
          </a:p>
          <a:p>
            <a:pPr marL="470534" marR="929640">
              <a:lnSpc>
                <a:spcPts val="1710"/>
              </a:lnSpc>
              <a:spcBef>
                <a:spcPts val="60"/>
              </a:spcBef>
            </a:pPr>
            <a:r>
              <a:rPr sz="1400" b="1" spc="-10" dirty="0">
                <a:latin typeface="Constantia"/>
                <a:cs typeface="Constantia"/>
              </a:rPr>
              <a:t>é</a:t>
            </a:r>
            <a:r>
              <a:rPr sz="1400" b="1" spc="-10" dirty="0">
                <a:latin typeface="Calibri"/>
                <a:cs typeface="Calibri"/>
              </a:rPr>
              <a:t>viter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les</a:t>
            </a:r>
            <a:r>
              <a:rPr sz="1400" b="1" spc="10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rechutes;</a:t>
            </a:r>
            <a:r>
              <a:rPr sz="1400" b="1" spc="10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effort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onstantia"/>
                <a:cs typeface="Constantia"/>
              </a:rPr>
              <a:t>à</a:t>
            </a:r>
            <a:r>
              <a:rPr sz="1400" b="1" spc="-15" dirty="0">
                <a:latin typeface="Constantia"/>
                <a:cs typeface="Constantia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fournir</a:t>
            </a:r>
            <a:r>
              <a:rPr sz="1400" b="1" spc="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moins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intense, </a:t>
            </a:r>
            <a:r>
              <a:rPr sz="1400" b="1" spc="-300" dirty="0">
                <a:latin typeface="Calibri"/>
                <a:cs typeface="Calibri"/>
              </a:rPr>
              <a:t> </a:t>
            </a:r>
            <a:r>
              <a:rPr sz="1400" b="1" spc="-15" dirty="0">
                <a:latin typeface="Calibri"/>
                <a:cs typeface="Calibri"/>
              </a:rPr>
              <a:t>davantage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confiance</a:t>
            </a:r>
            <a:r>
              <a:rPr sz="1400" b="1" spc="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en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ses capacit</a:t>
            </a:r>
            <a:r>
              <a:rPr sz="1400" b="1" spc="-5" dirty="0">
                <a:latin typeface="Constantia"/>
                <a:cs typeface="Constantia"/>
              </a:rPr>
              <a:t>é</a:t>
            </a:r>
            <a:r>
              <a:rPr sz="1400" b="1" spc="-5" dirty="0">
                <a:latin typeface="Calibri"/>
                <a:cs typeface="Calibri"/>
              </a:rPr>
              <a:t>s</a:t>
            </a:r>
            <a:endParaRPr sz="1400">
              <a:latin typeface="Calibri"/>
              <a:cs typeface="Calibri"/>
            </a:endParaRPr>
          </a:p>
          <a:p>
            <a:pPr marL="470534" indent="-229235">
              <a:lnSpc>
                <a:spcPts val="1650"/>
              </a:lnSpc>
              <a:buClr>
                <a:srgbClr val="0AD0D9"/>
              </a:buClr>
              <a:buFont typeface="Wingdings 2"/>
              <a:buChar char=""/>
              <a:tabLst>
                <a:tab pos="470534" algn="l"/>
                <a:tab pos="471170" algn="l"/>
              </a:tabLst>
            </a:pPr>
            <a:r>
              <a:rPr sz="1400" b="1" spc="-5" dirty="0">
                <a:latin typeface="Calibri"/>
                <a:cs typeface="Calibri"/>
              </a:rPr>
              <a:t>6.</a:t>
            </a:r>
            <a:r>
              <a:rPr sz="1400" b="1" spc="-1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La</a:t>
            </a:r>
            <a:r>
              <a:rPr sz="1400" b="1" spc="-1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r</a:t>
            </a:r>
            <a:r>
              <a:rPr sz="1400" b="1" spc="-5" dirty="0">
                <a:latin typeface="Constantia"/>
                <a:cs typeface="Constantia"/>
              </a:rPr>
              <a:t>é</a:t>
            </a:r>
            <a:r>
              <a:rPr sz="1400" b="1" spc="-5" dirty="0">
                <a:latin typeface="Calibri"/>
                <a:cs typeface="Calibri"/>
              </a:rPr>
              <a:t>solution</a:t>
            </a:r>
            <a:r>
              <a:rPr sz="1400" b="1" spc="-1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(ou la</a:t>
            </a:r>
            <a:r>
              <a:rPr sz="1400" b="1" spc="-10" dirty="0">
                <a:latin typeface="Calibri"/>
                <a:cs typeface="Calibri"/>
              </a:rPr>
              <a:t> rechute)</a:t>
            </a:r>
            <a:endParaRPr sz="1400">
              <a:latin typeface="Calibri"/>
              <a:cs typeface="Calibri"/>
            </a:endParaRPr>
          </a:p>
          <a:p>
            <a:pPr marL="470534">
              <a:lnSpc>
                <a:spcPct val="100000"/>
              </a:lnSpc>
              <a:spcBef>
                <a:spcPts val="30"/>
              </a:spcBef>
            </a:pPr>
            <a:r>
              <a:rPr sz="1400" b="1" spc="-10" dirty="0">
                <a:latin typeface="Calibri"/>
                <a:cs typeface="Calibri"/>
              </a:rPr>
              <a:t>moment</a:t>
            </a:r>
            <a:r>
              <a:rPr sz="1400" b="1" spc="-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o</a:t>
            </a:r>
            <a:r>
              <a:rPr sz="1400" b="1" dirty="0">
                <a:latin typeface="Constantia"/>
                <a:cs typeface="Constantia"/>
              </a:rPr>
              <a:t>ù</a:t>
            </a:r>
            <a:r>
              <a:rPr sz="1400" b="1" spc="-25" dirty="0">
                <a:latin typeface="Constantia"/>
                <a:cs typeface="Constantia"/>
              </a:rPr>
              <a:t> </a:t>
            </a:r>
            <a:r>
              <a:rPr sz="1400" b="1" spc="-5" dirty="0">
                <a:latin typeface="Calibri"/>
                <a:cs typeface="Calibri"/>
              </a:rPr>
              <a:t>il n</a:t>
            </a:r>
            <a:r>
              <a:rPr sz="1400" b="1" spc="-5" dirty="0">
                <a:latin typeface="Constantia"/>
                <a:cs typeface="Constantia"/>
              </a:rPr>
              <a:t>’</a:t>
            </a:r>
            <a:r>
              <a:rPr sz="1400" b="1" spc="-5" dirty="0">
                <a:latin typeface="Calibri"/>
                <a:cs typeface="Calibri"/>
              </a:rPr>
              <a:t>a </a:t>
            </a:r>
            <a:r>
              <a:rPr sz="1400" b="1" dirty="0">
                <a:latin typeface="Calibri"/>
                <a:cs typeface="Calibri"/>
              </a:rPr>
              <a:t>plus </a:t>
            </a:r>
            <a:r>
              <a:rPr sz="1400" b="1" spc="-5" dirty="0">
                <a:latin typeface="Calibri"/>
                <a:cs typeface="Calibri"/>
              </a:rPr>
              <a:t>jamais la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tentation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de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revenir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onstantia"/>
                <a:cs typeface="Constantia"/>
              </a:rPr>
              <a:t>à</a:t>
            </a:r>
            <a:endParaRPr sz="1400">
              <a:latin typeface="Constantia"/>
              <a:cs typeface="Constantia"/>
            </a:endParaRPr>
          </a:p>
          <a:p>
            <a:pPr marL="470534">
              <a:lnSpc>
                <a:spcPct val="100000"/>
              </a:lnSpc>
              <a:spcBef>
                <a:spcPts val="30"/>
              </a:spcBef>
            </a:pPr>
            <a:r>
              <a:rPr sz="1400" b="1" spc="-5" dirty="0">
                <a:latin typeface="Calibri"/>
                <a:cs typeface="Calibri"/>
              </a:rPr>
              <a:t>un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comportement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15" dirty="0">
                <a:latin typeface="Calibri"/>
                <a:cs typeface="Calibri"/>
              </a:rPr>
              <a:t>ant</a:t>
            </a:r>
            <a:r>
              <a:rPr sz="1400" b="1" spc="-15" dirty="0">
                <a:latin typeface="Constantia"/>
                <a:cs typeface="Constantia"/>
              </a:rPr>
              <a:t>é</a:t>
            </a:r>
            <a:r>
              <a:rPr sz="1400" b="1" spc="-15" dirty="0">
                <a:latin typeface="Calibri"/>
                <a:cs typeface="Calibri"/>
              </a:rPr>
              <a:t>rieur,</a:t>
            </a:r>
            <a:r>
              <a:rPr sz="1400" b="1" spc="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m</a:t>
            </a:r>
            <a:r>
              <a:rPr sz="1400" b="1" spc="-5" dirty="0">
                <a:latin typeface="Constantia"/>
                <a:cs typeface="Constantia"/>
              </a:rPr>
              <a:t>ê</a:t>
            </a:r>
            <a:r>
              <a:rPr sz="1400" b="1" spc="-5" dirty="0">
                <a:latin typeface="Calibri"/>
                <a:cs typeface="Calibri"/>
              </a:rPr>
              <a:t>me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si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stress</a:t>
            </a:r>
            <a:r>
              <a:rPr sz="1400" b="1" spc="-10" dirty="0">
                <a:latin typeface="Constantia"/>
                <a:cs typeface="Constantia"/>
              </a:rPr>
              <a:t>é</a:t>
            </a:r>
            <a:r>
              <a:rPr sz="1400" b="1" spc="-10" dirty="0">
                <a:latin typeface="Calibri"/>
                <a:cs typeface="Calibri"/>
              </a:rPr>
              <a:t>,</a:t>
            </a:r>
            <a:endParaRPr sz="1400">
              <a:latin typeface="Calibri"/>
              <a:cs typeface="Calibri"/>
            </a:endParaRPr>
          </a:p>
          <a:p>
            <a:pPr marL="469900" marR="506730">
              <a:lnSpc>
                <a:spcPct val="101400"/>
              </a:lnSpc>
              <a:spcBef>
                <a:spcPts val="5"/>
              </a:spcBef>
            </a:pPr>
            <a:r>
              <a:rPr sz="1400" b="1" spc="-10" dirty="0">
                <a:latin typeface="Calibri"/>
                <a:cs typeface="Calibri"/>
              </a:rPr>
              <a:t>anxieux,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d</a:t>
            </a:r>
            <a:r>
              <a:rPr sz="1400" b="1" spc="-5" dirty="0">
                <a:latin typeface="Constantia"/>
                <a:cs typeface="Constantia"/>
              </a:rPr>
              <a:t>é</a:t>
            </a:r>
            <a:r>
              <a:rPr sz="1400" b="1" spc="-5" dirty="0">
                <a:latin typeface="Calibri"/>
                <a:cs typeface="Calibri"/>
              </a:rPr>
              <a:t>prim</a:t>
            </a:r>
            <a:r>
              <a:rPr sz="1400" b="1" spc="-5" dirty="0">
                <a:latin typeface="Constantia"/>
                <a:cs typeface="Constantia"/>
              </a:rPr>
              <a:t>é</a:t>
            </a:r>
            <a:r>
              <a:rPr sz="1400" b="1" spc="-15" dirty="0">
                <a:latin typeface="Constantia"/>
                <a:cs typeface="Constantia"/>
              </a:rPr>
              <a:t> </a:t>
            </a:r>
            <a:r>
              <a:rPr sz="1400" b="1" spc="-5" dirty="0">
                <a:latin typeface="Calibri"/>
                <a:cs typeface="Calibri"/>
              </a:rPr>
              <a:t>ou</a:t>
            </a:r>
            <a:r>
              <a:rPr sz="1400" b="1" spc="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en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col</a:t>
            </a:r>
            <a:r>
              <a:rPr sz="1400" b="1" spc="-10" dirty="0">
                <a:latin typeface="Constantia"/>
                <a:cs typeface="Constantia"/>
              </a:rPr>
              <a:t>è</a:t>
            </a:r>
            <a:r>
              <a:rPr sz="1400" b="1" spc="-10" dirty="0">
                <a:latin typeface="Calibri"/>
                <a:cs typeface="Calibri"/>
              </a:rPr>
              <a:t>re.</a:t>
            </a:r>
            <a:r>
              <a:rPr sz="1400" b="1" spc="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De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plus,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il</a:t>
            </a:r>
            <a:r>
              <a:rPr sz="1400" b="1" spc="10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est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tout</a:t>
            </a:r>
            <a:r>
              <a:rPr sz="1400" b="1" spc="1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onstantia"/>
                <a:cs typeface="Constantia"/>
              </a:rPr>
              <a:t>à</a:t>
            </a:r>
            <a:r>
              <a:rPr sz="1400" b="1" spc="-20" dirty="0">
                <a:latin typeface="Constantia"/>
                <a:cs typeface="Constantia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fait </a:t>
            </a:r>
            <a:r>
              <a:rPr sz="1400" b="1" spc="-300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convaincu</a:t>
            </a:r>
            <a:r>
              <a:rPr sz="1400" b="1" spc="-5" dirty="0">
                <a:latin typeface="Calibri"/>
                <a:cs typeface="Calibri"/>
              </a:rPr>
              <a:t> qu</a:t>
            </a:r>
            <a:r>
              <a:rPr sz="1400" b="1" spc="-5" dirty="0">
                <a:latin typeface="Constantia"/>
                <a:cs typeface="Constantia"/>
              </a:rPr>
              <a:t>’</a:t>
            </a:r>
            <a:r>
              <a:rPr sz="1400" b="1" spc="-5" dirty="0">
                <a:latin typeface="Calibri"/>
                <a:cs typeface="Calibri"/>
              </a:rPr>
              <a:t>il</a:t>
            </a:r>
            <a:r>
              <a:rPr sz="1400" b="1" spc="1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ne</a:t>
            </a:r>
            <a:r>
              <a:rPr sz="1400" b="1" spc="5" dirty="0">
                <a:latin typeface="Calibri"/>
                <a:cs typeface="Calibri"/>
              </a:rPr>
              <a:t> </a:t>
            </a:r>
            <a:r>
              <a:rPr sz="1400" b="1" spc="-15" dirty="0">
                <a:latin typeface="Calibri"/>
                <a:cs typeface="Calibri"/>
              </a:rPr>
              <a:t>rechutera</a:t>
            </a:r>
            <a:r>
              <a:rPr sz="1400" b="1" spc="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pas.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400" b="1" spc="-10" dirty="0">
                <a:latin typeface="Calibri"/>
                <a:cs typeface="Calibri"/>
              </a:rPr>
              <a:t>Prochaska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et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Di </a:t>
            </a:r>
            <a:r>
              <a:rPr sz="1400" b="1" spc="-10" dirty="0">
                <a:latin typeface="Calibri"/>
                <a:cs typeface="Calibri"/>
              </a:rPr>
              <a:t>Clemente,</a:t>
            </a:r>
            <a:r>
              <a:rPr sz="1400" b="1" dirty="0">
                <a:latin typeface="Calibri"/>
                <a:cs typeface="Calibri"/>
              </a:rPr>
              <a:t> Am</a:t>
            </a:r>
            <a:r>
              <a:rPr sz="1400" b="1" spc="-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Psychologist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1999,47:110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222" y="872743"/>
            <a:ext cx="5785485" cy="7694930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867535" marR="431800" indent="-1427480">
              <a:lnSpc>
                <a:spcPct val="103299"/>
              </a:lnSpc>
              <a:spcBef>
                <a:spcPts val="25"/>
              </a:spcBef>
            </a:pPr>
            <a:r>
              <a:rPr sz="1800" b="1" spc="-5" dirty="0">
                <a:solidFill>
                  <a:srgbClr val="44536A"/>
                </a:solidFill>
                <a:latin typeface="Arial"/>
                <a:cs typeface="Arial"/>
              </a:rPr>
              <a:t>les</a:t>
            </a:r>
            <a:r>
              <a:rPr sz="1800" b="1" spc="10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44536A"/>
                </a:solidFill>
                <a:latin typeface="Arial"/>
                <a:cs typeface="Arial"/>
              </a:rPr>
              <a:t>étapes du</a:t>
            </a:r>
            <a:r>
              <a:rPr sz="1800" b="1" spc="5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44536A"/>
                </a:solidFill>
                <a:latin typeface="Arial"/>
                <a:cs typeface="Arial"/>
              </a:rPr>
              <a:t>changement</a:t>
            </a:r>
            <a:r>
              <a:rPr sz="1800" b="1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44536A"/>
                </a:solidFill>
                <a:latin typeface="Arial"/>
                <a:cs typeface="Arial"/>
              </a:rPr>
              <a:t>de</a:t>
            </a:r>
            <a:r>
              <a:rPr sz="1800" b="1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44536A"/>
                </a:solidFill>
                <a:latin typeface="Arial"/>
                <a:cs typeface="Arial"/>
              </a:rPr>
              <a:t>comportement </a:t>
            </a:r>
            <a:r>
              <a:rPr sz="1800" b="1" spc="-490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44536A"/>
                </a:solidFill>
                <a:latin typeface="Arial"/>
                <a:cs typeface="Arial"/>
              </a:rPr>
              <a:t>appliqués</a:t>
            </a:r>
            <a:r>
              <a:rPr sz="1800" b="1" spc="-10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44536A"/>
                </a:solidFill>
                <a:latin typeface="Arial"/>
                <a:cs typeface="Arial"/>
              </a:rPr>
              <a:t>aux</a:t>
            </a:r>
            <a:r>
              <a:rPr sz="1800" b="1" spc="-70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44536A"/>
                </a:solidFill>
                <a:latin typeface="Arial"/>
                <a:cs typeface="Arial"/>
              </a:rPr>
              <a:t>APS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 marL="12700" marR="111125">
              <a:lnSpc>
                <a:spcPct val="104000"/>
              </a:lnSpc>
              <a:spcBef>
                <a:spcPts val="1550"/>
              </a:spcBef>
            </a:pPr>
            <a:r>
              <a:rPr sz="1500" dirty="0">
                <a:solidFill>
                  <a:srgbClr val="00AF50"/>
                </a:solidFill>
                <a:latin typeface="Times New Roman"/>
                <a:cs typeface="Times New Roman"/>
              </a:rPr>
              <a:t>1</a:t>
            </a:r>
            <a:r>
              <a:rPr sz="1500" spc="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500" spc="-5" dirty="0">
                <a:solidFill>
                  <a:srgbClr val="00AF50"/>
                </a:solidFill>
                <a:latin typeface="Times New Roman"/>
                <a:cs typeface="Times New Roman"/>
              </a:rPr>
              <a:t>Indifférence</a:t>
            </a:r>
            <a:r>
              <a:rPr sz="1500" spc="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00AF50"/>
                </a:solidFill>
                <a:latin typeface="Times New Roman"/>
                <a:cs typeface="Times New Roman"/>
              </a:rPr>
              <a:t>:</a:t>
            </a:r>
            <a:r>
              <a:rPr sz="1500" spc="1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Je</a:t>
            </a:r>
            <a:r>
              <a:rPr sz="1500" dirty="0">
                <a:latin typeface="Times New Roman"/>
                <a:cs typeface="Times New Roman"/>
              </a:rPr>
              <a:t> ne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pratique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pas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d’exercice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physique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ni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régulièrement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ni </a:t>
            </a:r>
            <a:r>
              <a:rPr sz="1500" spc="-36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modérément,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et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je</a:t>
            </a:r>
            <a:r>
              <a:rPr sz="1500" dirty="0">
                <a:latin typeface="Times New Roman"/>
                <a:cs typeface="Times New Roman"/>
              </a:rPr>
              <a:t> ne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compte</a:t>
            </a:r>
            <a:r>
              <a:rPr sz="1500" dirty="0">
                <a:latin typeface="Times New Roman"/>
                <a:cs typeface="Times New Roman"/>
              </a:rPr>
              <a:t> pas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commencer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dans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les</a:t>
            </a:r>
            <a:r>
              <a:rPr sz="1500" dirty="0">
                <a:latin typeface="Times New Roman"/>
                <a:cs typeface="Times New Roman"/>
              </a:rPr>
              <a:t> 6 </a:t>
            </a:r>
            <a:r>
              <a:rPr sz="1500" spc="-5" dirty="0">
                <a:latin typeface="Times New Roman"/>
                <a:cs typeface="Times New Roman"/>
              </a:rPr>
              <a:t>prochains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mois.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250">
              <a:latin typeface="Times New Roman"/>
              <a:cs typeface="Times New Roman"/>
            </a:endParaRPr>
          </a:p>
          <a:p>
            <a:pPr marL="12700" marR="286385">
              <a:lnSpc>
                <a:spcPct val="104000"/>
              </a:lnSpc>
              <a:buChar char="•"/>
              <a:tabLst>
                <a:tab pos="128270" algn="l"/>
              </a:tabLst>
            </a:pPr>
            <a:r>
              <a:rPr sz="1500" dirty="0">
                <a:solidFill>
                  <a:srgbClr val="00AF50"/>
                </a:solidFill>
                <a:latin typeface="Times New Roman"/>
                <a:cs typeface="Times New Roman"/>
              </a:rPr>
              <a:t>2</a:t>
            </a:r>
            <a:r>
              <a:rPr sz="1500" spc="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500" spc="-5" dirty="0">
                <a:solidFill>
                  <a:srgbClr val="00AF50"/>
                </a:solidFill>
                <a:latin typeface="Times New Roman"/>
                <a:cs typeface="Times New Roman"/>
              </a:rPr>
              <a:t>réflexion:</a:t>
            </a:r>
            <a:r>
              <a:rPr sz="1500" spc="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Je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ne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pratique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pas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d’exercice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physique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ni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régulièrement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ni </a:t>
            </a:r>
            <a:r>
              <a:rPr sz="1500" spc="-36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modérément,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mais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je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compte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m’y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mettre</a:t>
            </a:r>
            <a:r>
              <a:rPr sz="1500" dirty="0">
                <a:latin typeface="Times New Roman"/>
                <a:cs typeface="Times New Roman"/>
              </a:rPr>
              <a:t> dans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les</a:t>
            </a:r>
            <a:r>
              <a:rPr sz="1500" dirty="0">
                <a:latin typeface="Times New Roman"/>
                <a:cs typeface="Times New Roman"/>
              </a:rPr>
              <a:t> 6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prochains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mois.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00AF50"/>
              </a:buClr>
              <a:buFont typeface="Times New Roman"/>
              <a:buChar char="•"/>
            </a:pPr>
            <a:endParaRPr sz="2300">
              <a:latin typeface="Times New Roman"/>
              <a:cs typeface="Times New Roman"/>
            </a:endParaRPr>
          </a:p>
          <a:p>
            <a:pPr marL="12700" marR="5080">
              <a:lnSpc>
                <a:spcPct val="103699"/>
              </a:lnSpc>
              <a:buChar char="•"/>
              <a:tabLst>
                <a:tab pos="128270" algn="l"/>
              </a:tabLst>
            </a:pPr>
            <a:r>
              <a:rPr sz="1500" dirty="0">
                <a:solidFill>
                  <a:srgbClr val="00AF50"/>
                </a:solidFill>
                <a:latin typeface="Times New Roman"/>
                <a:cs typeface="Times New Roman"/>
              </a:rPr>
              <a:t>3</a:t>
            </a:r>
            <a:r>
              <a:rPr sz="1500" spc="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500" spc="-5" dirty="0">
                <a:solidFill>
                  <a:srgbClr val="00AF50"/>
                </a:solidFill>
                <a:latin typeface="Times New Roman"/>
                <a:cs typeface="Times New Roman"/>
              </a:rPr>
              <a:t>programmation</a:t>
            </a:r>
            <a:r>
              <a:rPr sz="1500" spc="-5" dirty="0">
                <a:latin typeface="Times New Roman"/>
                <a:cs typeface="Times New Roman"/>
              </a:rPr>
              <a:t>: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J’essaie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de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pratiquer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une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activité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physique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régulière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je 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me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renseigne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et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j’agis</a:t>
            </a:r>
            <a:r>
              <a:rPr sz="1500" dirty="0">
                <a:latin typeface="Times New Roman"/>
                <a:cs typeface="Times New Roman"/>
              </a:rPr>
              <a:t> pour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mettre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en</a:t>
            </a:r>
            <a:r>
              <a:rPr sz="1500" spc="-5" dirty="0">
                <a:latin typeface="Times New Roman"/>
                <a:cs typeface="Times New Roman"/>
              </a:rPr>
              <a:t> œuvre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ma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décision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(mais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je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n’y </a:t>
            </a:r>
            <a:r>
              <a:rPr sz="1500" spc="-5" dirty="0">
                <a:latin typeface="Times New Roman"/>
                <a:cs typeface="Times New Roman"/>
              </a:rPr>
              <a:t>arrive </a:t>
            </a:r>
            <a:r>
              <a:rPr sz="1500" spc="-36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pas</a:t>
            </a:r>
            <a:r>
              <a:rPr sz="1500" spc="-5" dirty="0">
                <a:latin typeface="Times New Roman"/>
                <a:cs typeface="Times New Roman"/>
              </a:rPr>
              <a:t> forcément).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00AF50"/>
              </a:buClr>
              <a:buFont typeface="Times New Roman"/>
              <a:buChar char="•"/>
            </a:pPr>
            <a:endParaRPr sz="2300">
              <a:latin typeface="Times New Roman"/>
              <a:cs typeface="Times New Roman"/>
            </a:endParaRPr>
          </a:p>
          <a:p>
            <a:pPr marL="12700" marR="170815">
              <a:lnSpc>
                <a:spcPct val="103499"/>
              </a:lnSpc>
              <a:buChar char="•"/>
              <a:tabLst>
                <a:tab pos="128270" algn="l"/>
              </a:tabLst>
            </a:pPr>
            <a:r>
              <a:rPr sz="1500" dirty="0">
                <a:solidFill>
                  <a:srgbClr val="00AF50"/>
                </a:solidFill>
                <a:latin typeface="Times New Roman"/>
                <a:cs typeface="Times New Roman"/>
              </a:rPr>
              <a:t>4 </a:t>
            </a:r>
            <a:r>
              <a:rPr sz="1500" spc="-5" dirty="0">
                <a:solidFill>
                  <a:srgbClr val="00AF50"/>
                </a:solidFill>
                <a:latin typeface="Times New Roman"/>
                <a:cs typeface="Times New Roman"/>
              </a:rPr>
              <a:t>action</a:t>
            </a:r>
            <a:r>
              <a:rPr sz="1500" spc="-5" dirty="0">
                <a:latin typeface="Times New Roman"/>
                <a:cs typeface="Times New Roman"/>
              </a:rPr>
              <a:t>:</a:t>
            </a:r>
            <a:r>
              <a:rPr sz="1500" spc="1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Je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pratique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une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activité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physique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régulièrement</a:t>
            </a:r>
            <a:r>
              <a:rPr sz="1500" spc="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et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je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m’efforce </a:t>
            </a:r>
            <a:r>
              <a:rPr sz="1500" spc="-36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de </a:t>
            </a:r>
            <a:r>
              <a:rPr sz="1500" spc="-5" dirty="0">
                <a:latin typeface="Times New Roman"/>
                <a:cs typeface="Times New Roman"/>
              </a:rPr>
              <a:t>réaliser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mon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programme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et de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changer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mes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habitudes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(ce </a:t>
            </a:r>
            <a:r>
              <a:rPr sz="1500" spc="-5" dirty="0">
                <a:latin typeface="Times New Roman"/>
                <a:cs typeface="Times New Roman"/>
              </a:rPr>
              <a:t>n’est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pas 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toujours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facile,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ça</a:t>
            </a:r>
            <a:r>
              <a:rPr sz="1500" spc="-5" dirty="0">
                <a:latin typeface="Times New Roman"/>
                <a:cs typeface="Times New Roman"/>
              </a:rPr>
              <a:t> me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demande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beaucoup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d’efforts).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00AF50"/>
              </a:buClr>
              <a:buFont typeface="Times New Roman"/>
              <a:buChar char="•"/>
            </a:pPr>
            <a:endParaRPr sz="2300">
              <a:latin typeface="Times New Roman"/>
              <a:cs typeface="Times New Roman"/>
            </a:endParaRPr>
          </a:p>
          <a:p>
            <a:pPr marL="12700" marR="429259">
              <a:lnSpc>
                <a:spcPct val="103499"/>
              </a:lnSpc>
              <a:buChar char="•"/>
              <a:tabLst>
                <a:tab pos="128270" algn="l"/>
              </a:tabLst>
            </a:pPr>
            <a:r>
              <a:rPr sz="1500" dirty="0">
                <a:solidFill>
                  <a:srgbClr val="00AF50"/>
                </a:solidFill>
                <a:latin typeface="Times New Roman"/>
                <a:cs typeface="Times New Roman"/>
              </a:rPr>
              <a:t>5</a:t>
            </a:r>
            <a:r>
              <a:rPr sz="1500" spc="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500" spc="-5" dirty="0">
                <a:solidFill>
                  <a:srgbClr val="00AF50"/>
                </a:solidFill>
                <a:latin typeface="Times New Roman"/>
                <a:cs typeface="Times New Roman"/>
              </a:rPr>
              <a:t>maintien:</a:t>
            </a:r>
            <a:r>
              <a:rPr sz="1500" spc="1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Je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pratique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régulièrement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une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activité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physique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selon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les </a:t>
            </a:r>
            <a:r>
              <a:rPr sz="1500" spc="-36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recommandations</a:t>
            </a:r>
            <a:r>
              <a:rPr sz="1500" spc="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30 </a:t>
            </a:r>
            <a:r>
              <a:rPr sz="1500" spc="-5" dirty="0">
                <a:latin typeface="Times New Roman"/>
                <a:cs typeface="Times New Roman"/>
              </a:rPr>
              <a:t>mn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par </a:t>
            </a:r>
            <a:r>
              <a:rPr sz="1500" spc="-5" dirty="0">
                <a:latin typeface="Times New Roman"/>
                <a:cs typeface="Times New Roman"/>
              </a:rPr>
              <a:t>jour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5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fois</a:t>
            </a:r>
            <a:r>
              <a:rPr sz="1500" dirty="0">
                <a:latin typeface="Times New Roman"/>
                <a:cs typeface="Times New Roman"/>
              </a:rPr>
              <a:t> ou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plus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par </a:t>
            </a:r>
            <a:r>
              <a:rPr sz="1500" spc="-5" dirty="0">
                <a:latin typeface="Times New Roman"/>
                <a:cs typeface="Times New Roman"/>
              </a:rPr>
              <a:t>semaine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depuis 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plusieurs mois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(les</a:t>
            </a:r>
            <a:r>
              <a:rPr sz="1500" dirty="0">
                <a:latin typeface="Times New Roman"/>
                <a:cs typeface="Times New Roman"/>
              </a:rPr>
              <a:t> 5 </a:t>
            </a:r>
            <a:r>
              <a:rPr sz="1500" spc="-5" dirty="0">
                <a:latin typeface="Times New Roman"/>
                <a:cs typeface="Times New Roman"/>
              </a:rPr>
              <a:t>derniers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mois).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00AF50"/>
              </a:buClr>
              <a:buFont typeface="Times New Roman"/>
              <a:buChar char="•"/>
            </a:pPr>
            <a:endParaRPr sz="2300">
              <a:latin typeface="Times New Roman"/>
              <a:cs typeface="Times New Roman"/>
            </a:endParaRPr>
          </a:p>
          <a:p>
            <a:pPr marL="12700" marR="121285">
              <a:lnSpc>
                <a:spcPct val="103699"/>
              </a:lnSpc>
              <a:buChar char="•"/>
              <a:tabLst>
                <a:tab pos="128270" algn="l"/>
              </a:tabLst>
            </a:pPr>
            <a:r>
              <a:rPr sz="1500" dirty="0">
                <a:solidFill>
                  <a:srgbClr val="00AF50"/>
                </a:solidFill>
                <a:latin typeface="Times New Roman"/>
                <a:cs typeface="Times New Roman"/>
              </a:rPr>
              <a:t>6 </a:t>
            </a:r>
            <a:r>
              <a:rPr sz="1500" spc="-5" dirty="0">
                <a:solidFill>
                  <a:srgbClr val="00AF50"/>
                </a:solidFill>
                <a:latin typeface="Times New Roman"/>
                <a:cs typeface="Times New Roman"/>
              </a:rPr>
              <a:t>résolution</a:t>
            </a:r>
            <a:r>
              <a:rPr sz="1500" spc="-5" dirty="0">
                <a:latin typeface="Times New Roman"/>
                <a:cs typeface="Times New Roman"/>
              </a:rPr>
              <a:t>: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Je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pratique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une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activité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physique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depuis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au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moins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6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mois. 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J’ai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amélioré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la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durée,</a:t>
            </a:r>
            <a:r>
              <a:rPr sz="1500" spc="1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l’intensité,</a:t>
            </a:r>
            <a:r>
              <a:rPr sz="1500" spc="1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la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fréquence,</a:t>
            </a:r>
            <a:r>
              <a:rPr sz="1500" spc="1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la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variété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des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exercices.</a:t>
            </a:r>
            <a:r>
              <a:rPr sz="1500" spc="1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Je </a:t>
            </a:r>
            <a:r>
              <a:rPr sz="1500" spc="-36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perçois</a:t>
            </a:r>
            <a:r>
              <a:rPr sz="1500" dirty="0">
                <a:latin typeface="Times New Roman"/>
                <a:cs typeface="Times New Roman"/>
              </a:rPr>
              <a:t> les </a:t>
            </a:r>
            <a:r>
              <a:rPr sz="1500" spc="-5" dirty="0">
                <a:latin typeface="Times New Roman"/>
                <a:cs typeface="Times New Roman"/>
              </a:rPr>
              <a:t>bénéfices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que </a:t>
            </a:r>
            <a:r>
              <a:rPr sz="1500" spc="-5" dirty="0">
                <a:latin typeface="Times New Roman"/>
                <a:cs typeface="Times New Roman"/>
              </a:rPr>
              <a:t>j’en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retire.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Je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n’envisage</a:t>
            </a:r>
            <a:r>
              <a:rPr sz="1500" dirty="0">
                <a:latin typeface="Times New Roman"/>
                <a:cs typeface="Times New Roman"/>
              </a:rPr>
              <a:t> pas </a:t>
            </a:r>
            <a:r>
              <a:rPr sz="1500" spc="-5" dirty="0">
                <a:latin typeface="Times New Roman"/>
                <a:cs typeface="Times New Roman"/>
              </a:rPr>
              <a:t>d’arrêter.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00AF50"/>
              </a:buClr>
              <a:buFont typeface="Times New Roman"/>
              <a:buChar char="•"/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00AF50"/>
              </a:buClr>
              <a:buFont typeface="Times New Roman"/>
              <a:buChar char="•"/>
            </a:pPr>
            <a:endParaRPr sz="1400">
              <a:latin typeface="Times New Roman"/>
              <a:cs typeface="Times New Roman"/>
            </a:endParaRPr>
          </a:p>
          <a:p>
            <a:pPr marL="12700" marR="359410">
              <a:lnSpc>
                <a:spcPct val="103499"/>
              </a:lnSpc>
              <a:buChar char="•"/>
              <a:tabLst>
                <a:tab pos="128270" algn="l"/>
              </a:tabLst>
            </a:pPr>
            <a:r>
              <a:rPr sz="1500" dirty="0">
                <a:solidFill>
                  <a:srgbClr val="00AF50"/>
                </a:solidFill>
                <a:latin typeface="Times New Roman"/>
                <a:cs typeface="Times New Roman"/>
              </a:rPr>
              <a:t>6’</a:t>
            </a:r>
            <a:r>
              <a:rPr sz="1500" spc="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500" spc="-5" dirty="0">
                <a:solidFill>
                  <a:srgbClr val="00AF50"/>
                </a:solidFill>
                <a:latin typeface="Times New Roman"/>
                <a:cs typeface="Times New Roman"/>
              </a:rPr>
              <a:t>rechute</a:t>
            </a:r>
            <a:r>
              <a:rPr sz="1500" spc="-5" dirty="0">
                <a:latin typeface="Times New Roman"/>
                <a:cs typeface="Times New Roman"/>
              </a:rPr>
              <a:t>: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J’ai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arrêté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de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pratiquer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une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activité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physique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régulière.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Il 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faudrait</a:t>
            </a:r>
            <a:r>
              <a:rPr sz="1500" dirty="0">
                <a:latin typeface="Times New Roman"/>
                <a:cs typeface="Times New Roman"/>
              </a:rPr>
              <a:t> que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je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reprenne</a:t>
            </a:r>
            <a:r>
              <a:rPr sz="1500" dirty="0">
                <a:latin typeface="Times New Roman"/>
                <a:cs typeface="Times New Roman"/>
              </a:rPr>
              <a:t> avec </a:t>
            </a:r>
            <a:r>
              <a:rPr sz="1500" spc="-5" dirty="0">
                <a:latin typeface="Times New Roman"/>
                <a:cs typeface="Times New Roman"/>
              </a:rPr>
              <a:t>plus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de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régularité</a:t>
            </a:r>
            <a:r>
              <a:rPr sz="1500" dirty="0">
                <a:latin typeface="Times New Roman"/>
                <a:cs typeface="Times New Roman"/>
              </a:rPr>
              <a:t> ou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je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n’envisage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pas de </a:t>
            </a:r>
            <a:r>
              <a:rPr sz="1500" spc="-36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reprendre.</a:t>
            </a:r>
            <a:endParaRPr sz="15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15389" y="1146148"/>
            <a:ext cx="4930775" cy="28314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406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44536A"/>
                </a:solidFill>
                <a:latin typeface="Arial"/>
                <a:cs typeface="Arial"/>
              </a:rPr>
              <a:t>les</a:t>
            </a:r>
            <a:r>
              <a:rPr sz="1800" b="1" spc="10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44536A"/>
                </a:solidFill>
                <a:latin typeface="Arial"/>
                <a:cs typeface="Arial"/>
              </a:rPr>
              <a:t>étapes du</a:t>
            </a:r>
            <a:r>
              <a:rPr sz="1800" b="1" spc="5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44536A"/>
                </a:solidFill>
                <a:latin typeface="Arial"/>
                <a:cs typeface="Arial"/>
              </a:rPr>
              <a:t>changement</a:t>
            </a:r>
            <a:r>
              <a:rPr sz="1800" b="1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44536A"/>
                </a:solidFill>
                <a:latin typeface="Arial"/>
                <a:cs typeface="Arial"/>
              </a:rPr>
              <a:t>de</a:t>
            </a:r>
            <a:r>
              <a:rPr sz="1800" b="1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44536A"/>
                </a:solidFill>
                <a:latin typeface="Arial"/>
                <a:cs typeface="Arial"/>
              </a:rPr>
              <a:t>comportement </a:t>
            </a:r>
            <a:r>
              <a:rPr sz="1800" b="1" spc="-490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44536A"/>
                </a:solidFill>
                <a:latin typeface="Arial"/>
                <a:cs typeface="Arial"/>
              </a:rPr>
              <a:t>selon</a:t>
            </a:r>
            <a:r>
              <a:rPr sz="1800" b="1" spc="-10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44536A"/>
                </a:solidFill>
                <a:latin typeface="Arial"/>
                <a:cs typeface="Arial"/>
              </a:rPr>
              <a:t>le</a:t>
            </a:r>
            <a:r>
              <a:rPr sz="1800" b="1" spc="-5" dirty="0">
                <a:solidFill>
                  <a:srgbClr val="44536A"/>
                </a:solidFill>
                <a:latin typeface="Arial"/>
                <a:cs typeface="Arial"/>
              </a:rPr>
              <a:t> modèle </a:t>
            </a:r>
            <a:r>
              <a:rPr sz="1800" b="1" spc="-30" dirty="0">
                <a:solidFill>
                  <a:srgbClr val="44536A"/>
                </a:solidFill>
                <a:latin typeface="Arial"/>
                <a:cs typeface="Arial"/>
              </a:rPr>
              <a:t>PADIM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250"/>
              </a:spcBef>
            </a:pPr>
            <a:r>
              <a:rPr sz="1600" b="1" i="1" spc="-5" dirty="0">
                <a:solidFill>
                  <a:srgbClr val="00AF50"/>
                </a:solidFill>
                <a:latin typeface="Calibri"/>
                <a:cs typeface="Calibri"/>
              </a:rPr>
              <a:t>OBJECTIFS</a:t>
            </a:r>
            <a:r>
              <a:rPr sz="1600" b="1" i="1" spc="-1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600" b="1" i="1" dirty="0">
                <a:solidFill>
                  <a:srgbClr val="00AF50"/>
                </a:solidFill>
                <a:latin typeface="Calibri"/>
                <a:cs typeface="Calibri"/>
              </a:rPr>
              <a:t>du</a:t>
            </a:r>
            <a:r>
              <a:rPr sz="1600" b="1" i="1" spc="-1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600" b="1" i="1" spc="-5" dirty="0">
                <a:solidFill>
                  <a:srgbClr val="00AF50"/>
                </a:solidFill>
                <a:latin typeface="Calibri"/>
                <a:cs typeface="Calibri"/>
              </a:rPr>
              <a:t>patient </a:t>
            </a:r>
            <a:r>
              <a:rPr sz="1600" b="1" i="1" dirty="0">
                <a:solidFill>
                  <a:srgbClr val="00AF50"/>
                </a:solidFill>
                <a:latin typeface="Calibri"/>
                <a:cs typeface="Calibri"/>
              </a:rPr>
              <a:t>–</a:t>
            </a:r>
            <a:r>
              <a:rPr sz="1600" b="1" i="1" spc="-1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600" b="1" i="1" spc="-5" dirty="0">
                <a:solidFill>
                  <a:srgbClr val="00AF50"/>
                </a:solidFill>
                <a:latin typeface="Calibri"/>
                <a:cs typeface="Calibri"/>
              </a:rPr>
              <a:t>usager</a:t>
            </a:r>
            <a:endParaRPr sz="1600">
              <a:latin typeface="Calibri"/>
              <a:cs typeface="Calibri"/>
            </a:endParaRPr>
          </a:p>
          <a:p>
            <a:pPr marL="1599565" indent="-147320">
              <a:lnSpc>
                <a:spcPct val="100000"/>
              </a:lnSpc>
              <a:spcBef>
                <a:spcPts val="195"/>
              </a:spcBef>
              <a:buChar char="•"/>
              <a:tabLst>
                <a:tab pos="1600200" algn="l"/>
              </a:tabLst>
            </a:pPr>
            <a:r>
              <a:rPr sz="1600" spc="-5" dirty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1600" spc="-5" dirty="0">
                <a:latin typeface="Calibri"/>
                <a:cs typeface="Calibri"/>
              </a:rPr>
              <a:t>osséder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l’information</a:t>
            </a:r>
            <a:endParaRPr sz="1600">
              <a:latin typeface="Calibri"/>
              <a:cs typeface="Calibri"/>
            </a:endParaRPr>
          </a:p>
          <a:p>
            <a:pPr marL="1565910" indent="-147320">
              <a:lnSpc>
                <a:spcPct val="100000"/>
              </a:lnSpc>
              <a:spcBef>
                <a:spcPts val="185"/>
              </a:spcBef>
              <a:buChar char="•"/>
              <a:tabLst>
                <a:tab pos="1566545" algn="l"/>
              </a:tabLst>
            </a:pPr>
            <a:r>
              <a:rPr sz="1600" spc="-5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1600" spc="-5" dirty="0">
                <a:latin typeface="Calibri"/>
                <a:cs typeface="Calibri"/>
              </a:rPr>
              <a:t>dhérer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à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l’information</a:t>
            </a:r>
            <a:endParaRPr sz="1600">
              <a:latin typeface="Calibri"/>
              <a:cs typeface="Calibri"/>
            </a:endParaRPr>
          </a:p>
          <a:p>
            <a:pPr marL="1583690" indent="-147955">
              <a:lnSpc>
                <a:spcPct val="100000"/>
              </a:lnSpc>
              <a:spcBef>
                <a:spcPts val="185"/>
              </a:spcBef>
              <a:buChar char="•"/>
              <a:tabLst>
                <a:tab pos="1584325" algn="l"/>
              </a:tabLst>
            </a:pPr>
            <a:r>
              <a:rPr sz="1600" spc="-5" dirty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1600" spc="-5" dirty="0">
                <a:latin typeface="Calibri"/>
                <a:cs typeface="Calibri"/>
              </a:rPr>
              <a:t>écider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le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changement</a:t>
            </a:r>
            <a:endParaRPr sz="1600">
              <a:latin typeface="Calibri"/>
              <a:cs typeface="Calibri"/>
            </a:endParaRPr>
          </a:p>
          <a:p>
            <a:pPr marL="1656714" lvl="1" indent="-147320">
              <a:lnSpc>
                <a:spcPct val="100000"/>
              </a:lnSpc>
              <a:spcBef>
                <a:spcPts val="195"/>
              </a:spcBef>
              <a:buChar char="•"/>
              <a:tabLst>
                <a:tab pos="1657350" algn="l"/>
              </a:tabLst>
            </a:pPr>
            <a:r>
              <a:rPr sz="1600" spc="-5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1600" spc="-5" dirty="0">
                <a:latin typeface="Calibri"/>
                <a:cs typeface="Calibri"/>
              </a:rPr>
              <a:t>nitier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le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changement</a:t>
            </a:r>
            <a:endParaRPr sz="1600">
              <a:latin typeface="Calibri"/>
              <a:cs typeface="Calibri"/>
            </a:endParaRPr>
          </a:p>
          <a:p>
            <a:pPr marL="1494155" indent="-147955">
              <a:lnSpc>
                <a:spcPct val="100000"/>
              </a:lnSpc>
              <a:spcBef>
                <a:spcPts val="185"/>
              </a:spcBef>
              <a:buChar char="•"/>
              <a:tabLst>
                <a:tab pos="1494790" algn="l"/>
              </a:tabLst>
            </a:pPr>
            <a:r>
              <a:rPr sz="1600" spc="-5" dirty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1600" spc="-5" dirty="0">
                <a:latin typeface="Calibri"/>
                <a:cs typeface="Calibri"/>
              </a:rPr>
              <a:t>aintenir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le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changement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463</Words>
  <Application>Microsoft Office PowerPoint</Application>
  <PresentationFormat>Personnalisé</PresentationFormat>
  <Paragraphs>43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Calibri</vt:lpstr>
      <vt:lpstr>Constantia</vt:lpstr>
      <vt:lpstr>Times New Roman</vt:lpstr>
      <vt:lpstr>Wingdings 2</vt:lpstr>
      <vt:lpstr>Office Theme</vt:lpstr>
      <vt:lpstr>Bilan motivationnel :  où se situe votre patient ? Dans le cycle de Prochaska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Bilan motivationnel :  où se situe votre patient ? Dans le cycle de Prochaska</dc:title>
  <dc:creator>HP ProBook</dc:creator>
  <cp:lastModifiedBy>Annick DI SCALA</cp:lastModifiedBy>
  <cp:revision>1</cp:revision>
  <dcterms:created xsi:type="dcterms:W3CDTF">2021-11-23T11:38:40Z</dcterms:created>
  <dcterms:modified xsi:type="dcterms:W3CDTF">2021-11-23T12:29:42Z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2021-11-23T00:00:00Z</vt:filetime>
  </property>
  <property fmtid="{D5CDD505-2E9C-101B-9397-08002B2CF9AE}" pid="3" name="Creator">
    <vt:lpwstr>Acrobat PDFMaker 21 pour Word</vt:lpwstr>
  </property>
  <property fmtid="{D5CDD505-2E9C-101B-9397-08002B2CF9AE}" pid="4" name="LastSaved">
    <vt:filetime>2021-11-23T00:00:00Z</vt:filetime>
  </property>
</Properties>
</file>