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390" y="377016"/>
            <a:ext cx="6638925" cy="704977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algn="ctr" marL="33020">
              <a:lnSpc>
                <a:spcPct val="100000"/>
              </a:lnSpc>
              <a:spcBef>
                <a:spcPts val="555"/>
              </a:spcBef>
            </a:pPr>
            <a:r>
              <a:rPr dirty="0" sz="1600" spc="-5" b="1">
                <a:latin typeface="Calibri"/>
                <a:cs typeface="Calibri"/>
              </a:rPr>
              <a:t>Matériel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pour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mesures de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santé tests</a:t>
            </a:r>
            <a:r>
              <a:rPr dirty="0" sz="1600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et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épreuves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mesurer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matériel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>
                <a:latin typeface="Calibri"/>
                <a:cs typeface="Calibri"/>
              </a:rPr>
              <a:t>Taille 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Double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mètre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scotch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équerre</a:t>
            </a:r>
            <a:r>
              <a:rPr dirty="0" sz="1200">
                <a:latin typeface="Calibri"/>
                <a:cs typeface="Calibri"/>
              </a:rPr>
              <a:t> + </a:t>
            </a:r>
            <a:r>
              <a:rPr dirty="0" sz="1200" spc="-5">
                <a:latin typeface="Calibri"/>
                <a:cs typeface="Calibri"/>
              </a:rPr>
              <a:t>collant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brun </a:t>
            </a:r>
            <a:r>
              <a:rPr dirty="0" sz="1200">
                <a:latin typeface="Calibri"/>
                <a:cs typeface="Calibri"/>
              </a:rPr>
              <a:t>/ ou </a:t>
            </a:r>
            <a:r>
              <a:rPr dirty="0" sz="1200" spc="-5">
                <a:latin typeface="Calibri"/>
                <a:cs typeface="Calibri"/>
              </a:rPr>
              <a:t>toise</a:t>
            </a:r>
            <a:r>
              <a:rPr dirty="0" sz="1200">
                <a:latin typeface="Calibri"/>
                <a:cs typeface="Calibri"/>
              </a:rPr>
              <a:t> ou </a:t>
            </a:r>
            <a:r>
              <a:rPr dirty="0" sz="1200" spc="-5">
                <a:latin typeface="Calibri"/>
                <a:cs typeface="Calibri"/>
              </a:rPr>
              <a:t>toise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électronique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30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Poids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Balance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pèse-personne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0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Périmètres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Mètres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couturière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(Thermomètre(s)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100" spc="-5">
                <a:latin typeface="Calibri"/>
                <a:cs typeface="Calibri"/>
              </a:rPr>
              <a:t>facultatif)</a:t>
            </a:r>
            <a:endParaRPr sz="1100">
              <a:latin typeface="Calibri"/>
              <a:cs typeface="Calibri"/>
            </a:endParaRPr>
          </a:p>
          <a:p>
            <a:pPr marL="12700" marR="95250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>
                <a:latin typeface="Calibri"/>
                <a:cs typeface="Calibri"/>
              </a:rPr>
              <a:t>Saturation</a:t>
            </a:r>
            <a:r>
              <a:rPr dirty="0" sz="1200" spc="-5">
                <a:latin typeface="Calibri"/>
                <a:cs typeface="Calibri"/>
              </a:rPr>
              <a:t> du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sang</a:t>
            </a:r>
            <a:r>
              <a:rPr dirty="0" sz="1200">
                <a:latin typeface="Calibri"/>
                <a:cs typeface="Calibri"/>
              </a:rPr>
              <a:t> en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O2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et </a:t>
            </a:r>
            <a:r>
              <a:rPr dirty="0" sz="1200" spc="-5">
                <a:latin typeface="Calibri"/>
                <a:cs typeface="Calibri"/>
              </a:rPr>
              <a:t>fréquence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cardiaque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repos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Appareil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SPO2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(saturomètre)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et </a:t>
            </a:r>
            <a:r>
              <a:rPr dirty="0" sz="1200" spc="-5">
                <a:latin typeface="Calibri"/>
                <a:cs typeface="Calibri"/>
              </a:rPr>
              <a:t>fréquence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cardiaque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repos (facultatif </a:t>
            </a:r>
            <a:r>
              <a:rPr dirty="0" sz="1200">
                <a:latin typeface="Calibri"/>
                <a:cs typeface="Calibri"/>
              </a:rPr>
              <a:t>mais </a:t>
            </a:r>
            <a:r>
              <a:rPr dirty="0" sz="1200" spc="-5">
                <a:latin typeface="Calibri"/>
                <a:cs typeface="Calibri"/>
              </a:rPr>
              <a:t>utile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pour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surveiller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l’entrainement)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Pressions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artérielles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Tensiomètre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électronique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(vérifier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piles,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réservé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médecin)</a:t>
            </a:r>
            <a:endParaRPr sz="1200">
              <a:latin typeface="Calibri"/>
              <a:cs typeface="Calibri"/>
            </a:endParaRPr>
          </a:p>
          <a:p>
            <a:pPr marL="12700" marR="164465">
              <a:lnSpc>
                <a:spcPts val="1470"/>
              </a:lnSpc>
              <a:spcBef>
                <a:spcPts val="45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(Débit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expiratoire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maximal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performance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ventilatoire,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qualité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la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respiration,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dépistage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l’asthme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Peak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flow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embouts</a:t>
            </a:r>
            <a:r>
              <a:rPr dirty="0" sz="1200">
                <a:latin typeface="Calibri"/>
                <a:cs typeface="Calibri"/>
              </a:rPr>
              <a:t> +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antiseptique)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(utile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prévoir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embouts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buccaux,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souvent</a:t>
            </a:r>
            <a:r>
              <a:rPr dirty="0" sz="1100">
                <a:latin typeface="Calibri"/>
                <a:cs typeface="Calibri"/>
              </a:rPr>
              <a:t> en </a:t>
            </a:r>
            <a:r>
              <a:rPr dirty="0" sz="1100" spc="-5">
                <a:latin typeface="Calibri"/>
                <a:cs typeface="Calibri"/>
              </a:rPr>
              <a:t>rupture fournisseur)</a:t>
            </a:r>
            <a:endParaRPr sz="1100">
              <a:latin typeface="Calibri"/>
              <a:cs typeface="Calibri"/>
            </a:endParaRPr>
          </a:p>
          <a:p>
            <a:pPr marL="93345" indent="-81280">
              <a:lnSpc>
                <a:spcPts val="1410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Acuité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visuelle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-5">
                <a:latin typeface="Calibri"/>
                <a:cs typeface="Calibri"/>
              </a:rPr>
              <a:t>Echelle 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vision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Monoyer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collant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brun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"/>
              <a:buChar char="-"/>
            </a:pP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Char char="-"/>
              <a:tabLst>
                <a:tab pos="93980" algn="l"/>
              </a:tabLst>
            </a:pPr>
            <a:r>
              <a:rPr dirty="0" sz="1200">
                <a:latin typeface="Calibri"/>
                <a:cs typeface="Calibri"/>
              </a:rPr>
              <a:t>Force </a:t>
            </a:r>
            <a:r>
              <a:rPr dirty="0" sz="1200" spc="-5">
                <a:latin typeface="Calibri"/>
                <a:cs typeface="Calibri"/>
              </a:rPr>
              <a:t>serrage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manuel</a:t>
            </a:r>
            <a:r>
              <a:rPr dirty="0" sz="1200">
                <a:latin typeface="Calibri"/>
                <a:cs typeface="Calibri"/>
              </a:rPr>
              <a:t> : </a:t>
            </a:r>
            <a:r>
              <a:rPr dirty="0" sz="1200" spc="-5">
                <a:latin typeface="Calibri"/>
                <a:cs typeface="Calibri"/>
              </a:rPr>
              <a:t>mesure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FMV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mains 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dynamomètre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manuel électronique</a:t>
            </a:r>
            <a:endParaRPr sz="1200">
              <a:latin typeface="Calibri"/>
              <a:cs typeface="Calibri"/>
            </a:endParaRPr>
          </a:p>
          <a:p>
            <a:pPr marL="12700" marR="271145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>
                <a:latin typeface="Calibri"/>
                <a:cs typeface="Calibri"/>
              </a:rPr>
              <a:t>Force</a:t>
            </a:r>
            <a:r>
              <a:rPr dirty="0" sz="1200" spc="-5">
                <a:latin typeface="Calibri"/>
                <a:cs typeface="Calibri"/>
              </a:rPr>
              <a:t> explosive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M.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</a:t>
            </a:r>
            <a:r>
              <a:rPr dirty="0" sz="1200">
                <a:latin typeface="Calibri"/>
                <a:cs typeface="Calibri"/>
              </a:rPr>
              <a:t> 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Détente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verticale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jump</a:t>
            </a:r>
            <a:r>
              <a:rPr dirty="0" sz="1200">
                <a:latin typeface="Calibri"/>
                <a:cs typeface="Calibri"/>
              </a:rPr>
              <a:t> meter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(ou test 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Fleischman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craie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et </a:t>
            </a:r>
            <a:r>
              <a:rPr dirty="0" sz="1200" spc="-5">
                <a:latin typeface="Calibri"/>
                <a:cs typeface="Calibri"/>
              </a:rPr>
              <a:t>triple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mètre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ruban)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>
                <a:latin typeface="Calibri"/>
                <a:cs typeface="Calibri"/>
              </a:rPr>
              <a:t>Force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explosive</a:t>
            </a:r>
            <a:r>
              <a:rPr dirty="0" sz="1200">
                <a:latin typeface="Calibri"/>
                <a:cs typeface="Calibri"/>
              </a:rPr>
              <a:t> M. </a:t>
            </a:r>
            <a:r>
              <a:rPr dirty="0" sz="1200" spc="-5">
                <a:latin typeface="Calibri"/>
                <a:cs typeface="Calibri"/>
              </a:rPr>
              <a:t>Sup </a:t>
            </a:r>
            <a:r>
              <a:rPr dirty="0" sz="1200">
                <a:latin typeface="Calibri"/>
                <a:cs typeface="Calibri"/>
              </a:rPr>
              <a:t>: Medecin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ball </a:t>
            </a:r>
            <a:r>
              <a:rPr dirty="0" sz="1200">
                <a:latin typeface="Calibri"/>
                <a:cs typeface="Calibri"/>
              </a:rPr>
              <a:t>3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kg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+ 5 </a:t>
            </a:r>
            <a:r>
              <a:rPr dirty="0" sz="1200" spc="-5">
                <a:latin typeface="Calibri"/>
                <a:cs typeface="Calibri"/>
              </a:rPr>
              <a:t>mètres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-5">
                <a:latin typeface="Calibri"/>
                <a:cs typeface="Calibri"/>
              </a:rPr>
              <a:t> ruban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"/>
              <a:buChar char="-"/>
            </a:pPr>
            <a:endParaRPr sz="1200">
              <a:latin typeface="Calibri"/>
              <a:cs typeface="Calibri"/>
            </a:endParaRPr>
          </a:p>
          <a:p>
            <a:pPr marL="12700" marR="66040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Force-endurance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dynamique,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équilibre,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vélocité,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coordination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Debout-assis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chaise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30</a:t>
            </a:r>
            <a:r>
              <a:rPr dirty="0" sz="1200">
                <a:latin typeface="Calibri"/>
                <a:cs typeface="Calibri"/>
              </a:rPr>
              <a:t> 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;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get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up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chaise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contre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mur, chronomètre,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plot (verre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plastique possible)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Force-endurance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statique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quadriceps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« </a:t>
            </a:r>
            <a:r>
              <a:rPr dirty="0" sz="1200" spc="-5">
                <a:latin typeface="Calibri"/>
                <a:cs typeface="Calibri"/>
              </a:rPr>
              <a:t>chaise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»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un</a:t>
            </a:r>
            <a:r>
              <a:rPr dirty="0" sz="1200">
                <a:latin typeface="Calibri"/>
                <a:cs typeface="Calibri"/>
              </a:rPr>
              <a:t> « mur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solide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»,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un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chronomètre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Calibri"/>
              <a:buChar char="-"/>
            </a:pPr>
            <a:endParaRPr sz="1150">
              <a:latin typeface="Calibri"/>
              <a:cs typeface="Calibri"/>
            </a:endParaRPr>
          </a:p>
          <a:p>
            <a:pPr algn="just" marL="12700" marR="201295">
              <a:lnSpc>
                <a:spcPct val="101899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Endurance puissance </a:t>
            </a:r>
            <a:r>
              <a:rPr dirty="0" sz="1200">
                <a:latin typeface="Calibri"/>
                <a:cs typeface="Calibri"/>
              </a:rPr>
              <a:t>et </a:t>
            </a:r>
            <a:r>
              <a:rPr dirty="0" sz="1200" spc="-5">
                <a:latin typeface="Calibri"/>
                <a:cs typeface="Calibri"/>
              </a:rPr>
              <a:t>capacité max aérobies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-5">
                <a:latin typeface="Calibri"/>
                <a:cs typeface="Calibri"/>
              </a:rPr>
              <a:t>marche </a:t>
            </a:r>
            <a:r>
              <a:rPr dirty="0" sz="1200">
                <a:latin typeface="Calibri"/>
                <a:cs typeface="Calibri"/>
              </a:rPr>
              <a:t>6 min : </a:t>
            </a:r>
            <a:r>
              <a:rPr dirty="0" sz="1200" spc="-5">
                <a:latin typeface="Calibri"/>
                <a:cs typeface="Calibri"/>
              </a:rPr>
              <a:t>double décamètre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10 plots (gobelets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plastiques colorés/3m)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Tableau interprétation résultats </a:t>
            </a:r>
            <a:r>
              <a:rPr dirty="0" sz="1200">
                <a:latin typeface="Calibri"/>
                <a:cs typeface="Calibri"/>
              </a:rPr>
              <a:t>(à </a:t>
            </a:r>
            <a:r>
              <a:rPr dirty="0" sz="1200" spc="-5">
                <a:latin typeface="Calibri"/>
                <a:cs typeface="Calibri"/>
              </a:rPr>
              <a:t>prendre sur diaporama)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échelle de </a:t>
            </a:r>
            <a:r>
              <a:rPr dirty="0" sz="1200">
                <a:latin typeface="Calibri"/>
                <a:cs typeface="Calibri"/>
              </a:rPr>
              <a:t>Borg +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cardiofréquencemètres (facultatif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; </a:t>
            </a:r>
            <a:r>
              <a:rPr dirty="0" sz="1200" spc="-5">
                <a:latin typeface="Calibri"/>
                <a:cs typeface="Calibri"/>
              </a:rPr>
              <a:t>utile)</a:t>
            </a:r>
            <a:endParaRPr sz="1200">
              <a:latin typeface="Calibri"/>
              <a:cs typeface="Calibri"/>
            </a:endParaRPr>
          </a:p>
          <a:p>
            <a:pPr marL="12700" marR="290830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VO2max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Course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Navette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(facultatif,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niveau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2)</a:t>
            </a:r>
            <a:r>
              <a:rPr dirty="0" sz="11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Enregistrement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haut-parleur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(smartphone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convient)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cardiofréquencemètre («</a:t>
            </a:r>
            <a:r>
              <a:rPr dirty="0" sz="1200">
                <a:latin typeface="Calibri"/>
                <a:cs typeface="Calibri"/>
              </a:rPr>
              <a:t> cardio </a:t>
            </a:r>
            <a:r>
              <a:rPr dirty="0" sz="1200" spc="-5">
                <a:latin typeface="Calibri"/>
                <a:cs typeface="Calibri"/>
              </a:rPr>
              <a:t>», facultatif)</a:t>
            </a:r>
            <a:r>
              <a:rPr dirty="0" sz="1200">
                <a:latin typeface="Calibri"/>
                <a:cs typeface="Calibri"/>
              </a:rPr>
              <a:t> + </a:t>
            </a:r>
            <a:r>
              <a:rPr dirty="0" sz="1200" spc="-5">
                <a:latin typeface="Calibri"/>
                <a:cs typeface="Calibri"/>
              </a:rPr>
              <a:t>échelle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Borg</a:t>
            </a:r>
            <a:endParaRPr sz="1200">
              <a:latin typeface="Calibri"/>
              <a:cs typeface="Calibri"/>
            </a:endParaRPr>
          </a:p>
          <a:p>
            <a:pPr marL="12700" marR="27940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VO2max</a:t>
            </a:r>
            <a:r>
              <a:rPr dirty="0" sz="1200">
                <a:latin typeface="Calibri"/>
                <a:cs typeface="Calibri"/>
              </a:rPr>
              <a:t> 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Step </a:t>
            </a:r>
            <a:r>
              <a:rPr dirty="0" sz="1200" spc="-5">
                <a:latin typeface="Calibri"/>
                <a:cs typeface="Calibri"/>
              </a:rPr>
              <a:t>test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(facultatif, pour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niveau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2)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steps </a:t>
            </a:r>
            <a:r>
              <a:rPr dirty="0" sz="1200" spc="-5">
                <a:latin typeface="Calibri"/>
                <a:cs typeface="Calibri"/>
              </a:rPr>
              <a:t>(15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-5">
                <a:latin typeface="Calibri"/>
                <a:cs typeface="Calibri"/>
              </a:rPr>
              <a:t> 30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</a:t>
            </a:r>
            <a:r>
              <a:rPr dirty="0" sz="1200" spc="-5">
                <a:latin typeface="Calibri"/>
                <a:cs typeface="Calibri"/>
              </a:rPr>
              <a:t>marche)</a:t>
            </a:r>
            <a:r>
              <a:rPr dirty="0" sz="1200">
                <a:latin typeface="Calibri"/>
                <a:cs typeface="Calibri"/>
              </a:rPr>
              <a:t> +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métronome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mètre</a:t>
            </a:r>
            <a:r>
              <a:rPr dirty="0" sz="1200">
                <a:latin typeface="Calibri"/>
                <a:cs typeface="Calibri"/>
              </a:rPr>
              <a:t> à </a:t>
            </a:r>
            <a:r>
              <a:rPr dirty="0" sz="1200" spc="-5">
                <a:latin typeface="Calibri"/>
                <a:cs typeface="Calibri"/>
              </a:rPr>
              <a:t>ruban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-5">
                <a:latin typeface="Calibri"/>
                <a:cs typeface="Calibri"/>
              </a:rPr>
              <a:t> règle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30</a:t>
            </a:r>
            <a:r>
              <a:rPr dirty="0" sz="1200">
                <a:latin typeface="Calibri"/>
                <a:cs typeface="Calibri"/>
              </a:rPr>
              <a:t> cm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+ </a:t>
            </a:r>
            <a:r>
              <a:rPr dirty="0" sz="1200" spc="-5">
                <a:latin typeface="Calibri"/>
                <a:cs typeface="Calibri"/>
              </a:rPr>
              <a:t>feuilles quadrillées 240 </a:t>
            </a:r>
            <a:r>
              <a:rPr dirty="0" sz="1200">
                <a:latin typeface="Calibri"/>
                <a:cs typeface="Calibri"/>
              </a:rPr>
              <a:t>Watts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et/ou </a:t>
            </a:r>
            <a:r>
              <a:rPr dirty="0" sz="1200" spc="-5">
                <a:latin typeface="Calibri"/>
                <a:cs typeface="Calibri"/>
              </a:rPr>
              <a:t>420</a:t>
            </a:r>
            <a:r>
              <a:rPr dirty="0" sz="1200">
                <a:latin typeface="Calibri"/>
                <a:cs typeface="Calibri"/>
              </a:rPr>
              <a:t> Watts + </a:t>
            </a:r>
            <a:r>
              <a:rPr dirty="0" sz="1200" spc="-5">
                <a:latin typeface="Calibri"/>
                <a:cs typeface="Calibri"/>
              </a:rPr>
              <a:t>feuille 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résultats papier</a:t>
            </a:r>
            <a:r>
              <a:rPr dirty="0" sz="1200">
                <a:latin typeface="Calibri"/>
                <a:cs typeface="Calibri"/>
              </a:rPr>
              <a:t> ou </a:t>
            </a:r>
            <a:r>
              <a:rPr dirty="0" sz="1200" spc="-5">
                <a:latin typeface="Calibri"/>
                <a:cs typeface="Calibri"/>
              </a:rPr>
              <a:t>fichier</a:t>
            </a:r>
            <a:endParaRPr sz="1200">
              <a:latin typeface="Calibri"/>
              <a:cs typeface="Calibri"/>
            </a:endParaRPr>
          </a:p>
          <a:p>
            <a:pPr marL="12700" marR="474345">
              <a:lnSpc>
                <a:spcPts val="1370"/>
              </a:lnSpc>
              <a:spcBef>
                <a:spcPts val="125"/>
              </a:spcBef>
            </a:pPr>
            <a:r>
              <a:rPr dirty="0" sz="1200" spc="-5">
                <a:latin typeface="Calibri"/>
                <a:cs typeface="Calibri"/>
              </a:rPr>
              <a:t>Excel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: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Nom,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Prénom,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date,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taille,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poids,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hauteur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marche,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fréquence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montées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(x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4),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Puissance,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Fréquence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Cardiaque, seuil SV1, échelle 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Borg, VO2(max)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prédite.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coordination</a:t>
            </a:r>
            <a:r>
              <a:rPr dirty="0" sz="1200">
                <a:latin typeface="Calibri"/>
                <a:cs typeface="Calibri"/>
              </a:rPr>
              <a:t> M.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Sup</a:t>
            </a:r>
            <a:r>
              <a:rPr dirty="0" sz="1200">
                <a:latin typeface="Calibri"/>
                <a:cs typeface="Calibri"/>
              </a:rPr>
              <a:t> : </a:t>
            </a:r>
            <a:r>
              <a:rPr dirty="0" sz="1200" spc="-5">
                <a:latin typeface="Calibri"/>
                <a:cs typeface="Calibri"/>
              </a:rPr>
              <a:t>Taping</a:t>
            </a:r>
            <a:r>
              <a:rPr dirty="0" sz="1200">
                <a:latin typeface="Calibri"/>
                <a:cs typeface="Calibri"/>
              </a:rPr>
              <a:t> 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3 </a:t>
            </a:r>
            <a:r>
              <a:rPr dirty="0" sz="1200" spc="-5">
                <a:latin typeface="Calibri"/>
                <a:cs typeface="Calibri"/>
              </a:rPr>
              <a:t>cartons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avec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cercles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tracés+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scotch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30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Souplesse</a:t>
            </a:r>
            <a:r>
              <a:rPr dirty="0" sz="1200">
                <a:latin typeface="Calibri"/>
                <a:cs typeface="Calibri"/>
              </a:rPr>
              <a:t> : </a:t>
            </a:r>
            <a:r>
              <a:rPr dirty="0" sz="1200" spc="-5">
                <a:latin typeface="Calibri"/>
                <a:cs typeface="Calibri"/>
              </a:rPr>
              <a:t>Double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</a:t>
            </a:r>
            <a:r>
              <a:rPr dirty="0" sz="1200" spc="-5">
                <a:latin typeface="Calibri"/>
                <a:cs typeface="Calibri"/>
              </a:rPr>
              <a:t> triple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décimètre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x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</a:t>
            </a:r>
            <a:r>
              <a:rPr dirty="0" sz="1200" spc="-5">
                <a:latin typeface="Calibri"/>
                <a:cs typeface="Calibri"/>
              </a:rPr>
              <a:t>plus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(passation</a:t>
            </a:r>
            <a:r>
              <a:rPr dirty="0" sz="1200">
                <a:latin typeface="Calibri"/>
                <a:cs typeface="Calibri"/>
              </a:rPr>
              <a:t> en</a:t>
            </a:r>
            <a:r>
              <a:rPr dirty="0" sz="1200" spc="-5">
                <a:latin typeface="Calibri"/>
                <a:cs typeface="Calibri"/>
              </a:rPr>
              <a:t> groupe)</a:t>
            </a:r>
            <a:endParaRPr sz="1200">
              <a:latin typeface="Calibri"/>
              <a:cs typeface="Calibri"/>
            </a:endParaRPr>
          </a:p>
          <a:p>
            <a:pPr marL="93345" indent="-81280">
              <a:lnSpc>
                <a:spcPct val="100000"/>
              </a:lnSpc>
              <a:spcBef>
                <a:spcPts val="25"/>
              </a:spcBef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Equilibre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-5">
                <a:latin typeface="Calibri"/>
                <a:cs typeface="Calibri"/>
              </a:rPr>
              <a:t> chronomètre (sur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smartphone)</a:t>
            </a:r>
            <a:endParaRPr sz="1200">
              <a:latin typeface="Calibri"/>
              <a:cs typeface="Calibri"/>
            </a:endParaRPr>
          </a:p>
          <a:p>
            <a:pPr marL="12700" marR="306705">
              <a:lnSpc>
                <a:spcPct val="101699"/>
              </a:lnSpc>
              <a:buChar char="-"/>
              <a:tabLst>
                <a:tab pos="93980" algn="l"/>
              </a:tabLst>
            </a:pPr>
            <a:r>
              <a:rPr dirty="0" sz="1200" spc="-5">
                <a:latin typeface="Calibri"/>
                <a:cs typeface="Calibri"/>
              </a:rPr>
              <a:t>Equilibre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(pour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niveau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2)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marche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en </a:t>
            </a:r>
            <a:r>
              <a:rPr dirty="0" sz="1200" spc="-5">
                <a:latin typeface="Calibri"/>
                <a:cs typeface="Calibri"/>
              </a:rPr>
              <a:t>étoile,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Fukuda,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piétinement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rapporteur</a:t>
            </a:r>
            <a:r>
              <a:rPr dirty="0" sz="1200">
                <a:latin typeface="Calibri"/>
                <a:cs typeface="Calibri"/>
              </a:rPr>
              <a:t> +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marqueurs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(craie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ou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effaçable </a:t>
            </a:r>
            <a:r>
              <a:rPr dirty="0" sz="1200">
                <a:latin typeface="Calibri"/>
                <a:cs typeface="Calibri"/>
              </a:rPr>
              <a:t>: </a:t>
            </a:r>
            <a:r>
              <a:rPr dirty="0" sz="1200" spc="-5">
                <a:latin typeface="Calibri"/>
                <a:cs typeface="Calibri"/>
              </a:rPr>
              <a:t>attention </a:t>
            </a:r>
            <a:r>
              <a:rPr dirty="0" sz="1200">
                <a:latin typeface="Calibri"/>
                <a:cs typeface="Calibri"/>
              </a:rPr>
              <a:t>au</a:t>
            </a:r>
            <a:r>
              <a:rPr dirty="0" sz="1200" spc="-5">
                <a:latin typeface="Calibri"/>
                <a:cs typeface="Calibri"/>
              </a:rPr>
              <a:t> type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sol)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peres</dc:creator>
  <dcterms:created xsi:type="dcterms:W3CDTF">2021-11-23T11:35:01Z</dcterms:created>
  <dcterms:modified xsi:type="dcterms:W3CDTF">2021-11-23T11:35:01Z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