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7538" y="903725"/>
            <a:ext cx="5905500" cy="265430"/>
          </a:xfrm>
          <a:prstGeom prst="rect">
            <a:avLst/>
          </a:prstGeom>
          <a:ln w="6096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marL="274955">
              <a:lnSpc>
                <a:spcPct val="100000"/>
              </a:lnSpc>
              <a:spcBef>
                <a:spcPts val="50"/>
              </a:spcBef>
            </a:pP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Mesures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à</a:t>
            </a:r>
            <a:r>
              <a:rPr dirty="0" u="sng" sz="14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réaliser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dans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le 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cadre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de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l’évaluation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sng" sz="1400" spc="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condition</a:t>
            </a:r>
            <a:r>
              <a:rPr dirty="0" u="sng" sz="14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physique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222" y="1130829"/>
            <a:ext cx="4712970" cy="2039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71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mesures</a:t>
            </a:r>
            <a:r>
              <a:rPr dirty="0" sz="1400" b="1">
                <a:latin typeface="Calibri"/>
                <a:cs typeface="Calibri"/>
              </a:rPr>
              <a:t> de</a:t>
            </a:r>
            <a:r>
              <a:rPr dirty="0" sz="1400" spc="-5" b="1">
                <a:latin typeface="Calibri"/>
                <a:cs typeface="Calibri"/>
              </a:rPr>
              <a:t> morphologie (dimensions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corporelles)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 santé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pour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dirty="0" sz="1400" spc="-5">
                <a:latin typeface="Calibri"/>
                <a:cs typeface="Calibri"/>
              </a:rPr>
              <a:t>connaître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son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profil</a:t>
            </a:r>
            <a:endParaRPr sz="1400">
              <a:latin typeface="Calibri"/>
              <a:cs typeface="Calibri"/>
            </a:endParaRPr>
          </a:p>
          <a:p>
            <a:pPr marL="12700" marR="1704339">
              <a:lnSpc>
                <a:spcPct val="157300"/>
              </a:lnSpc>
              <a:spcBef>
                <a:spcPts val="5"/>
              </a:spcBef>
            </a:pPr>
            <a:r>
              <a:rPr dirty="0" sz="1400" spc="-5">
                <a:latin typeface="Calibri"/>
                <a:cs typeface="Calibri"/>
              </a:rPr>
              <a:t>dépister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une</a:t>
            </a:r>
            <a:r>
              <a:rPr dirty="0" sz="1400" spc="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anomalie</a:t>
            </a:r>
            <a:r>
              <a:rPr dirty="0" sz="1400" spc="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pondérale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adapter l’activité physique </a:t>
            </a:r>
            <a:r>
              <a:rPr dirty="0" sz="1400">
                <a:latin typeface="Calibri"/>
                <a:cs typeface="Calibri"/>
              </a:rPr>
              <a:t>et/ou </a:t>
            </a:r>
            <a:r>
              <a:rPr dirty="0" sz="1400" spc="-5">
                <a:latin typeface="Calibri"/>
                <a:cs typeface="Calibri"/>
              </a:rPr>
              <a:t>sportive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taille(m) : 1,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044" y="3267773"/>
            <a:ext cx="83566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latin typeface="Calibri"/>
                <a:cs typeface="Calibri"/>
              </a:rPr>
              <a:t>Poids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(kg)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34776" y="3267773"/>
            <a:ext cx="284988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latin typeface="Calibri"/>
                <a:cs typeface="Calibri"/>
              </a:rPr>
              <a:t>(mesure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matin à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jeun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vessie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vidée)*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6866" y="3603868"/>
            <a:ext cx="160782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latin typeface="Calibri"/>
                <a:cs typeface="Calibri"/>
              </a:rPr>
              <a:t>IMC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(calculé,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kg/m²)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34776" y="3603868"/>
            <a:ext cx="322834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latin typeface="Calibri"/>
                <a:cs typeface="Calibri"/>
              </a:rPr>
              <a:t>(ou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body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mass index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ou indice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Quételet)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6866" y="3939075"/>
            <a:ext cx="5765800" cy="57842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latin typeface="Calibri"/>
                <a:cs typeface="Calibri"/>
              </a:rPr>
              <a:t>T°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(site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et °C)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spcBef>
                <a:spcPts val="104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10" b="1">
                <a:latin typeface="Calibri"/>
                <a:cs typeface="Calibri"/>
              </a:rPr>
              <a:t>*Poids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idéal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2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 b="1">
                <a:latin typeface="Calibri"/>
                <a:cs typeface="Calibri"/>
              </a:rPr>
              <a:t>Formule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de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Lorentz</a:t>
            </a:r>
            <a:endParaRPr sz="1400">
              <a:latin typeface="Calibri"/>
              <a:cs typeface="Calibri"/>
            </a:endParaRPr>
          </a:p>
          <a:p>
            <a:pPr lvl="1" marL="581660" indent="-113030">
              <a:lnSpc>
                <a:spcPct val="100000"/>
              </a:lnSpc>
              <a:spcBef>
                <a:spcPts val="160"/>
              </a:spcBef>
              <a:buFont typeface="Arial"/>
              <a:buChar char="•"/>
              <a:tabLst>
                <a:tab pos="582295" algn="l"/>
              </a:tabLst>
            </a:pPr>
            <a:r>
              <a:rPr dirty="0" sz="1400" spc="-5">
                <a:latin typeface="Calibri"/>
                <a:cs typeface="Calibri"/>
              </a:rPr>
              <a:t>a=4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chez l'homme,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a=2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chez la femme.</a:t>
            </a:r>
            <a:endParaRPr sz="1400">
              <a:latin typeface="Calibri"/>
              <a:cs typeface="Calibri"/>
            </a:endParaRPr>
          </a:p>
          <a:p>
            <a:pPr marL="469265">
              <a:lnSpc>
                <a:spcPct val="100000"/>
              </a:lnSpc>
              <a:spcBef>
                <a:spcPts val="165"/>
              </a:spcBef>
            </a:pPr>
            <a:r>
              <a:rPr dirty="0" sz="1400" spc="-5" b="1">
                <a:latin typeface="Calibri"/>
                <a:cs typeface="Calibri"/>
              </a:rPr>
              <a:t>(taille (en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cm)-100)-((taille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(en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cm)-150)/a)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=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Poids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idéal théorique</a:t>
            </a:r>
            <a:endParaRPr sz="1400">
              <a:latin typeface="Calibri"/>
              <a:cs typeface="Calibri"/>
            </a:endParaRPr>
          </a:p>
          <a:p>
            <a:pPr lvl="1" marL="469900" marR="466725" indent="-635">
              <a:lnSpc>
                <a:spcPts val="1850"/>
              </a:lnSpc>
              <a:spcBef>
                <a:spcPts val="80"/>
              </a:spcBef>
              <a:buFont typeface="Arial"/>
              <a:buChar char="•"/>
              <a:tabLst>
                <a:tab pos="582295" algn="l"/>
              </a:tabLst>
            </a:pPr>
            <a:r>
              <a:rPr dirty="0" sz="1400" spc="-5" i="1">
                <a:latin typeface="Calibri"/>
                <a:cs typeface="Calibri"/>
              </a:rPr>
              <a:t>pour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un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homme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1.74m.</a:t>
            </a:r>
            <a:r>
              <a:rPr dirty="0" sz="1400" spc="5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(174-100)-((174-150)/4)=68</a:t>
            </a:r>
            <a:r>
              <a:rPr dirty="0" sz="1400" spc="5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kg.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Son</a:t>
            </a:r>
            <a:r>
              <a:rPr dirty="0" sz="1400" spc="5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poids </a:t>
            </a:r>
            <a:r>
              <a:rPr dirty="0" sz="1400" spc="-30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idéal serait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donc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de 68kg.</a:t>
            </a:r>
            <a:endParaRPr sz="1400">
              <a:latin typeface="Calibri"/>
              <a:cs typeface="Calibri"/>
            </a:endParaRPr>
          </a:p>
          <a:p>
            <a:pPr lvl="1" marL="581660" indent="-112395">
              <a:lnSpc>
                <a:spcPct val="100000"/>
              </a:lnSpc>
              <a:spcBef>
                <a:spcPts val="75"/>
              </a:spcBef>
              <a:buFont typeface="Arial"/>
              <a:buChar char="•"/>
              <a:tabLst>
                <a:tab pos="582295" algn="l"/>
              </a:tabLst>
            </a:pPr>
            <a:r>
              <a:rPr dirty="0" sz="1400" spc="-5">
                <a:latin typeface="Calibri"/>
                <a:cs typeface="Calibri"/>
              </a:rPr>
              <a:t>Ou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encore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469900" marR="421640">
              <a:lnSpc>
                <a:spcPts val="1850"/>
              </a:lnSpc>
              <a:spcBef>
                <a:spcPts val="80"/>
              </a:spcBef>
            </a:pPr>
            <a:r>
              <a:rPr dirty="0" sz="1400" spc="-5">
                <a:latin typeface="Calibri"/>
                <a:cs typeface="Calibri"/>
              </a:rPr>
              <a:t>Poids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idéal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Masculin (en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Kg)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Taille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(en cm)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-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100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-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((Taille (en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cm)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-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150) /4 ).</a:t>
            </a:r>
            <a:endParaRPr sz="1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70"/>
              </a:spcBef>
            </a:pPr>
            <a:r>
              <a:rPr dirty="0" sz="1400" spc="-5">
                <a:latin typeface="Calibri"/>
                <a:cs typeface="Calibri"/>
              </a:rPr>
              <a:t>Poids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idéal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Féminin (en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Kg)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=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Taille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(en cm)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-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100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-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((Taille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(en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cm)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-</a:t>
            </a:r>
            <a:endParaRPr sz="1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170"/>
              </a:spcBef>
            </a:pPr>
            <a:r>
              <a:rPr dirty="0" sz="1400" spc="-5">
                <a:latin typeface="Calibri"/>
                <a:cs typeface="Calibri"/>
              </a:rPr>
              <a:t>150)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/2,5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).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400" spc="-5" b="1">
                <a:latin typeface="Calibri"/>
                <a:cs typeface="Calibri"/>
              </a:rPr>
              <a:t>Poids</a:t>
            </a:r>
            <a:r>
              <a:rPr dirty="0" sz="1400" spc="29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avec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impédancemétrie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dirty="0" sz="1400" spc="-5" b="1">
                <a:latin typeface="Calibri"/>
                <a:cs typeface="Calibri"/>
              </a:rPr>
              <a:t>Donne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 rapport</a:t>
            </a:r>
            <a:r>
              <a:rPr dirty="0" sz="1400" b="1">
                <a:latin typeface="Calibri"/>
                <a:cs typeface="Calibri"/>
              </a:rPr>
              <a:t> masse</a:t>
            </a:r>
            <a:r>
              <a:rPr dirty="0" sz="1400" spc="-5" b="1">
                <a:latin typeface="Calibri"/>
                <a:cs typeface="Calibri"/>
              </a:rPr>
              <a:t> grasse/masse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maigre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MG/MM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périmètre abdominal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(PA,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cm)** :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  <a:tabLst>
                <a:tab pos="2278380" algn="l"/>
              </a:tabLst>
            </a:pPr>
            <a:r>
              <a:rPr dirty="0" sz="1400" spc="-5" b="1">
                <a:latin typeface="Calibri"/>
                <a:cs typeface="Calibri"/>
              </a:rPr>
              <a:t>tour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taille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TT,</a:t>
            </a:r>
            <a:r>
              <a:rPr dirty="0" sz="1400" b="1">
                <a:latin typeface="Calibri"/>
                <a:cs typeface="Calibri"/>
              </a:rPr>
              <a:t> cm)	</a:t>
            </a:r>
            <a:r>
              <a:rPr dirty="0" sz="1400" spc="-5" b="1">
                <a:latin typeface="Calibri"/>
                <a:cs typeface="Calibri"/>
              </a:rPr>
              <a:t>tour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hanche (TH, cm)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70"/>
              </a:spcBef>
            </a:pPr>
            <a:r>
              <a:rPr dirty="0" sz="1400" spc="-5" b="1">
                <a:latin typeface="Calibri"/>
                <a:cs typeface="Calibri"/>
              </a:rPr>
              <a:t>rapport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tour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taille/tour</a:t>
            </a:r>
            <a:r>
              <a:rPr dirty="0" sz="1400" b="1">
                <a:latin typeface="Calibri"/>
                <a:cs typeface="Calibri"/>
              </a:rPr>
              <a:t> de </a:t>
            </a:r>
            <a:r>
              <a:rPr dirty="0" sz="1400" spc="-5" b="1">
                <a:latin typeface="Calibri"/>
                <a:cs typeface="Calibri"/>
              </a:rPr>
              <a:t>hanche (TT/TH,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rapport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calculé,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sans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unité)***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spcBef>
                <a:spcPts val="10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 b="1">
                <a:latin typeface="Calibri"/>
                <a:cs typeface="Calibri"/>
              </a:rPr>
              <a:t>**Mesure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du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tour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taille</a:t>
            </a:r>
            <a:endParaRPr sz="14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23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 b="1">
                <a:latin typeface="Calibri"/>
                <a:cs typeface="Calibri"/>
              </a:rPr>
              <a:t>Elément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essentiel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diagnostic:</a:t>
            </a:r>
            <a:endParaRPr sz="1400">
              <a:latin typeface="Calibri"/>
              <a:cs typeface="Calibri"/>
            </a:endParaRPr>
          </a:p>
          <a:p>
            <a:pPr marL="469265" indent="-229235">
              <a:lnSpc>
                <a:spcPct val="100000"/>
              </a:lnSpc>
              <a:spcBef>
                <a:spcPts val="2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 b="1">
                <a:latin typeface="Calibri"/>
                <a:cs typeface="Calibri"/>
              </a:rPr>
              <a:t>systématique lors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examen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médical de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routine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 tout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patient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5466" y="858029"/>
            <a:ext cx="4215765" cy="756285"/>
          </a:xfrm>
          <a:prstGeom prst="rect">
            <a:avLst/>
          </a:prstGeom>
        </p:spPr>
        <p:txBody>
          <a:bodyPr wrap="square" lIns="0" tIns="4318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340"/>
              </a:spcBef>
              <a:buFont typeface="Symbol"/>
              <a:buChar char=""/>
              <a:tabLst>
                <a:tab pos="241300" algn="l"/>
                <a:tab pos="241935" algn="l"/>
              </a:tabLst>
            </a:pPr>
            <a:r>
              <a:rPr dirty="0" sz="1400" spc="-5" b="1">
                <a:latin typeface="Calibri"/>
                <a:cs typeface="Calibri"/>
              </a:rPr>
              <a:t>A mi-distance entre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la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crête iliaque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antéro-supérieure</a:t>
            </a:r>
            <a:endParaRPr sz="14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240"/>
              </a:spcBef>
              <a:buFont typeface="Symbol"/>
              <a:buChar char=""/>
              <a:tabLst>
                <a:tab pos="241300" algn="l"/>
                <a:tab pos="241935" algn="l"/>
              </a:tabLst>
            </a:pPr>
            <a:r>
              <a:rPr dirty="0" sz="1400" spc="-5" b="1">
                <a:latin typeface="Calibri"/>
                <a:cs typeface="Calibri"/>
              </a:rPr>
              <a:t>et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la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dernière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côte</a:t>
            </a:r>
            <a:endParaRPr sz="14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229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-5" b="1">
                <a:latin typeface="Calibri"/>
                <a:cs typeface="Calibri"/>
              </a:rPr>
              <a:t>après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une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expiration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normale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96416" y="1631094"/>
          <a:ext cx="4894580" cy="656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4735"/>
                <a:gridCol w="1054735"/>
                <a:gridCol w="1292859"/>
                <a:gridCol w="1490345"/>
              </a:tblGrid>
              <a:tr h="227965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>
                          <a:latin typeface="Symbol"/>
                          <a:cs typeface="Symbol"/>
                        </a:rPr>
                        <a:t></a:t>
                      </a:r>
                      <a:endParaRPr sz="1400">
                        <a:latin typeface="Symbol"/>
                        <a:cs typeface="Symbo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algn="ctr" marL="222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“Normal”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marL="1752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Augmenté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>
                  <a:txBody>
                    <a:bodyPr/>
                    <a:lstStyle/>
                    <a:p>
                      <a:pPr marL="1949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Très</a:t>
                      </a:r>
                      <a:r>
                        <a:rPr dirty="0" sz="14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augmenté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</a:tr>
              <a:tr h="219710">
                <a:tc>
                  <a:txBody>
                    <a:bodyPr/>
                    <a:lstStyle/>
                    <a:p>
                      <a:pPr marL="259715">
                        <a:lnSpc>
                          <a:spcPts val="1630"/>
                        </a:lnSpc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Homme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630"/>
                        </a:lnSpc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93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cm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ts val="1630"/>
                        </a:lnSpc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94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101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cm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1630"/>
                        </a:lnSpc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&gt;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102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cm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08915">
                <a:tc>
                  <a:txBody>
                    <a:bodyPr/>
                    <a:lstStyle/>
                    <a:p>
                      <a:pPr marL="259715">
                        <a:lnSpc>
                          <a:spcPts val="1550"/>
                        </a:lnSpc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Femme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3815">
                        <a:lnSpc>
                          <a:spcPts val="1550"/>
                        </a:lnSpc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&lt;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79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cm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550"/>
                        </a:lnSpc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80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4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87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cm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ts val="1550"/>
                        </a:lnSpc>
                      </a:pPr>
                      <a:r>
                        <a:rPr dirty="0" sz="1400" spc="-5" b="1">
                          <a:latin typeface="Arial"/>
                          <a:cs typeface="Arial"/>
                        </a:rPr>
                        <a:t>&gt;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88</a:t>
                      </a:r>
                      <a:r>
                        <a:rPr dirty="0" sz="14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cm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884657" y="2729365"/>
            <a:ext cx="5711190" cy="6417310"/>
          </a:xfrm>
          <a:prstGeom prst="rect">
            <a:avLst/>
          </a:prstGeom>
        </p:spPr>
        <p:txBody>
          <a:bodyPr wrap="square" lIns="0" tIns="31750" rIns="0" bIns="0" rtlCol="0" vert="horz">
            <a:spAutoFit/>
          </a:bodyPr>
          <a:lstStyle/>
          <a:p>
            <a:pPr marL="471170" indent="-229235">
              <a:lnSpc>
                <a:spcPct val="100000"/>
              </a:lnSpc>
              <a:spcBef>
                <a:spcPts val="250"/>
              </a:spcBef>
              <a:buFont typeface="Symbol"/>
              <a:buChar char=""/>
              <a:tabLst>
                <a:tab pos="471170" algn="l"/>
                <a:tab pos="471805" algn="l"/>
              </a:tabLst>
            </a:pPr>
            <a:r>
              <a:rPr dirty="0" sz="1400" spc="-5" b="1">
                <a:latin typeface="Arial"/>
                <a:cs typeface="Arial"/>
              </a:rPr>
              <a:t>*** Le ratio</a:t>
            </a:r>
            <a:r>
              <a:rPr dirty="0" sz="1400" spc="-1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taille /hanches :</a:t>
            </a:r>
            <a:endParaRPr sz="1400">
              <a:latin typeface="Arial"/>
              <a:cs typeface="Arial"/>
            </a:endParaRPr>
          </a:p>
          <a:p>
            <a:pPr marL="471170" marR="637540" indent="-228600">
              <a:lnSpc>
                <a:spcPct val="103600"/>
              </a:lnSpc>
              <a:spcBef>
                <a:spcPts val="90"/>
              </a:spcBef>
              <a:buFont typeface="Symbol"/>
              <a:buChar char=""/>
              <a:tabLst>
                <a:tab pos="471170" algn="l"/>
                <a:tab pos="471805" algn="l"/>
              </a:tabLst>
            </a:pPr>
            <a:r>
              <a:rPr dirty="0" sz="1400" spc="-5" b="1">
                <a:latin typeface="Arial"/>
                <a:cs typeface="Arial"/>
              </a:rPr>
              <a:t>Mesurez votre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tour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de</a:t>
            </a:r>
            <a:r>
              <a:rPr dirty="0" sz="1400" spc="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taille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au niveau du</a:t>
            </a:r>
            <a:r>
              <a:rPr dirty="0" sz="1400" spc="1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nombril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sans </a:t>
            </a:r>
            <a:r>
              <a:rPr dirty="0" sz="1400" spc="-37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contractez l’abdomen</a:t>
            </a:r>
            <a:endParaRPr sz="1400">
              <a:latin typeface="Arial"/>
              <a:cs typeface="Arial"/>
            </a:endParaRPr>
          </a:p>
          <a:p>
            <a:pPr marL="471170" indent="-229235">
              <a:lnSpc>
                <a:spcPct val="100000"/>
              </a:lnSpc>
              <a:spcBef>
                <a:spcPts val="150"/>
              </a:spcBef>
              <a:buFont typeface="Symbol"/>
              <a:buChar char=""/>
              <a:tabLst>
                <a:tab pos="471170" algn="l"/>
                <a:tab pos="471805" algn="l"/>
              </a:tabLst>
            </a:pPr>
            <a:r>
              <a:rPr dirty="0" sz="1400" spc="-5" b="1">
                <a:latin typeface="Arial"/>
                <a:cs typeface="Arial"/>
              </a:rPr>
              <a:t>Mesurez votre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tour</a:t>
            </a:r>
            <a:r>
              <a:rPr dirty="0" sz="1400" spc="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de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hanches</a:t>
            </a:r>
            <a:r>
              <a:rPr dirty="0" sz="1400" spc="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à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son niveau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le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plus</a:t>
            </a:r>
            <a:r>
              <a:rPr dirty="0" sz="1400" spc="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important</a:t>
            </a:r>
            <a:endParaRPr sz="1400">
              <a:latin typeface="Arial"/>
              <a:cs typeface="Arial"/>
            </a:endParaRPr>
          </a:p>
          <a:p>
            <a:pPr marL="471170" indent="-229235">
              <a:lnSpc>
                <a:spcPct val="100000"/>
              </a:lnSpc>
              <a:spcBef>
                <a:spcPts val="150"/>
              </a:spcBef>
              <a:buFont typeface="Symbol"/>
              <a:buChar char=""/>
              <a:tabLst>
                <a:tab pos="471170" algn="l"/>
                <a:tab pos="471805" algn="l"/>
              </a:tabLst>
            </a:pPr>
            <a:r>
              <a:rPr dirty="0" sz="1400" spc="-5" b="1">
                <a:latin typeface="Arial"/>
                <a:cs typeface="Arial"/>
              </a:rPr>
              <a:t>Divisez la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première par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la deuxième</a:t>
            </a:r>
            <a:endParaRPr sz="1400">
              <a:latin typeface="Arial"/>
              <a:cs typeface="Arial"/>
            </a:endParaRPr>
          </a:p>
          <a:p>
            <a:pPr marL="470534" indent="-228600">
              <a:lnSpc>
                <a:spcPct val="100000"/>
              </a:lnSpc>
              <a:spcBef>
                <a:spcPts val="150"/>
              </a:spcBef>
              <a:buFont typeface="Symbol"/>
              <a:buChar char=""/>
              <a:tabLst>
                <a:tab pos="470534" algn="l"/>
                <a:tab pos="471170" algn="l"/>
              </a:tabLst>
            </a:pPr>
            <a:r>
              <a:rPr dirty="0" sz="1400" spc="-5" b="1">
                <a:latin typeface="Arial"/>
                <a:cs typeface="Arial"/>
              </a:rPr>
              <a:t>Ratio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critique</a:t>
            </a:r>
            <a:endParaRPr sz="1400">
              <a:latin typeface="Arial"/>
              <a:cs typeface="Arial"/>
            </a:endParaRPr>
          </a:p>
          <a:p>
            <a:pPr marL="470534" indent="-229235">
              <a:lnSpc>
                <a:spcPct val="100000"/>
              </a:lnSpc>
              <a:spcBef>
                <a:spcPts val="150"/>
              </a:spcBef>
              <a:buFont typeface="Symbol"/>
              <a:buChar char=""/>
              <a:tabLst>
                <a:tab pos="470534" algn="l"/>
                <a:tab pos="471170" algn="l"/>
              </a:tabLst>
            </a:pPr>
            <a:r>
              <a:rPr dirty="0" sz="1400" spc="-5" b="1">
                <a:latin typeface="Arial"/>
                <a:cs typeface="Arial"/>
              </a:rPr>
              <a:t>en termes</a:t>
            </a:r>
            <a:r>
              <a:rPr dirty="0" sz="1400" spc="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de</a:t>
            </a:r>
            <a:r>
              <a:rPr dirty="0" sz="1400" spc="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risque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de</a:t>
            </a:r>
            <a:r>
              <a:rPr dirty="0" sz="1400" spc="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maladies</a:t>
            </a:r>
            <a:r>
              <a:rPr dirty="0" sz="1400" spc="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cardio-vasculaires</a:t>
            </a:r>
            <a:endParaRPr sz="1400">
              <a:latin typeface="Arial"/>
              <a:cs typeface="Arial"/>
            </a:endParaRPr>
          </a:p>
          <a:p>
            <a:pPr marL="470534" indent="-229235">
              <a:lnSpc>
                <a:spcPct val="100000"/>
              </a:lnSpc>
              <a:spcBef>
                <a:spcPts val="155"/>
              </a:spcBef>
              <a:buFont typeface="Symbol"/>
              <a:buChar char=""/>
              <a:tabLst>
                <a:tab pos="470534" algn="l"/>
                <a:tab pos="471170" algn="l"/>
              </a:tabLst>
            </a:pPr>
            <a:r>
              <a:rPr dirty="0" sz="1400" spc="-5" b="1">
                <a:latin typeface="Arial"/>
                <a:cs typeface="Arial"/>
              </a:rPr>
              <a:t>Hommes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&gt;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0.95</a:t>
            </a:r>
            <a:endParaRPr sz="1400">
              <a:latin typeface="Arial"/>
              <a:cs typeface="Arial"/>
            </a:endParaRPr>
          </a:p>
          <a:p>
            <a:pPr marL="470534" indent="-229235">
              <a:lnSpc>
                <a:spcPct val="100000"/>
              </a:lnSpc>
              <a:spcBef>
                <a:spcPts val="150"/>
              </a:spcBef>
              <a:buFont typeface="Symbol"/>
              <a:buChar char=""/>
              <a:tabLst>
                <a:tab pos="470534" algn="l"/>
                <a:tab pos="471170" algn="l"/>
              </a:tabLst>
            </a:pPr>
            <a:r>
              <a:rPr dirty="0" sz="1400" spc="-5" b="1">
                <a:latin typeface="Arial"/>
                <a:cs typeface="Arial"/>
              </a:rPr>
              <a:t>Femmes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&gt;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0.80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Symbol"/>
              <a:buChar char=""/>
            </a:pPr>
            <a:endParaRPr sz="1700">
              <a:latin typeface="Arial"/>
              <a:cs typeface="Arial"/>
            </a:endParaRPr>
          </a:p>
          <a:p>
            <a:pPr algn="just" marL="470534" indent="-229235">
              <a:lnSpc>
                <a:spcPct val="100000"/>
              </a:lnSpc>
              <a:buFont typeface="Symbol"/>
              <a:buChar char=""/>
              <a:tabLst>
                <a:tab pos="471170" algn="l"/>
              </a:tabLst>
            </a:pPr>
            <a:r>
              <a:rPr dirty="0" sz="1400" spc="-5" b="1">
                <a:latin typeface="Calibri"/>
                <a:cs typeface="Calibri"/>
              </a:rPr>
              <a:t>L’indice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corpulence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staturelle</a:t>
            </a:r>
            <a:endParaRPr sz="1400">
              <a:latin typeface="Calibri"/>
              <a:cs typeface="Calibri"/>
            </a:endParaRPr>
          </a:p>
          <a:p>
            <a:pPr algn="just" marL="470534" marR="5080" indent="-228600">
              <a:lnSpc>
                <a:spcPct val="109800"/>
              </a:lnSpc>
              <a:spcBef>
                <a:spcPts val="70"/>
              </a:spcBef>
              <a:buFont typeface="Symbol"/>
              <a:buChar char=""/>
              <a:tabLst>
                <a:tab pos="471170" algn="l"/>
              </a:tabLst>
            </a:pPr>
            <a:r>
              <a:rPr dirty="0" sz="1400" spc="-5" b="1">
                <a:latin typeface="Calibri"/>
                <a:cs typeface="Calibri"/>
              </a:rPr>
              <a:t>Mesure </a:t>
            </a:r>
            <a:r>
              <a:rPr dirty="0" sz="1400" b="1">
                <a:latin typeface="Calibri"/>
                <a:cs typeface="Calibri"/>
              </a:rPr>
              <a:t>du </a:t>
            </a:r>
            <a:r>
              <a:rPr dirty="0" sz="1400" spc="-5" b="1">
                <a:latin typeface="Calibri"/>
                <a:cs typeface="Calibri"/>
              </a:rPr>
              <a:t>tour de taille (TT) </a:t>
            </a:r>
            <a:r>
              <a:rPr dirty="0" sz="1400" b="1">
                <a:latin typeface="Calibri"/>
                <a:cs typeface="Calibri"/>
              </a:rPr>
              <a:t>au </a:t>
            </a:r>
            <a:r>
              <a:rPr dirty="0" sz="1400" spc="-5" b="1">
                <a:latin typeface="Calibri"/>
                <a:cs typeface="Calibri"/>
              </a:rPr>
              <a:t>niveau </a:t>
            </a:r>
            <a:r>
              <a:rPr dirty="0" sz="1400" b="1">
                <a:latin typeface="Calibri"/>
                <a:cs typeface="Calibri"/>
              </a:rPr>
              <a:t>du </a:t>
            </a:r>
            <a:r>
              <a:rPr dirty="0" sz="1400" spc="-5" b="1">
                <a:latin typeface="Calibri"/>
                <a:cs typeface="Calibri"/>
              </a:rPr>
              <a:t>nombril en gardant le mètre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ruban à l’horizontal.la personne se tient </a:t>
            </a:r>
            <a:r>
              <a:rPr dirty="0" sz="1400" spc="-10" b="1">
                <a:latin typeface="Calibri"/>
                <a:cs typeface="Calibri"/>
              </a:rPr>
              <a:t>debout </a:t>
            </a:r>
            <a:r>
              <a:rPr dirty="0" sz="1400" spc="-5" b="1">
                <a:latin typeface="Calibri"/>
                <a:cs typeface="Calibri"/>
              </a:rPr>
              <a:t>, bras le long du corps, 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respiration normale</a:t>
            </a: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24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400" spc="-5" b="1">
                <a:latin typeface="Calibri"/>
                <a:cs typeface="Calibri"/>
              </a:rPr>
              <a:t>Mesure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la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taille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en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mètre</a:t>
            </a: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24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400" spc="-5" b="1">
                <a:latin typeface="Calibri"/>
                <a:cs typeface="Calibri"/>
              </a:rPr>
              <a:t>L’indice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de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corpulence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staturelle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= TT/T</a:t>
            </a: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24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400" spc="-5" b="1">
                <a:latin typeface="Calibri"/>
                <a:cs typeface="Calibri"/>
              </a:rPr>
              <a:t>Si le résultat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est inférieur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à 0.5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risque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faible,</a:t>
            </a:r>
            <a:endParaRPr sz="140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spcBef>
                <a:spcPts val="235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 b="1">
                <a:latin typeface="Calibri"/>
                <a:cs typeface="Calibri"/>
              </a:rPr>
              <a:t>Si le résultat est supérieur à </a:t>
            </a:r>
            <a:r>
              <a:rPr dirty="0" sz="1400" b="1">
                <a:latin typeface="Calibri"/>
                <a:cs typeface="Calibri"/>
              </a:rPr>
              <a:t>0.5</a:t>
            </a:r>
            <a:r>
              <a:rPr dirty="0" sz="1400" spc="-5" b="1">
                <a:latin typeface="Calibri"/>
                <a:cs typeface="Calibri"/>
              </a:rPr>
              <a:t> :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risque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élevé</a:t>
            </a:r>
            <a:endParaRPr sz="1400">
              <a:latin typeface="Calibri"/>
              <a:cs typeface="Calibri"/>
            </a:endParaRPr>
          </a:p>
          <a:p>
            <a:pPr marL="469265" indent="-228600">
              <a:lnSpc>
                <a:spcPct val="100000"/>
              </a:lnSpc>
              <a:spcBef>
                <a:spcPts val="24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dirty="0" sz="1400" spc="-5" b="1">
                <a:latin typeface="Calibri"/>
                <a:cs typeface="Calibri"/>
              </a:rPr>
              <a:t>«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Le tour de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taille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doit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être inférieur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à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la</a:t>
            </a:r>
            <a:r>
              <a:rPr dirty="0" sz="1400" spc="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moitié</a:t>
            </a:r>
            <a:r>
              <a:rPr dirty="0" sz="1400" b="1">
                <a:latin typeface="Calibri"/>
                <a:cs typeface="Calibri"/>
              </a:rPr>
              <a:t> de</a:t>
            </a:r>
            <a:r>
              <a:rPr dirty="0" sz="1400" spc="-5" b="1">
                <a:latin typeface="Calibri"/>
                <a:cs typeface="Calibri"/>
              </a:rPr>
              <a:t> la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taille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»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Calibri"/>
              <a:cs typeface="Calibri"/>
            </a:endParaRPr>
          </a:p>
          <a:p>
            <a:pPr marL="12700" marR="4030345">
              <a:lnSpc>
                <a:spcPct val="157100"/>
              </a:lnSpc>
            </a:pPr>
            <a:r>
              <a:rPr dirty="0" sz="1400" spc="-5" b="1">
                <a:latin typeface="Calibri"/>
                <a:cs typeface="Calibri"/>
              </a:rPr>
              <a:t>autres mesures : 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périmètre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de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poignet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12700" marR="3141980">
              <a:lnSpc>
                <a:spcPct val="157500"/>
              </a:lnSpc>
            </a:pPr>
            <a:r>
              <a:rPr dirty="0" sz="1400" spc="-5" b="1">
                <a:latin typeface="Calibri"/>
                <a:cs typeface="Calibri"/>
              </a:rPr>
              <a:t>périmètre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(tour) du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bras (cm)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 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périmètre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(tour) de la cuisse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(cm)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périmètre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(tour) du mollet (cm) :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7222" y="878839"/>
            <a:ext cx="2141855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latin typeface="Calibri"/>
                <a:cs typeface="Calibri"/>
              </a:rPr>
              <a:t>mesures</a:t>
            </a:r>
            <a:r>
              <a:rPr dirty="0" sz="1400" spc="-3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cardio-respiratoires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222" y="1214934"/>
            <a:ext cx="3409315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latin typeface="Calibri"/>
                <a:cs typeface="Calibri"/>
              </a:rPr>
              <a:t>périmètre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thorax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(cm) : en inspiration forcée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12542" y="1214934"/>
            <a:ext cx="160655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5" b="1">
                <a:latin typeface="Calibri"/>
                <a:cs typeface="Calibri"/>
              </a:rPr>
              <a:t>en</a:t>
            </a:r>
            <a:r>
              <a:rPr dirty="0" sz="1400" spc="-2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expiration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forcée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222" y="1427102"/>
            <a:ext cx="3232785" cy="1705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75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ampliation thoracique max.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(Calculée,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cm)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 </a:t>
            </a:r>
            <a:r>
              <a:rPr dirty="0" sz="1400" spc="-30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FC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(bpm)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dirty="0" sz="1400" spc="-5" b="1">
                <a:latin typeface="Calibri"/>
                <a:cs typeface="Calibri"/>
              </a:rPr>
              <a:t>SPO2</a:t>
            </a:r>
            <a:r>
              <a:rPr dirty="0" sz="1400" spc="-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(pourcents)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400" spc="-5" b="1">
                <a:latin typeface="Calibri"/>
                <a:cs typeface="Calibri"/>
              </a:rPr>
              <a:t>spirométrie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capacité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vitale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(l)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  <a:p>
            <a:pPr marL="1360805">
              <a:lnSpc>
                <a:spcPct val="100000"/>
              </a:lnSpc>
              <a:spcBef>
                <a:spcPts val="965"/>
              </a:spcBef>
            </a:pPr>
            <a:r>
              <a:rPr dirty="0" sz="1400" spc="-5" b="1">
                <a:latin typeface="Calibri"/>
                <a:cs typeface="Calibri"/>
              </a:rPr>
              <a:t>peak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flow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(l/mn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)</a:t>
            </a:r>
            <a:r>
              <a:rPr dirty="0" sz="1400" spc="-1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: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HP ProBook</dc:creator>
  <dcterms:created xsi:type="dcterms:W3CDTF">2021-11-23T11:35:34Z</dcterms:created>
  <dcterms:modified xsi:type="dcterms:W3CDTF">2021-11-23T11:35:34Z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