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48150" y="10301602"/>
            <a:ext cx="3152775" cy="31432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714875" y="219074"/>
            <a:ext cx="2486025" cy="48577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85750" y="161924"/>
            <a:ext cx="1704975" cy="8064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04873"/>
            <a:ext cx="37014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Test</a:t>
            </a:r>
            <a:r>
              <a:rPr dirty="0" u="sng" sz="11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d’évaluation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r>
              <a:rPr dirty="0" sz="1100" spc="260">
                <a:latin typeface="Calibri"/>
                <a:cs typeface="Calibri"/>
              </a:rPr>
              <a:t> </a:t>
            </a:r>
            <a:r>
              <a:rPr dirty="0" sz="1600" spc="-10" b="1" i="1">
                <a:latin typeface="Calibri"/>
                <a:cs typeface="Calibri"/>
              </a:rPr>
              <a:t>Indice</a:t>
            </a:r>
            <a:r>
              <a:rPr dirty="0" sz="1600" spc="-5" b="1" i="1">
                <a:latin typeface="Calibri"/>
                <a:cs typeface="Calibri"/>
              </a:rPr>
              <a:t> </a:t>
            </a:r>
            <a:r>
              <a:rPr dirty="0" sz="1600" b="1" i="1">
                <a:latin typeface="Calibri"/>
                <a:cs typeface="Calibri"/>
              </a:rPr>
              <a:t>de</a:t>
            </a:r>
            <a:r>
              <a:rPr dirty="0" sz="1600" spc="-5" b="1" i="1">
                <a:latin typeface="Calibri"/>
                <a:cs typeface="Calibri"/>
              </a:rPr>
              <a:t> corpulence</a:t>
            </a:r>
            <a:r>
              <a:rPr dirty="0" sz="1600" b="1" i="1">
                <a:latin typeface="Calibri"/>
                <a:cs typeface="Calibri"/>
              </a:rPr>
              <a:t> </a:t>
            </a:r>
            <a:r>
              <a:rPr dirty="0" sz="1600" spc="-5" b="1" i="1">
                <a:latin typeface="Calibri"/>
                <a:cs typeface="Calibri"/>
              </a:rPr>
              <a:t>staturelle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2524" y="2162809"/>
          <a:ext cx="6754495" cy="5812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8675"/>
                <a:gridCol w="3367404"/>
              </a:tblGrid>
              <a:tr h="1002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latin typeface="Cambria"/>
                          <a:cs typeface="Cambria"/>
                        </a:rPr>
                        <a:t>Composante</a:t>
                      </a:r>
                      <a:r>
                        <a:rPr dirty="0" sz="1100" spc="-2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 b="1">
                          <a:latin typeface="Cambria"/>
                          <a:cs typeface="Cambria"/>
                        </a:rPr>
                        <a:t>évaluée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73025" marR="66675">
                        <a:lnSpc>
                          <a:spcPct val="97900"/>
                        </a:lnSpc>
                      </a:pPr>
                      <a:r>
                        <a:rPr dirty="0" sz="1100">
                          <a:latin typeface="Cambria"/>
                          <a:cs typeface="Cambria"/>
                        </a:rPr>
                        <a:t>Plus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fiable</a:t>
                      </a:r>
                      <a:r>
                        <a:rPr dirty="0" sz="11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que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10">
                          <a:latin typeface="Cambria"/>
                          <a:cs typeface="Cambria"/>
                        </a:rPr>
                        <a:t>l’IMC, </a:t>
                      </a:r>
                      <a:r>
                        <a:rPr dirty="0" sz="1100">
                          <a:latin typeface="Cambria"/>
                          <a:cs typeface="Cambria"/>
                        </a:rPr>
                        <a:t>son</a:t>
                      </a:r>
                      <a:r>
                        <a:rPr dirty="0" sz="11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résultat</a:t>
                      </a:r>
                      <a:r>
                        <a:rPr dirty="0" sz="1100">
                          <a:latin typeface="Cambria"/>
                          <a:cs typeface="Cambria"/>
                        </a:rPr>
                        <a:t> est</a:t>
                      </a:r>
                      <a:r>
                        <a:rPr dirty="0" sz="11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corrélé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au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risque </a:t>
                      </a:r>
                      <a:r>
                        <a:rPr dirty="0" sz="1100" spc="-229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cardiovasculaire,</a:t>
                      </a:r>
                      <a:r>
                        <a:rPr dirty="0" sz="11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mais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aussi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au</a:t>
                      </a:r>
                      <a:r>
                        <a:rPr dirty="0" sz="11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risque</a:t>
                      </a:r>
                      <a:r>
                        <a:rPr dirty="0" sz="1100">
                          <a:latin typeface="Cambria"/>
                          <a:cs typeface="Cambria"/>
                        </a:rPr>
                        <a:t> de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 diabète,</a:t>
                      </a:r>
                      <a:r>
                        <a:rPr dirty="0" sz="11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10">
                          <a:latin typeface="Cambria"/>
                          <a:cs typeface="Cambria"/>
                        </a:rPr>
                        <a:t>de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 syndrome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métabolique,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d'hypertension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artérielle</a:t>
                      </a:r>
                      <a:r>
                        <a:rPr dirty="0" sz="1100">
                          <a:latin typeface="Cambria"/>
                          <a:cs typeface="Cambria"/>
                        </a:rPr>
                        <a:t> ou 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>
                          <a:latin typeface="Cambria"/>
                          <a:cs typeface="Cambria"/>
                        </a:rPr>
                        <a:t>encore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d'anomalies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>
                          <a:latin typeface="Cambria"/>
                          <a:cs typeface="Cambria"/>
                        </a:rPr>
                        <a:t>des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10">
                          <a:latin typeface="Cambria"/>
                          <a:cs typeface="Cambria"/>
                        </a:rPr>
                        <a:t>lipides</a:t>
                      </a:r>
                      <a:r>
                        <a:rPr dirty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sanguins</a:t>
                      </a:r>
                      <a:r>
                        <a:rPr dirty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>
                          <a:latin typeface="Cambria"/>
                          <a:cs typeface="Cambria"/>
                        </a:rPr>
                        <a:t>(cholestérol).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2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latin typeface="Cambria"/>
                          <a:cs typeface="Cambria"/>
                        </a:rPr>
                        <a:t>Objectif</a:t>
                      </a:r>
                      <a:r>
                        <a:rPr dirty="0" sz="1100" spc="-1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 b="1">
                          <a:latin typeface="Cambria"/>
                          <a:cs typeface="Cambria"/>
                        </a:rPr>
                        <a:t>du</a:t>
                      </a:r>
                      <a:r>
                        <a:rPr dirty="0" sz="1100" spc="-2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 b="1">
                          <a:latin typeface="Cambria"/>
                          <a:cs typeface="Cambria"/>
                        </a:rPr>
                        <a:t>test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Comparer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tour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taille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la taille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du sujet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504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latin typeface="Cambria"/>
                          <a:cs typeface="Cambria"/>
                        </a:rPr>
                        <a:t>Lieu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Bureau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d’évaluation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latin typeface="Cambria"/>
                          <a:cs typeface="Cambria"/>
                        </a:rPr>
                        <a:t>Temps</a:t>
                      </a:r>
                      <a:r>
                        <a:rPr dirty="0" sz="1100" spc="-2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10" b="1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1100" spc="-1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 b="1">
                          <a:latin typeface="Cambria"/>
                          <a:cs typeface="Cambria"/>
                        </a:rPr>
                        <a:t>passation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minute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b="1">
                          <a:latin typeface="Cambria"/>
                          <a:cs typeface="Cambria"/>
                        </a:rPr>
                        <a:t>Matériel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Mètre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ruban,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appareil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mesure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taille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83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latin typeface="Cambria"/>
                          <a:cs typeface="Cambria"/>
                        </a:rPr>
                        <a:t>Protocole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87655" marR="281305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Mesurer le tour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taille du patient,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au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niveau du </a:t>
                      </a:r>
                      <a:r>
                        <a:rPr dirty="0" sz="1100" spc="-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nombril,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veillant à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garder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mètre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ruban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ts val="1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l’horizontal.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personne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tient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debout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les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bras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long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177800" marR="172085">
                        <a:lnSpc>
                          <a:spcPct val="100899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du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corps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effectue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des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cycles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respiratoires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continus </a:t>
                      </a:r>
                      <a:r>
                        <a:rPr dirty="0" sz="1100" spc="-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non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forcés.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Mesurer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la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taille.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190500" marR="180340" indent="-1270">
                        <a:lnSpc>
                          <a:spcPts val="1340"/>
                        </a:lnSpc>
                        <a:spcBef>
                          <a:spcPts val="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l’aide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deux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données,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calculer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l’indice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corpulence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staturelle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faisant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la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formule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suivante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: </a:t>
                      </a:r>
                      <a:r>
                        <a:rPr dirty="0" sz="1100" spc="-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IcS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TT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ts val="130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Le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tour de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taille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et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taille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mètre.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397510" marR="388620" indent="-1270">
                        <a:lnSpc>
                          <a:spcPct val="1018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Si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résultat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est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inférieur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à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0.5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: risque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faible, </a:t>
                      </a:r>
                      <a:r>
                        <a:rPr dirty="0" sz="1100" spc="-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Si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résultat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est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supérieur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 0.5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risque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élevé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199390" marR="190500">
                        <a:lnSpc>
                          <a:spcPct val="1018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« Le tour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 taille doit être inférieur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 la moitié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 spc="-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taille »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5" b="1">
                          <a:latin typeface="Cambria"/>
                          <a:cs typeface="Cambria"/>
                        </a:rPr>
                        <a:t>Source</a:t>
                      </a:r>
                      <a:r>
                        <a:rPr dirty="0" sz="1100" spc="-3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100" spc="-5" b="1">
                          <a:latin typeface="Cambria"/>
                          <a:cs typeface="Cambria"/>
                        </a:rPr>
                        <a:t>bibliographique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(European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Congres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Obesity, Lyon, 2012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Jean-Marc Aoun</dc:creator>
  <dcterms:created xsi:type="dcterms:W3CDTF">2021-11-23T11:33:33Z</dcterms:created>
  <dcterms:modified xsi:type="dcterms:W3CDTF">2021-11-23T11:33:33Z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2016-09-09T00:00:00Z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2021-11-23T00:00:00Z</vt:filetime>
  </property>
</Properties>
</file>