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32549" y="1495759"/>
            <a:ext cx="2021839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55" i="1">
                <a:solidFill>
                  <a:srgbClr val="46699E"/>
                </a:solidFill>
                <a:latin typeface="Times New Roman"/>
                <a:cs typeface="Times New Roman"/>
              </a:rPr>
              <a:t>Fiche«</a:t>
            </a:r>
            <a:r>
              <a:rPr dirty="0" sz="1600" spc="75" i="1">
                <a:solidFill>
                  <a:srgbClr val="46699E"/>
                </a:solidFill>
                <a:latin typeface="Times New Roman"/>
                <a:cs typeface="Times New Roman"/>
              </a:rPr>
              <a:t> </a:t>
            </a:r>
            <a:r>
              <a:rPr dirty="0" sz="1600" spc="30" i="1">
                <a:solidFill>
                  <a:srgbClr val="46699E"/>
                </a:solidFill>
                <a:latin typeface="Times New Roman"/>
                <a:cs typeface="Times New Roman"/>
              </a:rPr>
              <a:t>discours</a:t>
            </a:r>
            <a:r>
              <a:rPr dirty="0" sz="1600" spc="25" i="1">
                <a:solidFill>
                  <a:srgbClr val="46699E"/>
                </a:solidFill>
                <a:latin typeface="Times New Roman"/>
                <a:cs typeface="Times New Roman"/>
              </a:rPr>
              <a:t> </a:t>
            </a:r>
            <a:r>
              <a:rPr dirty="0" sz="1600" spc="5" i="1">
                <a:solidFill>
                  <a:srgbClr val="46699E"/>
                </a:solidFill>
                <a:latin typeface="Times New Roman"/>
                <a:cs typeface="Times New Roman"/>
              </a:rPr>
              <a:t>TM6</a:t>
            </a:r>
            <a:r>
              <a:rPr dirty="0" sz="1600" spc="55" i="1">
                <a:solidFill>
                  <a:srgbClr val="46699E"/>
                </a:solidFill>
                <a:latin typeface="Times New Roman"/>
                <a:cs typeface="Times New Roman"/>
              </a:rPr>
              <a:t> </a:t>
            </a:r>
            <a:r>
              <a:rPr dirty="0" sz="1450" spc="30">
                <a:solidFill>
                  <a:srgbClr val="46699E"/>
                </a:solidFill>
                <a:latin typeface="Times New Roman"/>
                <a:cs typeface="Times New Roman"/>
              </a:rPr>
              <a:t>»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830" y="2361616"/>
            <a:ext cx="6797675" cy="424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3495">
              <a:lnSpc>
                <a:spcPct val="100000"/>
              </a:lnSpc>
              <a:spcBef>
                <a:spcPts val="100"/>
              </a:spcBef>
            </a:pPr>
            <a:r>
              <a:rPr dirty="0" sz="1150" spc="-10">
                <a:solidFill>
                  <a:srgbClr val="313448"/>
                </a:solidFill>
                <a:latin typeface="Arial"/>
                <a:cs typeface="Arial"/>
              </a:rPr>
              <a:t>A</a:t>
            </a:r>
            <a:r>
              <a:rPr dirty="0" sz="1150" spc="-10">
                <a:solidFill>
                  <a:srgbClr val="48486B"/>
                </a:solidFill>
                <a:latin typeface="Arial"/>
                <a:cs typeface="Arial"/>
              </a:rPr>
              <a:t>v</a:t>
            </a:r>
            <a:r>
              <a:rPr dirty="0" sz="1150" spc="-10">
                <a:solidFill>
                  <a:srgbClr val="313448"/>
                </a:solidFill>
                <a:latin typeface="Arial"/>
                <a:cs typeface="Arial"/>
              </a:rPr>
              <a:t>ant</a:t>
            </a:r>
            <a:r>
              <a:rPr dirty="0" sz="1150" spc="105">
                <a:solidFill>
                  <a:srgbClr val="313448"/>
                </a:solidFill>
                <a:latin typeface="Arial"/>
                <a:cs typeface="Arial"/>
              </a:rPr>
              <a:t> </a:t>
            </a:r>
            <a:r>
              <a:rPr dirty="0" sz="1150" spc="-20">
                <a:solidFill>
                  <a:srgbClr val="1F2448"/>
                </a:solidFill>
                <a:latin typeface="Arial"/>
                <a:cs typeface="Arial"/>
              </a:rPr>
              <a:t>la</a:t>
            </a:r>
            <a:r>
              <a:rPr dirty="0" sz="1150" spc="-15">
                <a:solidFill>
                  <a:srgbClr val="1F2448"/>
                </a:solidFill>
                <a:latin typeface="Arial"/>
                <a:cs typeface="Arial"/>
              </a:rPr>
              <a:t> </a:t>
            </a:r>
            <a:r>
              <a:rPr dirty="0" sz="1150" spc="20">
                <a:solidFill>
                  <a:srgbClr val="313448"/>
                </a:solidFill>
                <a:latin typeface="Arial"/>
                <a:cs typeface="Arial"/>
              </a:rPr>
              <a:t>période</a:t>
            </a:r>
            <a:r>
              <a:rPr dirty="0" sz="1150" spc="-20">
                <a:solidFill>
                  <a:srgbClr val="313448"/>
                </a:solidFill>
                <a:latin typeface="Arial"/>
                <a:cs typeface="Arial"/>
              </a:rPr>
              <a:t> </a:t>
            </a:r>
            <a:r>
              <a:rPr dirty="0" sz="1150" spc="30">
                <a:solidFill>
                  <a:srgbClr val="313448"/>
                </a:solidFill>
                <a:latin typeface="Arial"/>
                <a:cs typeface="Arial"/>
              </a:rPr>
              <a:t>de</a:t>
            </a:r>
            <a:r>
              <a:rPr dirty="0" sz="1150" spc="-45">
                <a:solidFill>
                  <a:srgbClr val="313448"/>
                </a:solidFill>
                <a:latin typeface="Arial"/>
                <a:cs typeface="Arial"/>
              </a:rPr>
              <a:t> </a:t>
            </a:r>
            <a:r>
              <a:rPr dirty="0" sz="1150" spc="10">
                <a:solidFill>
                  <a:srgbClr val="463F4B"/>
                </a:solidFill>
                <a:latin typeface="Arial"/>
                <a:cs typeface="Arial"/>
              </a:rPr>
              <a:t>marche</a:t>
            </a:r>
            <a:r>
              <a:rPr dirty="0" sz="1150" spc="30">
                <a:solidFill>
                  <a:srgbClr val="463F4B"/>
                </a:solidFill>
                <a:latin typeface="Arial"/>
                <a:cs typeface="Arial"/>
              </a:rPr>
              <a:t> </a:t>
            </a:r>
            <a:r>
              <a:rPr dirty="0" sz="1150" spc="5">
                <a:solidFill>
                  <a:srgbClr val="463F4B"/>
                </a:solidFill>
                <a:latin typeface="Arial"/>
                <a:cs typeface="Arial"/>
              </a:rPr>
              <a:t>: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Arial"/>
              <a:cs typeface="Arial"/>
            </a:endParaRPr>
          </a:p>
          <a:p>
            <a:pPr algn="just" marL="18415" marR="13970" indent="3810">
              <a:lnSpc>
                <a:spcPct val="120900"/>
              </a:lnSpc>
            </a:pPr>
            <a:r>
              <a:rPr dirty="0" sz="1150" spc="45">
                <a:solidFill>
                  <a:srgbClr val="97959E"/>
                </a:solidFill>
                <a:latin typeface="Arial"/>
                <a:cs typeface="Arial"/>
              </a:rPr>
              <a:t>«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Vous </a:t>
            </a:r>
            <a:r>
              <a:rPr dirty="0" sz="1250" spc="-5" i="1">
                <a:solidFill>
                  <a:srgbClr val="97959E"/>
                </a:solidFill>
                <a:latin typeface="Times New Roman"/>
                <a:cs typeface="Times New Roman"/>
              </a:rPr>
              <a:t>allez 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maintenant </a:t>
            </a:r>
            <a:r>
              <a:rPr dirty="0" sz="1250" spc="-20" i="1">
                <a:solidFill>
                  <a:srgbClr val="97959E"/>
                </a:solidFill>
                <a:latin typeface="Times New Roman"/>
                <a:cs typeface="Times New Roman"/>
              </a:rPr>
              <a:t>faire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un </a:t>
            </a:r>
            <a:r>
              <a:rPr dirty="0" sz="1250" spc="45" i="1">
                <a:solidFill>
                  <a:srgbClr val="97959E"/>
                </a:solidFill>
                <a:latin typeface="Times New Roman"/>
                <a:cs typeface="Times New Roman"/>
              </a:rPr>
              <a:t>test 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de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marche 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de </a:t>
            </a:r>
            <a:r>
              <a:rPr dirty="0" sz="1250" spc="-15" i="1">
                <a:solidFill>
                  <a:srgbClr val="97959E"/>
                </a:solidFill>
                <a:latin typeface="Times New Roman"/>
                <a:cs typeface="Times New Roman"/>
              </a:rPr>
              <a:t>six 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minutes. </a:t>
            </a:r>
            <a:r>
              <a:rPr dirty="0" sz="1250" spc="-45" i="1">
                <a:solidFill>
                  <a:srgbClr val="97959E"/>
                </a:solidFill>
                <a:latin typeface="Times New Roman"/>
                <a:cs typeface="Times New Roman"/>
              </a:rPr>
              <a:t>Pour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cela,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vous </a:t>
            </a:r>
            <a:r>
              <a:rPr dirty="0" sz="1250" spc="30" i="1">
                <a:solidFill>
                  <a:srgbClr val="97959E"/>
                </a:solidFill>
                <a:latin typeface="Times New Roman"/>
                <a:cs typeface="Times New Roman"/>
              </a:rPr>
              <a:t>devez </a:t>
            </a:r>
            <a:r>
              <a:rPr dirty="0" sz="1250" spc="-20" i="1">
                <a:solidFill>
                  <a:srgbClr val="97959E"/>
                </a:solidFill>
                <a:latin typeface="Times New Roman"/>
                <a:cs typeface="Times New Roman"/>
              </a:rPr>
              <a:t>faire 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des </a:t>
            </a:r>
            <a:r>
              <a:rPr dirty="0" sz="1250" spc="-15" i="1">
                <a:solidFill>
                  <a:srgbClr val="97959E"/>
                </a:solidFill>
                <a:latin typeface="Times New Roman"/>
                <a:cs typeface="Times New Roman"/>
              </a:rPr>
              <a:t>aller­ </a:t>
            </a:r>
            <a:r>
              <a:rPr dirty="0" sz="1250" spc="-1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retours</a:t>
            </a:r>
            <a:r>
              <a:rPr dirty="0" sz="1250" spc="12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pendant</a:t>
            </a:r>
            <a:r>
              <a:rPr dirty="0" sz="1250" spc="-2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6</a:t>
            </a:r>
            <a:r>
              <a:rPr dirty="0" sz="1250" spc="-5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minutes</a:t>
            </a:r>
            <a:r>
              <a:rPr dirty="0" sz="1250" spc="-3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en</a:t>
            </a:r>
            <a:r>
              <a:rPr dirty="0" sz="1250" spc="-2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marchant</a:t>
            </a:r>
            <a:r>
              <a:rPr dirty="0" sz="1250" spc="-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entre</a:t>
            </a:r>
            <a:r>
              <a:rPr dirty="0" sz="1250" spc="-3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les</a:t>
            </a:r>
            <a:r>
              <a:rPr dirty="0" sz="1250" spc="-8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30" i="1">
                <a:solidFill>
                  <a:srgbClr val="97959E"/>
                </a:solidFill>
                <a:latin typeface="Times New Roman"/>
                <a:cs typeface="Times New Roman"/>
              </a:rPr>
              <a:t>deux</a:t>
            </a:r>
            <a:r>
              <a:rPr dirty="0" sz="1250" spc="6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plots.</a:t>
            </a:r>
            <a:r>
              <a:rPr dirty="0" sz="1250" spc="-10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Vous</a:t>
            </a:r>
            <a:r>
              <a:rPr dirty="0" sz="1250" spc="-4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devez</a:t>
            </a:r>
            <a:r>
              <a:rPr dirty="0" sz="1250" spc="-1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-15" i="1">
                <a:solidFill>
                  <a:srgbClr val="97959E"/>
                </a:solidFill>
                <a:latin typeface="Times New Roman"/>
                <a:cs typeface="Times New Roman"/>
              </a:rPr>
              <a:t>réussir</a:t>
            </a:r>
            <a:r>
              <a:rPr dirty="0" sz="1250" spc="-2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à</a:t>
            </a:r>
            <a:r>
              <a:rPr dirty="0" sz="1250" spc="-7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marcher</a:t>
            </a:r>
            <a:r>
              <a:rPr dirty="0" sz="1250" spc="-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à</a:t>
            </a:r>
            <a:r>
              <a:rPr dirty="0" sz="1250" spc="-3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une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vitesse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-5" i="1">
                <a:solidFill>
                  <a:srgbClr val="97959E"/>
                </a:solidFill>
                <a:latin typeface="Times New Roman"/>
                <a:cs typeface="Times New Roman"/>
              </a:rPr>
              <a:t>régulière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qui vous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permettra 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d'effectuer </a:t>
            </a:r>
            <a:r>
              <a:rPr dirty="0" sz="1250" spc="-5" i="1">
                <a:solidFill>
                  <a:srgbClr val="97959E"/>
                </a:solidFill>
                <a:latin typeface="Times New Roman"/>
                <a:cs typeface="Times New Roman"/>
              </a:rPr>
              <a:t>la </a:t>
            </a:r>
            <a:r>
              <a:rPr dirty="0" sz="1250" spc="-25" i="1">
                <a:solidFill>
                  <a:srgbClr val="97959E"/>
                </a:solidFill>
                <a:latin typeface="Times New Roman"/>
                <a:cs typeface="Times New Roman"/>
              </a:rPr>
              <a:t>plus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grande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distance </a:t>
            </a:r>
            <a:r>
              <a:rPr dirty="0" sz="1250" spc="-10" i="1">
                <a:solidFill>
                  <a:srgbClr val="97959E"/>
                </a:solidFill>
                <a:latin typeface="Times New Roman"/>
                <a:cs typeface="Times New Roman"/>
              </a:rPr>
              <a:t>possible. </a:t>
            </a:r>
            <a:r>
              <a:rPr dirty="0" sz="1250" spc="-65" i="1">
                <a:solidFill>
                  <a:srgbClr val="97959E"/>
                </a:solidFill>
                <a:latin typeface="Times New Roman"/>
                <a:cs typeface="Times New Roman"/>
              </a:rPr>
              <a:t>Lors 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de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vos </a:t>
            </a:r>
            <a:r>
              <a:rPr dirty="0" sz="1250" spc="-20" i="1">
                <a:solidFill>
                  <a:srgbClr val="97959E"/>
                </a:solidFill>
                <a:latin typeface="Times New Roman"/>
                <a:cs typeface="Times New Roman"/>
              </a:rPr>
              <a:t>allers et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retours,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sans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vous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arrêter,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vous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devez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passer </a:t>
            </a:r>
            <a:r>
              <a:rPr dirty="0" sz="1250" spc="-5" i="1">
                <a:solidFill>
                  <a:srgbClr val="97959E"/>
                </a:solidFill>
                <a:latin typeface="Times New Roman"/>
                <a:cs typeface="Times New Roman"/>
              </a:rPr>
              <a:t>derrière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les </a:t>
            </a:r>
            <a:r>
              <a:rPr dirty="0" sz="1250" spc="-10" i="1">
                <a:solidFill>
                  <a:srgbClr val="97959E"/>
                </a:solidFill>
                <a:latin typeface="Times New Roman"/>
                <a:cs typeface="Times New Roman"/>
              </a:rPr>
              <a:t>plots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afin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d'enchainer </a:t>
            </a:r>
            <a:r>
              <a:rPr dirty="0" sz="1250" spc="-5" i="1">
                <a:solidFill>
                  <a:srgbClr val="97959E"/>
                </a:solidFill>
                <a:latin typeface="Times New Roman"/>
                <a:cs typeface="Times New Roman"/>
              </a:rPr>
              <a:t>sur </a:t>
            </a:r>
            <a:r>
              <a:rPr dirty="0" sz="1250" spc="-15" i="1">
                <a:solidFill>
                  <a:srgbClr val="97959E"/>
                </a:solidFill>
                <a:latin typeface="Times New Roman"/>
                <a:cs typeface="Times New Roman"/>
              </a:rPr>
              <a:t>la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marche 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en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ligne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droite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suivante.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-55" i="1">
                <a:solidFill>
                  <a:srgbClr val="97959E"/>
                </a:solidFill>
                <a:latin typeface="Times New Roman"/>
                <a:cs typeface="Times New Roman"/>
              </a:rPr>
              <a:t>Je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vous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informerai</a:t>
            </a:r>
            <a:r>
              <a:rPr dirty="0" sz="1250" spc="9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du</a:t>
            </a:r>
            <a:r>
              <a:rPr dirty="0" sz="1250" spc="-1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55" i="1">
                <a:solidFill>
                  <a:srgbClr val="97959E"/>
                </a:solidFill>
                <a:latin typeface="Times New Roman"/>
                <a:cs typeface="Times New Roman"/>
              </a:rPr>
              <a:t>temps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 écoulé</a:t>
            </a:r>
            <a:r>
              <a:rPr dirty="0" sz="1250" spc="7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et</a:t>
            </a:r>
            <a:r>
              <a:rPr dirty="0" sz="1250" spc="11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30" i="1">
                <a:solidFill>
                  <a:srgbClr val="97959E"/>
                </a:solidFill>
                <a:latin typeface="Times New Roman"/>
                <a:cs typeface="Times New Roman"/>
              </a:rPr>
              <a:t>restant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 au</a:t>
            </a:r>
            <a:r>
              <a:rPr dirty="0" sz="1250" spc="7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-20" i="1">
                <a:solidFill>
                  <a:srgbClr val="97959E"/>
                </a:solidFill>
                <a:latin typeface="Times New Roman"/>
                <a:cs typeface="Times New Roman"/>
              </a:rPr>
              <a:t>fur</a:t>
            </a:r>
            <a:r>
              <a:rPr dirty="0" sz="1250" spc="-1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-20" i="1">
                <a:solidFill>
                  <a:srgbClr val="97959E"/>
                </a:solidFill>
                <a:latin typeface="Times New Roman"/>
                <a:cs typeface="Times New Roman"/>
              </a:rPr>
              <a:t>et</a:t>
            </a:r>
            <a:r>
              <a:rPr dirty="0" sz="1250" spc="16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à</a:t>
            </a:r>
            <a:r>
              <a:rPr dirty="0" sz="1250" spc="-2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mesure</a:t>
            </a:r>
            <a:r>
              <a:rPr dirty="0" sz="1250" spc="7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du</a:t>
            </a:r>
            <a:r>
              <a:rPr dirty="0" sz="1250" spc="-3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50" i="1">
                <a:solidFill>
                  <a:srgbClr val="97959E"/>
                </a:solidFill>
                <a:latin typeface="Times New Roman"/>
                <a:cs typeface="Times New Roman"/>
              </a:rPr>
              <a:t>test.</a:t>
            </a:r>
            <a:endParaRPr sz="1250">
              <a:latin typeface="Times New Roman"/>
              <a:cs typeface="Times New Roman"/>
            </a:endParaRPr>
          </a:p>
          <a:p>
            <a:pPr algn="just" marL="22225" marR="5080" indent="-10160">
              <a:lnSpc>
                <a:spcPct val="121700"/>
              </a:lnSpc>
              <a:spcBef>
                <a:spcPts val="1105"/>
              </a:spcBef>
            </a:pP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Vous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pouvez </a:t>
            </a:r>
            <a:r>
              <a:rPr dirty="0" sz="1250" spc="-5" i="1">
                <a:solidFill>
                  <a:srgbClr val="97959E"/>
                </a:solidFill>
                <a:latin typeface="Times New Roman"/>
                <a:cs typeface="Times New Roman"/>
              </a:rPr>
              <a:t>ralentir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si nécessaire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et </a:t>
            </a:r>
            <a:r>
              <a:rPr dirty="0" sz="1250" spc="70" i="1">
                <a:solidFill>
                  <a:srgbClr val="97959E"/>
                </a:solidFill>
                <a:latin typeface="Times New Roman"/>
                <a:cs typeface="Times New Roman"/>
              </a:rPr>
              <a:t>même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vous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arrêter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mais </a:t>
            </a:r>
            <a:r>
              <a:rPr dirty="0" sz="1250" spc="-45" i="1">
                <a:solidFill>
                  <a:srgbClr val="97959E"/>
                </a:solidFill>
                <a:latin typeface="Times New Roman"/>
                <a:cs typeface="Times New Roman"/>
              </a:rPr>
              <a:t>il </a:t>
            </a:r>
            <a:r>
              <a:rPr dirty="0" sz="1250" spc="30" i="1">
                <a:solidFill>
                  <a:srgbClr val="97959E"/>
                </a:solidFill>
                <a:latin typeface="Times New Roman"/>
                <a:cs typeface="Times New Roman"/>
              </a:rPr>
              <a:t>est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préférable 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de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continuer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à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marcher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70" i="1">
                <a:solidFill>
                  <a:srgbClr val="97959E"/>
                </a:solidFill>
                <a:latin typeface="Times New Roman"/>
                <a:cs typeface="Times New Roman"/>
              </a:rPr>
              <a:t>même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40" i="1">
                <a:solidFill>
                  <a:srgbClr val="97959E"/>
                </a:solidFill>
                <a:latin typeface="Times New Roman"/>
                <a:cs typeface="Times New Roman"/>
              </a:rPr>
              <a:t>lentement.</a:t>
            </a:r>
            <a:r>
              <a:rPr dirty="0" sz="1250" spc="-4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Vous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devez</a:t>
            </a:r>
            <a:r>
              <a:rPr dirty="0" sz="1250" spc="4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vous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arrêter</a:t>
            </a:r>
            <a:r>
              <a:rPr dirty="0" sz="1250" spc="-2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si</a:t>
            </a:r>
            <a:r>
              <a:rPr dirty="0" sz="1250" spc="-4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vous</a:t>
            </a:r>
            <a:r>
              <a:rPr dirty="0" sz="1250" spc="-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avez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des</a:t>
            </a:r>
            <a:r>
              <a:rPr dirty="0" sz="1250" spc="-5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douleurs</a:t>
            </a:r>
            <a:r>
              <a:rPr dirty="0" sz="1250" spc="50" i="1">
                <a:solidFill>
                  <a:srgbClr val="97959E"/>
                </a:solidFill>
                <a:latin typeface="Times New Roman"/>
                <a:cs typeface="Times New Roman"/>
              </a:rPr>
              <a:t> à</a:t>
            </a:r>
            <a:r>
              <a:rPr dirty="0" sz="1250" spc="-10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-15" i="1">
                <a:solidFill>
                  <a:srgbClr val="97959E"/>
                </a:solidFill>
                <a:latin typeface="Times New Roman"/>
                <a:cs typeface="Times New Roman"/>
              </a:rPr>
              <a:t>la</a:t>
            </a:r>
            <a:r>
              <a:rPr dirty="0" sz="1250" spc="10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-5" i="1">
                <a:solidFill>
                  <a:srgbClr val="97959E"/>
                </a:solidFill>
                <a:latin typeface="Times New Roman"/>
                <a:cs typeface="Times New Roman"/>
              </a:rPr>
              <a:t>poitrine,</a:t>
            </a:r>
            <a:r>
              <a:rPr dirty="0" sz="1250" spc="5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des</a:t>
            </a:r>
            <a:r>
              <a:rPr dirty="0" sz="1250" spc="-4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étourdissements, </a:t>
            </a:r>
            <a:r>
              <a:rPr dirty="0" sz="1250" spc="-30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des</a:t>
            </a:r>
            <a:r>
              <a:rPr dirty="0" sz="1250" spc="3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palpitations </a:t>
            </a:r>
            <a:r>
              <a:rPr dirty="0" sz="1250" spc="40" i="1">
                <a:solidFill>
                  <a:srgbClr val="97959E"/>
                </a:solidFill>
                <a:latin typeface="Times New Roman"/>
                <a:cs typeface="Times New Roman"/>
              </a:rPr>
              <a:t>ou </a:t>
            </a:r>
            <a:r>
              <a:rPr dirty="0" sz="1250" spc="30" i="1">
                <a:solidFill>
                  <a:srgbClr val="97959E"/>
                </a:solidFill>
                <a:latin typeface="Times New Roman"/>
                <a:cs typeface="Times New Roman"/>
              </a:rPr>
              <a:t>un 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essoufflement</a:t>
            </a:r>
            <a:r>
              <a:rPr dirty="0" sz="1250" spc="3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anormal.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-35" i="1">
                <a:solidFill>
                  <a:srgbClr val="97959E"/>
                </a:solidFill>
                <a:latin typeface="Times New Roman"/>
                <a:cs typeface="Times New Roman"/>
              </a:rPr>
              <a:t>Enfin,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lorsque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-50" i="1">
                <a:solidFill>
                  <a:srgbClr val="97959E"/>
                </a:solidFill>
                <a:latin typeface="Times New Roman"/>
                <a:cs typeface="Times New Roman"/>
              </a:rPr>
              <a:t>je</a:t>
            </a:r>
            <a:r>
              <a:rPr dirty="0" sz="1250" spc="-4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vous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informerai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de </a:t>
            </a:r>
            <a:r>
              <a:rPr dirty="0" sz="1250" spc="-15" i="1">
                <a:solidFill>
                  <a:srgbClr val="97959E"/>
                </a:solidFill>
                <a:latin typeface="Times New Roman"/>
                <a:cs typeface="Times New Roman"/>
              </a:rPr>
              <a:t>la</a:t>
            </a:r>
            <a:r>
              <a:rPr dirty="0" sz="1250" spc="-1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-25" i="1">
                <a:solidFill>
                  <a:srgbClr val="97959E"/>
                </a:solidFill>
                <a:latin typeface="Times New Roman"/>
                <a:cs typeface="Times New Roman"/>
              </a:rPr>
              <a:t>fin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du </a:t>
            </a:r>
            <a:r>
              <a:rPr dirty="0" sz="1250" spc="50" i="1">
                <a:solidFill>
                  <a:srgbClr val="97959E"/>
                </a:solidFill>
                <a:latin typeface="Times New Roman"/>
                <a:cs typeface="Times New Roman"/>
              </a:rPr>
              <a:t>test, </a:t>
            </a:r>
            <a:r>
              <a:rPr dirty="0" sz="1250" spc="5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arrêtez-vous</a:t>
            </a:r>
            <a:r>
              <a:rPr dirty="0" sz="1250" spc="10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afin</a:t>
            </a:r>
            <a:r>
              <a:rPr dirty="0" sz="1250" spc="3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que</a:t>
            </a:r>
            <a:r>
              <a:rPr dirty="0" sz="1250" spc="114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-40" i="1">
                <a:solidFill>
                  <a:srgbClr val="97959E"/>
                </a:solidFill>
                <a:latin typeface="Times New Roman"/>
                <a:cs typeface="Times New Roman"/>
              </a:rPr>
              <a:t>je</a:t>
            </a:r>
            <a:r>
              <a:rPr dirty="0" sz="1250" spc="10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-10" i="1">
                <a:solidFill>
                  <a:srgbClr val="97959E"/>
                </a:solidFill>
                <a:latin typeface="Times New Roman"/>
                <a:cs typeface="Times New Roman"/>
              </a:rPr>
              <a:t>puisse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enregistrer</a:t>
            </a:r>
            <a:r>
              <a:rPr dirty="0" sz="1250" spc="9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votre</a:t>
            </a:r>
            <a:r>
              <a:rPr dirty="0" sz="1250" spc="-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distance</a:t>
            </a:r>
            <a:r>
              <a:rPr dirty="0" sz="1250" spc="16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-5" i="1">
                <a:solidFill>
                  <a:srgbClr val="97959E"/>
                </a:solidFill>
                <a:latin typeface="Times New Roman"/>
                <a:cs typeface="Times New Roman"/>
              </a:rPr>
              <a:t>parcourue.</a:t>
            </a:r>
            <a:endParaRPr sz="1250">
              <a:latin typeface="Times New Roman"/>
              <a:cs typeface="Times New Roman"/>
            </a:endParaRPr>
          </a:p>
          <a:p>
            <a:pPr algn="just" marL="20955" marR="13970" indent="635">
              <a:lnSpc>
                <a:spcPct val="120500"/>
              </a:lnSpc>
              <a:spcBef>
                <a:spcPts val="1200"/>
              </a:spcBef>
            </a:pPr>
            <a:r>
              <a:rPr dirty="0" sz="1250" spc="-65" i="1">
                <a:solidFill>
                  <a:srgbClr val="97959E"/>
                </a:solidFill>
                <a:latin typeface="Times New Roman"/>
                <a:cs typeface="Times New Roman"/>
              </a:rPr>
              <a:t>Je </a:t>
            </a:r>
            <a:r>
              <a:rPr dirty="0" sz="1250" spc="-15" i="1">
                <a:solidFill>
                  <a:srgbClr val="97959E"/>
                </a:solidFill>
                <a:latin typeface="Times New Roman"/>
                <a:cs typeface="Times New Roman"/>
              </a:rPr>
              <a:t>vais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relever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votre fréquence </a:t>
            </a:r>
            <a:r>
              <a:rPr dirty="0" sz="1250" spc="-5" i="1">
                <a:solidFill>
                  <a:srgbClr val="97959E"/>
                </a:solidFill>
                <a:latin typeface="Times New Roman"/>
                <a:cs typeface="Times New Roman"/>
              </a:rPr>
              <a:t>cardiaque </a:t>
            </a:r>
            <a:r>
              <a:rPr dirty="0" sz="1250" spc="45" i="1">
                <a:solidFill>
                  <a:srgbClr val="97959E"/>
                </a:solidFill>
                <a:latin typeface="Times New Roman"/>
                <a:cs typeface="Times New Roman"/>
              </a:rPr>
              <a:t>avant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le </a:t>
            </a:r>
            <a:r>
              <a:rPr dirty="0" sz="1250" spc="50" i="1">
                <a:solidFill>
                  <a:srgbClr val="97959E"/>
                </a:solidFill>
                <a:latin typeface="Times New Roman"/>
                <a:cs typeface="Times New Roman"/>
              </a:rPr>
              <a:t>test,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à </a:t>
            </a:r>
            <a:r>
              <a:rPr dirty="0" sz="1250" spc="-15" i="1">
                <a:solidFill>
                  <a:srgbClr val="97959E"/>
                </a:solidFill>
                <a:latin typeface="Times New Roman"/>
                <a:cs typeface="Times New Roman"/>
              </a:rPr>
              <a:t>la </a:t>
            </a:r>
            <a:r>
              <a:rPr dirty="0" sz="1250" spc="-25" i="1">
                <a:solidFill>
                  <a:srgbClr val="97959E"/>
                </a:solidFill>
                <a:latin typeface="Times New Roman"/>
                <a:cs typeface="Times New Roman"/>
              </a:rPr>
              <a:t>fin 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du </a:t>
            </a:r>
            <a:r>
              <a:rPr dirty="0" sz="1250" spc="55" i="1">
                <a:solidFill>
                  <a:srgbClr val="97959E"/>
                </a:solidFill>
                <a:latin typeface="Times New Roman"/>
                <a:cs typeface="Times New Roman"/>
              </a:rPr>
              <a:t>test, </a:t>
            </a:r>
            <a:r>
              <a:rPr dirty="0" sz="1250" spc="65" i="1">
                <a:solidFill>
                  <a:srgbClr val="97959E"/>
                </a:solidFill>
                <a:latin typeface="Times New Roman"/>
                <a:cs typeface="Times New Roman"/>
              </a:rPr>
              <a:t>et 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2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et 4 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minutes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après </a:t>
            </a:r>
            <a:r>
              <a:rPr dirty="0" sz="1250" spc="-5" i="1">
                <a:solidFill>
                  <a:srgbClr val="97959E"/>
                </a:solidFill>
                <a:latin typeface="Times New Roman"/>
                <a:cs typeface="Times New Roman"/>
              </a:rPr>
              <a:t>la </a:t>
            </a:r>
            <a:r>
              <a:rPr dirty="0" sz="1250" spc="-25" i="1">
                <a:solidFill>
                  <a:srgbClr val="97959E"/>
                </a:solidFill>
                <a:latin typeface="Times New Roman"/>
                <a:cs typeface="Times New Roman"/>
              </a:rPr>
              <a:t>fin 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du </a:t>
            </a:r>
            <a:r>
              <a:rPr dirty="0" sz="1250" spc="3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45" i="1">
                <a:solidFill>
                  <a:srgbClr val="97959E"/>
                </a:solidFill>
                <a:latin typeface="Times New Roman"/>
                <a:cs typeface="Times New Roman"/>
              </a:rPr>
              <a:t>test. </a:t>
            </a:r>
            <a:r>
              <a:rPr dirty="0" sz="1250" spc="-15" i="1">
                <a:solidFill>
                  <a:srgbClr val="97959E"/>
                </a:solidFill>
                <a:latin typeface="Times New Roman"/>
                <a:cs typeface="Times New Roman"/>
              </a:rPr>
              <a:t>A </a:t>
            </a:r>
            <a:r>
              <a:rPr dirty="0" sz="1250" spc="-5" i="1">
                <a:solidFill>
                  <a:srgbClr val="97959E"/>
                </a:solidFill>
                <a:latin typeface="Times New Roman"/>
                <a:cs typeface="Times New Roman"/>
              </a:rPr>
              <a:t>la </a:t>
            </a:r>
            <a:r>
              <a:rPr dirty="0" sz="1250" spc="-45" i="1">
                <a:solidFill>
                  <a:srgbClr val="97959E"/>
                </a:solidFill>
                <a:latin typeface="Times New Roman"/>
                <a:cs typeface="Times New Roman"/>
              </a:rPr>
              <a:t>fin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du </a:t>
            </a:r>
            <a:r>
              <a:rPr dirty="0" sz="1250" spc="45" i="1">
                <a:solidFill>
                  <a:srgbClr val="97959E"/>
                </a:solidFill>
                <a:latin typeface="Times New Roman"/>
                <a:cs typeface="Times New Roman"/>
              </a:rPr>
              <a:t>test, </a:t>
            </a:r>
            <a:r>
              <a:rPr dirty="0" sz="1250" spc="-40" i="1">
                <a:solidFill>
                  <a:srgbClr val="97959E"/>
                </a:solidFill>
                <a:latin typeface="Times New Roman"/>
                <a:cs typeface="Times New Roman"/>
              </a:rPr>
              <a:t>je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vous </a:t>
            </a:r>
            <a:r>
              <a:rPr dirty="0" sz="1250" spc="30" i="1">
                <a:solidFill>
                  <a:srgbClr val="97959E"/>
                </a:solidFill>
                <a:latin typeface="Times New Roman"/>
                <a:cs typeface="Times New Roman"/>
              </a:rPr>
              <a:t>demanderai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aussi </a:t>
            </a:r>
            <a:r>
              <a:rPr dirty="0" sz="1250" spc="45" i="1">
                <a:solidFill>
                  <a:srgbClr val="97959E"/>
                </a:solidFill>
                <a:latin typeface="Times New Roman"/>
                <a:cs typeface="Times New Roman"/>
              </a:rPr>
              <a:t>de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m'indiquer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votre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perception 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de 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l'effort, </a:t>
            </a:r>
            <a:r>
              <a:rPr dirty="0" sz="1250" spc="-15" i="1">
                <a:solidFill>
                  <a:srgbClr val="97959E"/>
                </a:solidFill>
                <a:latin typeface="Times New Roman"/>
                <a:cs typeface="Times New Roman"/>
              </a:rPr>
              <a:t>grâce 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à </a:t>
            </a:r>
            <a:r>
              <a:rPr dirty="0" sz="1250" spc="50" i="1">
                <a:solidFill>
                  <a:srgbClr val="97959E"/>
                </a:solidFill>
                <a:latin typeface="Times New Roman"/>
                <a:cs typeface="Times New Roman"/>
              </a:rPr>
              <a:t>cette </a:t>
            </a:r>
            <a:r>
              <a:rPr dirty="0" sz="1250" spc="5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échelle </a:t>
            </a:r>
            <a:r>
              <a:rPr dirty="0" sz="1150" spc="35">
                <a:solidFill>
                  <a:srgbClr val="97959E"/>
                </a:solidFill>
                <a:latin typeface="Arial"/>
                <a:cs typeface="Arial"/>
              </a:rPr>
              <a:t>(montrer </a:t>
            </a:r>
            <a:r>
              <a:rPr dirty="0" sz="1150" spc="10">
                <a:solidFill>
                  <a:srgbClr val="97959E"/>
                </a:solidFill>
                <a:latin typeface="Arial"/>
                <a:cs typeface="Arial"/>
              </a:rPr>
              <a:t>l'échelle </a:t>
            </a:r>
            <a:r>
              <a:rPr dirty="0" sz="1150">
                <a:solidFill>
                  <a:srgbClr val="97959E"/>
                </a:solidFill>
                <a:latin typeface="Arial"/>
                <a:cs typeface="Arial"/>
              </a:rPr>
              <a:t>de </a:t>
            </a:r>
            <a:r>
              <a:rPr dirty="0" sz="1150" spc="-25">
                <a:solidFill>
                  <a:srgbClr val="97959E"/>
                </a:solidFill>
                <a:latin typeface="Arial"/>
                <a:cs typeface="Arial"/>
              </a:rPr>
              <a:t>Borg) </a:t>
            </a:r>
            <a:r>
              <a:rPr dirty="0" sz="1250" spc="-15" i="1">
                <a:solidFill>
                  <a:srgbClr val="97959E"/>
                </a:solidFill>
                <a:latin typeface="Times New Roman"/>
                <a:cs typeface="Times New Roman"/>
              </a:rPr>
              <a:t>vis-à-vis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de </a:t>
            </a:r>
            <a:r>
              <a:rPr dirty="0" sz="1250" spc="-15" i="1">
                <a:solidFill>
                  <a:srgbClr val="97959E"/>
                </a:solidFill>
                <a:latin typeface="Times New Roman"/>
                <a:cs typeface="Times New Roman"/>
              </a:rPr>
              <a:t>la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marche 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que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vous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viendrez 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d'effectuer.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Vous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devrez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-10" i="1">
                <a:solidFill>
                  <a:srgbClr val="97959E"/>
                </a:solidFill>
                <a:latin typeface="Times New Roman"/>
                <a:cs typeface="Times New Roman"/>
              </a:rPr>
              <a:t>alors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renseigner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votre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ressenti </a:t>
            </a:r>
            <a:r>
              <a:rPr dirty="0" sz="1250" spc="-20" i="1">
                <a:solidFill>
                  <a:srgbClr val="97959E"/>
                </a:solidFill>
                <a:latin typeface="Times New Roman"/>
                <a:cs typeface="Times New Roman"/>
              </a:rPr>
              <a:t>global 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en </a:t>
            </a:r>
            <a:r>
              <a:rPr dirty="0" sz="1250" spc="40" i="1">
                <a:solidFill>
                  <a:srgbClr val="97959E"/>
                </a:solidFill>
                <a:latin typeface="Times New Roman"/>
                <a:cs typeface="Times New Roman"/>
              </a:rPr>
              <a:t>tenant 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compte de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votre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fatigue </a:t>
            </a:r>
            <a:r>
              <a:rPr dirty="0" sz="1250" spc="-5" i="1">
                <a:solidFill>
                  <a:srgbClr val="97959E"/>
                </a:solidFill>
                <a:latin typeface="Times New Roman"/>
                <a:cs typeface="Times New Roman"/>
              </a:rPr>
              <a:t>musculaire et</a:t>
            </a:r>
            <a:r>
              <a:rPr dirty="0" sz="1250" spc="30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générale </a:t>
            </a:r>
            <a:r>
              <a:rPr dirty="0" sz="1250" spc="-10" i="1">
                <a:solidFill>
                  <a:srgbClr val="97959E"/>
                </a:solidFill>
                <a:latin typeface="Times New Roman"/>
                <a:cs typeface="Times New Roman"/>
              </a:rPr>
              <a:t>ainsi </a:t>
            </a:r>
            <a:r>
              <a:rPr dirty="0" sz="1250" spc="-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que</a:t>
            </a:r>
            <a:r>
              <a:rPr dirty="0" sz="1250" spc="4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de</a:t>
            </a:r>
            <a:r>
              <a:rPr dirty="0" sz="1250" spc="4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vos</a:t>
            </a:r>
            <a:r>
              <a:rPr dirty="0" sz="1250" spc="6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gênes</a:t>
            </a:r>
            <a:r>
              <a:rPr dirty="0" sz="1250" spc="12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physiques.</a:t>
            </a:r>
            <a:r>
              <a:rPr dirty="0" sz="1250" spc="-2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Vous</a:t>
            </a:r>
            <a:r>
              <a:rPr dirty="0" sz="1250" spc="-4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-25" i="1">
                <a:solidFill>
                  <a:srgbClr val="97959E"/>
                </a:solidFill>
                <a:latin typeface="Times New Roman"/>
                <a:cs typeface="Times New Roman"/>
              </a:rPr>
              <a:t>lirez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les</a:t>
            </a:r>
            <a:r>
              <a:rPr dirty="0" sz="1250" spc="-2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adjectifs,</a:t>
            </a:r>
            <a:r>
              <a:rPr dirty="0" sz="1250" spc="14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-35" i="1">
                <a:solidFill>
                  <a:srgbClr val="97959E"/>
                </a:solidFill>
                <a:latin typeface="Times New Roman"/>
                <a:cs typeface="Times New Roman"/>
              </a:rPr>
              <a:t>puis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-50" i="1">
                <a:solidFill>
                  <a:srgbClr val="97959E"/>
                </a:solidFill>
                <a:latin typeface="Times New Roman"/>
                <a:cs typeface="Times New Roman"/>
              </a:rPr>
              <a:t>me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 donnerai</a:t>
            </a:r>
            <a:r>
              <a:rPr dirty="0" sz="1250" spc="-2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le</a:t>
            </a:r>
            <a:r>
              <a:rPr dirty="0" sz="1250" spc="-1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chiffre</a:t>
            </a:r>
            <a:r>
              <a:rPr dirty="0" sz="1250" spc="3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qui</a:t>
            </a:r>
            <a:r>
              <a:rPr dirty="0" sz="1250" spc="-5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correspond.</a:t>
            </a:r>
            <a:endParaRPr sz="12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algn="just" marL="24765">
              <a:lnSpc>
                <a:spcPct val="100000"/>
              </a:lnSpc>
            </a:pP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Avez-vous</a:t>
            </a:r>
            <a:r>
              <a:rPr dirty="0" sz="1250" spc="10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des </a:t>
            </a:r>
            <a:r>
              <a:rPr dirty="0" sz="1250" spc="45" i="1">
                <a:solidFill>
                  <a:srgbClr val="97959E"/>
                </a:solidFill>
                <a:latin typeface="Times New Roman"/>
                <a:cs typeface="Times New Roman"/>
              </a:rPr>
              <a:t>questions?</a:t>
            </a:r>
            <a:r>
              <a:rPr dirty="0" sz="1250" spc="-5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Vous</a:t>
            </a:r>
            <a:r>
              <a:rPr dirty="0" sz="1250" spc="-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sentez</a:t>
            </a:r>
            <a:r>
              <a:rPr dirty="0" sz="1250" spc="7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vous</a:t>
            </a:r>
            <a:r>
              <a:rPr dirty="0" sz="1250" spc="14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prêt</a:t>
            </a:r>
            <a:r>
              <a:rPr dirty="0" sz="1250" spc="-2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50" i="1">
                <a:solidFill>
                  <a:srgbClr val="97959E"/>
                </a:solidFill>
                <a:latin typeface="Times New Roman"/>
                <a:cs typeface="Times New Roman"/>
              </a:rPr>
              <a:t>à</a:t>
            </a:r>
            <a:r>
              <a:rPr dirty="0" sz="1250" spc="-2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30" i="1">
                <a:solidFill>
                  <a:srgbClr val="97959E"/>
                </a:solidFill>
                <a:latin typeface="Times New Roman"/>
                <a:cs typeface="Times New Roman"/>
              </a:rPr>
              <a:t>débuter</a:t>
            </a:r>
            <a:r>
              <a:rPr dirty="0" sz="1250" spc="-2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le </a:t>
            </a:r>
            <a:r>
              <a:rPr dirty="0" sz="1250" spc="135" i="1">
                <a:solidFill>
                  <a:srgbClr val="97959E"/>
                </a:solidFill>
                <a:latin typeface="Times New Roman"/>
                <a:cs typeface="Times New Roman"/>
              </a:rPr>
              <a:t>test?»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4642" y="7164638"/>
            <a:ext cx="6776720" cy="12687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150" spc="-10">
                <a:solidFill>
                  <a:srgbClr val="313448"/>
                </a:solidFill>
                <a:latin typeface="Arial"/>
                <a:cs typeface="Arial"/>
              </a:rPr>
              <a:t>Après</a:t>
            </a:r>
            <a:r>
              <a:rPr dirty="0" sz="1150" spc="10">
                <a:solidFill>
                  <a:srgbClr val="313448"/>
                </a:solidFill>
                <a:latin typeface="Arial"/>
                <a:cs typeface="Arial"/>
              </a:rPr>
              <a:t> </a:t>
            </a:r>
            <a:r>
              <a:rPr dirty="0" sz="1150" spc="-30">
                <a:solidFill>
                  <a:srgbClr val="313448"/>
                </a:solidFill>
                <a:latin typeface="Arial"/>
                <a:cs typeface="Arial"/>
              </a:rPr>
              <a:t>la</a:t>
            </a:r>
            <a:r>
              <a:rPr dirty="0" sz="1150" spc="25">
                <a:solidFill>
                  <a:srgbClr val="313448"/>
                </a:solidFill>
                <a:latin typeface="Arial"/>
                <a:cs typeface="Arial"/>
              </a:rPr>
              <a:t> </a:t>
            </a:r>
            <a:r>
              <a:rPr dirty="0" sz="1150" spc="15">
                <a:solidFill>
                  <a:srgbClr val="313448"/>
                </a:solidFill>
                <a:latin typeface="Arial"/>
                <a:cs typeface="Arial"/>
              </a:rPr>
              <a:t>période</a:t>
            </a:r>
            <a:r>
              <a:rPr dirty="0" sz="1150" spc="45">
                <a:solidFill>
                  <a:srgbClr val="313448"/>
                </a:solidFill>
                <a:latin typeface="Arial"/>
                <a:cs typeface="Arial"/>
              </a:rPr>
              <a:t> </a:t>
            </a:r>
            <a:r>
              <a:rPr dirty="0" sz="1150" spc="-10">
                <a:solidFill>
                  <a:srgbClr val="313448"/>
                </a:solidFill>
                <a:latin typeface="Arial"/>
                <a:cs typeface="Arial"/>
              </a:rPr>
              <a:t>de</a:t>
            </a:r>
            <a:r>
              <a:rPr dirty="0" sz="1150" spc="-5">
                <a:solidFill>
                  <a:srgbClr val="313448"/>
                </a:solidFill>
                <a:latin typeface="Arial"/>
                <a:cs typeface="Arial"/>
              </a:rPr>
              <a:t> </a:t>
            </a:r>
            <a:r>
              <a:rPr dirty="0" sz="1150" spc="5">
                <a:solidFill>
                  <a:srgbClr val="313448"/>
                </a:solidFill>
                <a:latin typeface="Arial"/>
                <a:cs typeface="Arial"/>
              </a:rPr>
              <a:t>marche</a:t>
            </a:r>
            <a:r>
              <a:rPr dirty="0" sz="1150" spc="65">
                <a:solidFill>
                  <a:srgbClr val="313448"/>
                </a:solidFill>
                <a:latin typeface="Arial"/>
                <a:cs typeface="Arial"/>
              </a:rPr>
              <a:t> </a:t>
            </a:r>
            <a:r>
              <a:rPr dirty="0" sz="1150" spc="5">
                <a:solidFill>
                  <a:srgbClr val="48486B"/>
                </a:solidFill>
                <a:latin typeface="Arial"/>
                <a:cs typeface="Arial"/>
              </a:rPr>
              <a:t>: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Arial"/>
              <a:cs typeface="Arial"/>
            </a:endParaRPr>
          </a:p>
          <a:p>
            <a:pPr algn="just" marL="17780" marR="5080" indent="-1270">
              <a:lnSpc>
                <a:spcPct val="120100"/>
              </a:lnSpc>
              <a:spcBef>
                <a:spcPts val="5"/>
              </a:spcBef>
            </a:pPr>
            <a:r>
              <a:rPr dirty="0" sz="1100" spc="40">
                <a:solidFill>
                  <a:srgbClr val="97959E"/>
                </a:solidFill>
                <a:latin typeface="Times New Roman"/>
                <a:cs typeface="Times New Roman"/>
              </a:rPr>
              <a:t>« </a:t>
            </a:r>
            <a:r>
              <a:rPr dirty="0" sz="1250" spc="-114" i="1">
                <a:solidFill>
                  <a:srgbClr val="97959E"/>
                </a:solidFill>
                <a:latin typeface="Times New Roman"/>
                <a:cs typeface="Times New Roman"/>
              </a:rPr>
              <a:t>En</a:t>
            </a:r>
            <a:r>
              <a:rPr dirty="0" sz="1250" spc="-11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tenant compte de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votre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fatigue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musculaire et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-10" i="1">
                <a:solidFill>
                  <a:srgbClr val="97959E"/>
                </a:solidFill>
                <a:latin typeface="Times New Roman"/>
                <a:cs typeface="Times New Roman"/>
              </a:rPr>
              <a:t>globale </a:t>
            </a:r>
            <a:r>
              <a:rPr dirty="0" sz="1250" spc="-5" i="1">
                <a:solidFill>
                  <a:srgbClr val="97959E"/>
                </a:solidFill>
                <a:latin typeface="Times New Roman"/>
                <a:cs typeface="Times New Roman"/>
              </a:rPr>
              <a:t>ainsi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que 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des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gênes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physiques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ressenties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pendant 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l'effort,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indiquez-moi quel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niveau </a:t>
            </a:r>
            <a:r>
              <a:rPr dirty="0" sz="1250" spc="-10" i="1">
                <a:solidFill>
                  <a:srgbClr val="97959E"/>
                </a:solidFill>
                <a:latin typeface="Times New Roman"/>
                <a:cs typeface="Times New Roman"/>
              </a:rPr>
              <a:t>correspond</a:t>
            </a:r>
            <a:r>
              <a:rPr dirty="0" sz="1250" spc="29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-10" i="1">
                <a:solidFill>
                  <a:srgbClr val="97959E"/>
                </a:solidFill>
                <a:latin typeface="Times New Roman"/>
                <a:cs typeface="Times New Roman"/>
              </a:rPr>
              <a:t>le </a:t>
            </a:r>
            <a:r>
              <a:rPr dirty="0" sz="1250" spc="-35" i="1">
                <a:solidFill>
                  <a:srgbClr val="97959E"/>
                </a:solidFill>
                <a:latin typeface="Times New Roman"/>
                <a:cs typeface="Times New Roman"/>
              </a:rPr>
              <a:t>plus 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à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votre ressenti </a:t>
            </a:r>
            <a:r>
              <a:rPr dirty="0" sz="1250" spc="40" i="1">
                <a:solidFill>
                  <a:srgbClr val="97959E"/>
                </a:solidFill>
                <a:latin typeface="Times New Roman"/>
                <a:cs typeface="Times New Roman"/>
              </a:rPr>
              <a:t>tout 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de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suite. </a:t>
            </a:r>
            <a:r>
              <a:rPr dirty="0" sz="1250" spc="-114" i="1">
                <a:solidFill>
                  <a:srgbClr val="97959E"/>
                </a:solidFill>
                <a:latin typeface="Times New Roman"/>
                <a:cs typeface="Times New Roman"/>
              </a:rPr>
              <a:t>Il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n'existe 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-20" i="1">
                <a:solidFill>
                  <a:srgbClr val="97959E"/>
                </a:solidFill>
                <a:latin typeface="Times New Roman"/>
                <a:cs typeface="Times New Roman"/>
              </a:rPr>
              <a:t>pas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de </a:t>
            </a:r>
            <a:r>
              <a:rPr dirty="0" sz="1250" spc="30" i="1">
                <a:solidFill>
                  <a:srgbClr val="97959E"/>
                </a:solidFill>
                <a:latin typeface="Times New Roman"/>
                <a:cs typeface="Times New Roman"/>
              </a:rPr>
              <a:t>bonne ou </a:t>
            </a:r>
            <a:r>
              <a:rPr dirty="0" sz="1250" spc="45" i="1">
                <a:solidFill>
                  <a:srgbClr val="97959E"/>
                </a:solidFill>
                <a:latin typeface="Times New Roman"/>
                <a:cs typeface="Times New Roman"/>
              </a:rPr>
              <a:t>de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mauvaise 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réponse, </a:t>
            </a:r>
            <a:r>
              <a:rPr dirty="0" sz="1250" spc="-5" i="1">
                <a:solidFill>
                  <a:srgbClr val="97959E"/>
                </a:solidFill>
                <a:latin typeface="Times New Roman"/>
                <a:cs typeface="Times New Roman"/>
              </a:rPr>
              <a:t>la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meilleure 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des </a:t>
            </a:r>
            <a:r>
              <a:rPr dirty="0" sz="1250" spc="15" i="1">
                <a:solidFill>
                  <a:srgbClr val="97959E"/>
                </a:solidFill>
                <a:latin typeface="Times New Roman"/>
                <a:cs typeface="Times New Roman"/>
              </a:rPr>
              <a:t>réponses est </a:t>
            </a:r>
            <a:r>
              <a:rPr dirty="0" sz="1250" spc="-10" i="1">
                <a:solidFill>
                  <a:srgbClr val="97959E"/>
                </a:solidFill>
                <a:latin typeface="Times New Roman"/>
                <a:cs typeface="Times New Roman"/>
              </a:rPr>
              <a:t>celle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qui </a:t>
            </a:r>
            <a:r>
              <a:rPr dirty="0" sz="1250" spc="-10" i="1">
                <a:solidFill>
                  <a:srgbClr val="97959E"/>
                </a:solidFill>
                <a:latin typeface="Times New Roman"/>
                <a:cs typeface="Times New Roman"/>
              </a:rPr>
              <a:t>correspond </a:t>
            </a:r>
            <a:r>
              <a:rPr dirty="0" sz="1250" i="1">
                <a:solidFill>
                  <a:srgbClr val="97959E"/>
                </a:solidFill>
                <a:latin typeface="Times New Roman"/>
                <a:cs typeface="Times New Roman"/>
              </a:rPr>
              <a:t>le </a:t>
            </a:r>
            <a:r>
              <a:rPr dirty="0" sz="1250" spc="25" i="1">
                <a:solidFill>
                  <a:srgbClr val="97959E"/>
                </a:solidFill>
                <a:latin typeface="Times New Roman"/>
                <a:cs typeface="Times New Roman"/>
              </a:rPr>
              <a:t>mieux à </a:t>
            </a:r>
            <a:r>
              <a:rPr dirty="0" sz="1250" spc="3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5" i="1">
                <a:solidFill>
                  <a:srgbClr val="97959E"/>
                </a:solidFill>
                <a:latin typeface="Times New Roman"/>
                <a:cs typeface="Times New Roman"/>
              </a:rPr>
              <a:t>votre</a:t>
            </a:r>
            <a:r>
              <a:rPr dirty="0" sz="1250" spc="20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250" spc="10" i="1">
                <a:solidFill>
                  <a:srgbClr val="97959E"/>
                </a:solidFill>
                <a:latin typeface="Times New Roman"/>
                <a:cs typeface="Times New Roman"/>
              </a:rPr>
              <a:t>ressenti.</a:t>
            </a:r>
            <a:r>
              <a:rPr dirty="0" sz="1250" spc="35" i="1">
                <a:solidFill>
                  <a:srgbClr val="97959E"/>
                </a:solidFill>
                <a:latin typeface="Times New Roman"/>
                <a:cs typeface="Times New Roman"/>
              </a:rPr>
              <a:t> </a:t>
            </a:r>
            <a:r>
              <a:rPr dirty="0" sz="1150" spc="20">
                <a:solidFill>
                  <a:srgbClr val="97959E"/>
                </a:solidFill>
                <a:latin typeface="Times New Roman"/>
                <a:cs typeface="Times New Roman"/>
              </a:rPr>
              <a:t>»</a:t>
            </a:r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5517" y="748401"/>
            <a:ext cx="6940550" cy="3391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109220">
              <a:lnSpc>
                <a:spcPct val="100000"/>
              </a:lnSpc>
              <a:spcBef>
                <a:spcPts val="100"/>
              </a:spcBef>
            </a:pPr>
            <a:r>
              <a:rPr dirty="0" sz="1550" spc="35" i="1">
                <a:solidFill>
                  <a:srgbClr val="5777A8"/>
                </a:solidFill>
                <a:latin typeface="Times New Roman"/>
                <a:cs typeface="Times New Roman"/>
              </a:rPr>
              <a:t>Fiche«</a:t>
            </a:r>
            <a:r>
              <a:rPr dirty="0" sz="1550" spc="45" i="1">
                <a:solidFill>
                  <a:srgbClr val="5777A8"/>
                </a:solidFill>
                <a:latin typeface="Times New Roman"/>
                <a:cs typeface="Times New Roman"/>
              </a:rPr>
              <a:t> </a:t>
            </a:r>
            <a:r>
              <a:rPr dirty="0" sz="1550" spc="25" i="1">
                <a:solidFill>
                  <a:srgbClr val="5777A8"/>
                </a:solidFill>
                <a:latin typeface="Times New Roman"/>
                <a:cs typeface="Times New Roman"/>
              </a:rPr>
              <a:t>discours</a:t>
            </a:r>
            <a:r>
              <a:rPr dirty="0" sz="1550" spc="20" i="1">
                <a:solidFill>
                  <a:srgbClr val="5777A8"/>
                </a:solidFill>
                <a:latin typeface="Times New Roman"/>
                <a:cs typeface="Times New Roman"/>
              </a:rPr>
              <a:t> </a:t>
            </a:r>
            <a:r>
              <a:rPr dirty="0" sz="1550" spc="40" i="1">
                <a:solidFill>
                  <a:srgbClr val="5777A8"/>
                </a:solidFill>
                <a:latin typeface="Times New Roman"/>
                <a:cs typeface="Times New Roman"/>
              </a:rPr>
              <a:t>Timed</a:t>
            </a:r>
            <a:r>
              <a:rPr dirty="0" sz="1550" spc="105" i="1">
                <a:solidFill>
                  <a:srgbClr val="5777A8"/>
                </a:solidFill>
                <a:latin typeface="Times New Roman"/>
                <a:cs typeface="Times New Roman"/>
              </a:rPr>
              <a:t> </a:t>
            </a:r>
            <a:r>
              <a:rPr dirty="0" sz="1550" spc="-50" i="1">
                <a:solidFill>
                  <a:srgbClr val="5777A8"/>
                </a:solidFill>
                <a:latin typeface="Times New Roman"/>
                <a:cs typeface="Times New Roman"/>
              </a:rPr>
              <a:t>Up</a:t>
            </a:r>
            <a:r>
              <a:rPr dirty="0" sz="1550" spc="50" i="1">
                <a:solidFill>
                  <a:srgbClr val="5777A8"/>
                </a:solidFill>
                <a:latin typeface="Times New Roman"/>
                <a:cs typeface="Times New Roman"/>
              </a:rPr>
              <a:t> </a:t>
            </a:r>
            <a:r>
              <a:rPr dirty="0" sz="1550" spc="20" i="1">
                <a:solidFill>
                  <a:srgbClr val="5777A8"/>
                </a:solidFill>
                <a:latin typeface="Times New Roman"/>
                <a:cs typeface="Times New Roman"/>
              </a:rPr>
              <a:t>and</a:t>
            </a:r>
            <a:r>
              <a:rPr dirty="0" sz="1550" spc="90" i="1">
                <a:solidFill>
                  <a:srgbClr val="5777A8"/>
                </a:solidFill>
                <a:latin typeface="Times New Roman"/>
                <a:cs typeface="Times New Roman"/>
              </a:rPr>
              <a:t> </a:t>
            </a:r>
            <a:r>
              <a:rPr dirty="0" sz="1550" spc="55" i="1">
                <a:solidFill>
                  <a:srgbClr val="5777A8"/>
                </a:solidFill>
                <a:latin typeface="Times New Roman"/>
                <a:cs typeface="Times New Roman"/>
              </a:rPr>
              <a:t>Go»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20320">
              <a:lnSpc>
                <a:spcPct val="100000"/>
              </a:lnSpc>
              <a:spcBef>
                <a:spcPts val="5"/>
              </a:spcBef>
            </a:pPr>
            <a:r>
              <a:rPr dirty="0" sz="1100" spc="40">
                <a:solidFill>
                  <a:srgbClr val="1D1A2A"/>
                </a:solidFill>
                <a:latin typeface="Arial"/>
                <a:cs typeface="Arial"/>
              </a:rPr>
              <a:t>Avant</a:t>
            </a:r>
            <a:r>
              <a:rPr dirty="0" sz="1100" spc="85">
                <a:solidFill>
                  <a:srgbClr val="1D1A2A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1D1A2A"/>
                </a:solidFill>
                <a:latin typeface="Arial"/>
                <a:cs typeface="Arial"/>
              </a:rPr>
              <a:t>la</a:t>
            </a:r>
            <a:r>
              <a:rPr dirty="0" sz="1100" spc="35">
                <a:solidFill>
                  <a:srgbClr val="1D1A2A"/>
                </a:solidFill>
                <a:latin typeface="Arial"/>
                <a:cs typeface="Arial"/>
              </a:rPr>
              <a:t> </a:t>
            </a:r>
            <a:r>
              <a:rPr dirty="0" sz="1100" spc="50">
                <a:solidFill>
                  <a:srgbClr val="1D1A2A"/>
                </a:solidFill>
                <a:latin typeface="Arial"/>
                <a:cs typeface="Arial"/>
              </a:rPr>
              <a:t>période</a:t>
            </a:r>
            <a:r>
              <a:rPr dirty="0" sz="1100" spc="70">
                <a:solidFill>
                  <a:srgbClr val="1D1A2A"/>
                </a:solidFill>
                <a:latin typeface="Arial"/>
                <a:cs typeface="Arial"/>
              </a:rPr>
              <a:t> </a:t>
            </a:r>
            <a:r>
              <a:rPr dirty="0" sz="1100" spc="40">
                <a:solidFill>
                  <a:srgbClr val="1D1A2A"/>
                </a:solidFill>
                <a:latin typeface="Arial"/>
                <a:cs typeface="Arial"/>
              </a:rPr>
              <a:t>de</a:t>
            </a:r>
            <a:r>
              <a:rPr dirty="0" sz="1100" spc="25">
                <a:solidFill>
                  <a:srgbClr val="1D1A2A"/>
                </a:solidFill>
                <a:latin typeface="Arial"/>
                <a:cs typeface="Arial"/>
              </a:rPr>
              <a:t> </a:t>
            </a:r>
            <a:r>
              <a:rPr dirty="0" sz="1100" spc="45">
                <a:solidFill>
                  <a:srgbClr val="1D1A2A"/>
                </a:solidFill>
                <a:latin typeface="Arial"/>
                <a:cs typeface="Arial"/>
              </a:rPr>
              <a:t>marche</a:t>
            </a:r>
            <a:r>
              <a:rPr dirty="0" sz="1100" spc="70">
                <a:solidFill>
                  <a:srgbClr val="1D1A2A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1D1A2A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Arial"/>
              <a:cs typeface="Arial"/>
            </a:endParaRPr>
          </a:p>
          <a:p>
            <a:pPr algn="just" marL="13970" marR="5080" indent="7620">
              <a:lnSpc>
                <a:spcPct val="122800"/>
              </a:lnSpc>
            </a:pPr>
            <a:r>
              <a:rPr dirty="0" sz="1100" spc="40">
                <a:solidFill>
                  <a:srgbClr val="89898C"/>
                </a:solidFill>
                <a:latin typeface="Times New Roman"/>
                <a:cs typeface="Times New Roman"/>
              </a:rPr>
              <a:t>« </a:t>
            </a:r>
            <a:r>
              <a:rPr dirty="0" sz="1250" spc="30" i="1">
                <a:solidFill>
                  <a:srgbClr val="89898C"/>
                </a:solidFill>
                <a:latin typeface="Times New Roman"/>
                <a:cs typeface="Times New Roman"/>
              </a:rPr>
              <a:t>Vous </a:t>
            </a:r>
            <a:r>
              <a:rPr dirty="0" sz="1250" spc="35" i="1">
                <a:solidFill>
                  <a:srgbClr val="89898C"/>
                </a:solidFill>
                <a:latin typeface="Times New Roman"/>
                <a:cs typeface="Times New Roman"/>
              </a:rPr>
              <a:t>devez </a:t>
            </a:r>
            <a:r>
              <a:rPr dirty="0" sz="1250" spc="40" i="1">
                <a:solidFill>
                  <a:srgbClr val="89898C"/>
                </a:solidFill>
                <a:latin typeface="Times New Roman"/>
                <a:cs typeface="Times New Roman"/>
              </a:rPr>
              <a:t>être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assis(e), 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dos </a:t>
            </a:r>
            <a:r>
              <a:rPr dirty="0" sz="1250" spc="-20" i="1">
                <a:solidFill>
                  <a:srgbClr val="89898C"/>
                </a:solidFill>
                <a:latin typeface="Times New Roman"/>
                <a:cs typeface="Times New Roman"/>
              </a:rPr>
              <a:t>collé 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contre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le 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dossier </a:t>
            </a:r>
            <a:r>
              <a:rPr dirty="0" sz="1250" spc="35" i="1">
                <a:solidFill>
                  <a:srgbClr val="89898C"/>
                </a:solidFill>
                <a:latin typeface="Times New Roman"/>
                <a:cs typeface="Times New Roman"/>
              </a:rPr>
              <a:t>de 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la </a:t>
            </a:r>
            <a:r>
              <a:rPr dirty="0" sz="1250" spc="10" i="1">
                <a:solidFill>
                  <a:srgbClr val="89898C"/>
                </a:solidFill>
                <a:latin typeface="Times New Roman"/>
                <a:cs typeface="Times New Roman"/>
              </a:rPr>
              <a:t>chaise, et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à </a:t>
            </a:r>
            <a:r>
              <a:rPr dirty="0" sz="1250" spc="60" i="1">
                <a:solidFill>
                  <a:srgbClr val="89898C"/>
                </a:solidFill>
                <a:latin typeface="Times New Roman"/>
                <a:cs typeface="Times New Roman"/>
              </a:rPr>
              <a:t>mon </a:t>
            </a:r>
            <a:r>
              <a:rPr dirty="0" sz="1150" spc="160">
                <a:solidFill>
                  <a:srgbClr val="89898C"/>
                </a:solidFill>
                <a:latin typeface="Times New Roman"/>
                <a:cs typeface="Times New Roman"/>
              </a:rPr>
              <a:t>«Go», </a:t>
            </a:r>
            <a:r>
              <a:rPr dirty="0" sz="1250" spc="30" i="1">
                <a:solidFill>
                  <a:srgbClr val="89898C"/>
                </a:solidFill>
                <a:latin typeface="Times New Roman"/>
                <a:cs typeface="Times New Roman"/>
              </a:rPr>
              <a:t>vous 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devrez 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vous 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lever, marcher 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à </a:t>
            </a:r>
            <a:r>
              <a:rPr dirty="0" sz="1250" spc="35" i="1">
                <a:solidFill>
                  <a:srgbClr val="89898C"/>
                </a:solidFill>
                <a:latin typeface="Times New Roman"/>
                <a:cs typeface="Times New Roman"/>
              </a:rPr>
              <a:t>une 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vitesse confortable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jusqu'à  </a:t>
            </a:r>
            <a:r>
              <a:rPr dirty="0" sz="1250" spc="-15" i="1">
                <a:solidFill>
                  <a:srgbClr val="89898C"/>
                </a:solidFill>
                <a:latin typeface="Times New Roman"/>
                <a:cs typeface="Times New Roman"/>
              </a:rPr>
              <a:t>la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ligne</a:t>
            </a:r>
            <a:r>
              <a:rPr dirty="0" sz="1250" spc="31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35" i="1">
                <a:solidFill>
                  <a:srgbClr val="89898C"/>
                </a:solidFill>
                <a:latin typeface="Times New Roman"/>
                <a:cs typeface="Times New Roman"/>
              </a:rPr>
              <a:t>au </a:t>
            </a:r>
            <a:r>
              <a:rPr dirty="0" sz="1250" spc="10" i="1">
                <a:solidFill>
                  <a:srgbClr val="89898C"/>
                </a:solidFill>
                <a:latin typeface="Times New Roman"/>
                <a:cs typeface="Times New Roman"/>
              </a:rPr>
              <a:t>sol, 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vous 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retourner et 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revenir </a:t>
            </a:r>
            <a:r>
              <a:rPr dirty="0" sz="1250" spc="30" i="1">
                <a:solidFill>
                  <a:srgbClr val="89898C"/>
                </a:solidFill>
                <a:latin typeface="Times New Roman"/>
                <a:cs typeface="Times New Roman"/>
              </a:rPr>
              <a:t>vous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assoir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sur </a:t>
            </a:r>
            <a:r>
              <a:rPr dirty="0" sz="1250" spc="-15" i="1">
                <a:solidFill>
                  <a:srgbClr val="89898C"/>
                </a:solidFill>
                <a:latin typeface="Times New Roman"/>
                <a:cs typeface="Times New Roman"/>
              </a:rPr>
              <a:t>la </a:t>
            </a:r>
            <a:r>
              <a:rPr dirty="0" sz="1250" spc="10" i="1">
                <a:solidFill>
                  <a:srgbClr val="89898C"/>
                </a:solidFill>
                <a:latin typeface="Times New Roman"/>
                <a:cs typeface="Times New Roman"/>
              </a:rPr>
              <a:t>chaise </a:t>
            </a:r>
            <a:r>
              <a:rPr dirty="0" sz="1250" spc="30" i="1">
                <a:solidFill>
                  <a:srgbClr val="89898C"/>
                </a:solidFill>
                <a:latin typeface="Times New Roman"/>
                <a:cs typeface="Times New Roman"/>
              </a:rPr>
              <a:t>(dos </a:t>
            </a:r>
            <a:r>
              <a:rPr dirty="0" sz="1250" spc="35" i="1">
                <a:solidFill>
                  <a:srgbClr val="89898C"/>
                </a:solidFill>
                <a:latin typeface="Times New Roman"/>
                <a:cs typeface="Times New Roman"/>
              </a:rPr>
              <a:t>appuyé 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contre 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le </a:t>
            </a:r>
            <a:r>
              <a:rPr dirty="0" sz="1250" spc="10" i="1">
                <a:solidFill>
                  <a:srgbClr val="89898C"/>
                </a:solidFill>
                <a:latin typeface="Times New Roman"/>
                <a:cs typeface="Times New Roman"/>
              </a:rPr>
              <a:t>dossier).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65" i="1">
                <a:solidFill>
                  <a:srgbClr val="89898C"/>
                </a:solidFill>
                <a:latin typeface="Times New Roman"/>
                <a:cs typeface="Times New Roman"/>
              </a:rPr>
              <a:t>Lors</a:t>
            </a:r>
            <a:r>
              <a:rPr dirty="0" sz="1250" spc="18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45" i="1">
                <a:solidFill>
                  <a:srgbClr val="89898C"/>
                </a:solidFill>
                <a:latin typeface="Times New Roman"/>
                <a:cs typeface="Times New Roman"/>
              </a:rPr>
              <a:t>de 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votre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arrivée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à 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la 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ligne, vos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pieds </a:t>
            </a:r>
            <a:r>
              <a:rPr dirty="0" sz="1250" spc="30" i="1">
                <a:solidFill>
                  <a:srgbClr val="89898C"/>
                </a:solidFill>
                <a:latin typeface="Times New Roman"/>
                <a:cs typeface="Times New Roman"/>
              </a:rPr>
              <a:t>doivent dépasser </a:t>
            </a:r>
            <a:r>
              <a:rPr dirty="0" sz="1250" spc="-30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15" i="1">
                <a:solidFill>
                  <a:srgbClr val="89898C"/>
                </a:solidFill>
                <a:latin typeface="Times New Roman"/>
                <a:cs typeface="Times New Roman"/>
              </a:rPr>
              <a:t>la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10" i="1">
                <a:solidFill>
                  <a:srgbClr val="89898C"/>
                </a:solidFill>
                <a:latin typeface="Times New Roman"/>
                <a:cs typeface="Times New Roman"/>
              </a:rPr>
              <a:t>ligne</a:t>
            </a:r>
            <a:r>
              <a:rPr dirty="0" sz="1250" spc="13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10" i="1">
                <a:solidFill>
                  <a:srgbClr val="89898C"/>
                </a:solidFill>
                <a:latin typeface="Times New Roman"/>
                <a:cs typeface="Times New Roman"/>
              </a:rPr>
              <a:t>pour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45" i="1">
                <a:solidFill>
                  <a:srgbClr val="89898C"/>
                </a:solidFill>
                <a:latin typeface="Times New Roman"/>
                <a:cs typeface="Times New Roman"/>
              </a:rPr>
              <a:t>que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le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60" i="1">
                <a:solidFill>
                  <a:srgbClr val="89898C"/>
                </a:solidFill>
                <a:latin typeface="Times New Roman"/>
                <a:cs typeface="Times New Roman"/>
              </a:rPr>
              <a:t>test</a:t>
            </a:r>
            <a:r>
              <a:rPr dirty="0" sz="1250" spc="3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soit</a:t>
            </a:r>
            <a:r>
              <a:rPr dirty="0" sz="1250" spc="5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10" i="1">
                <a:solidFill>
                  <a:srgbClr val="89898C"/>
                </a:solidFill>
                <a:latin typeface="Times New Roman"/>
                <a:cs typeface="Times New Roman"/>
              </a:rPr>
              <a:t>validé.</a:t>
            </a:r>
            <a:endParaRPr sz="1250">
              <a:latin typeface="Times New Roman"/>
              <a:cs typeface="Times New Roman"/>
            </a:endParaRPr>
          </a:p>
          <a:p>
            <a:pPr algn="just" marL="16510" marR="6350" indent="-4445">
              <a:lnSpc>
                <a:spcPct val="123300"/>
              </a:lnSpc>
              <a:spcBef>
                <a:spcPts val="1200"/>
              </a:spcBef>
            </a:pP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Vous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allez 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pouvoir </a:t>
            </a:r>
            <a:r>
              <a:rPr dirty="0" sz="1250" spc="-10" i="1">
                <a:solidFill>
                  <a:srgbClr val="89898C"/>
                </a:solidFill>
                <a:latin typeface="Times New Roman"/>
                <a:cs typeface="Times New Roman"/>
              </a:rPr>
              <a:t>faire </a:t>
            </a:r>
            <a:r>
              <a:rPr dirty="0" sz="1250" spc="40" i="1">
                <a:solidFill>
                  <a:srgbClr val="89898C"/>
                </a:solidFill>
                <a:latin typeface="Times New Roman"/>
                <a:cs typeface="Times New Roman"/>
              </a:rPr>
              <a:t>cet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exercice </a:t>
            </a:r>
            <a:r>
              <a:rPr dirty="0" sz="1250" spc="35" i="1">
                <a:solidFill>
                  <a:srgbClr val="89898C"/>
                </a:solidFill>
                <a:latin typeface="Times New Roman"/>
                <a:cs typeface="Times New Roman"/>
              </a:rPr>
              <a:t>une </a:t>
            </a:r>
            <a:r>
              <a:rPr dirty="0" sz="1250" spc="10" i="1">
                <a:solidFill>
                  <a:srgbClr val="89898C"/>
                </a:solidFill>
                <a:latin typeface="Times New Roman"/>
                <a:cs typeface="Times New Roman"/>
              </a:rPr>
              <a:t>première </a:t>
            </a:r>
            <a:r>
              <a:rPr dirty="0" sz="1250" spc="-15" i="1">
                <a:solidFill>
                  <a:srgbClr val="89898C"/>
                </a:solidFill>
                <a:latin typeface="Times New Roman"/>
                <a:cs typeface="Times New Roman"/>
              </a:rPr>
              <a:t>fois 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sans </a:t>
            </a:r>
            <a:r>
              <a:rPr dirty="0" sz="1250" spc="40" i="1">
                <a:solidFill>
                  <a:srgbClr val="89898C"/>
                </a:solidFill>
                <a:latin typeface="Times New Roman"/>
                <a:cs typeface="Times New Roman"/>
              </a:rPr>
              <a:t>que </a:t>
            </a:r>
            <a:r>
              <a:rPr dirty="0" sz="1250" spc="-30" i="1">
                <a:solidFill>
                  <a:srgbClr val="89898C"/>
                </a:solidFill>
                <a:latin typeface="Times New Roman"/>
                <a:cs typeface="Times New Roman"/>
              </a:rPr>
              <a:t>je 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vous </a:t>
            </a:r>
            <a:r>
              <a:rPr dirty="0" sz="1250" spc="35" i="1">
                <a:solidFill>
                  <a:srgbClr val="89898C"/>
                </a:solidFill>
                <a:latin typeface="Times New Roman"/>
                <a:cs typeface="Times New Roman"/>
              </a:rPr>
              <a:t>chronomètre.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Ensuite, </a:t>
            </a:r>
            <a:r>
              <a:rPr dirty="0" sz="1250" spc="10" i="1">
                <a:solidFill>
                  <a:srgbClr val="89898C"/>
                </a:solidFill>
                <a:latin typeface="Times New Roman"/>
                <a:cs typeface="Times New Roman"/>
              </a:rPr>
              <a:t>vous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le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réaliserai </a:t>
            </a:r>
            <a:r>
              <a:rPr dirty="0" sz="1250" spc="35" i="1">
                <a:solidFill>
                  <a:srgbClr val="89898C"/>
                </a:solidFill>
                <a:latin typeface="Times New Roman"/>
                <a:cs typeface="Times New Roman"/>
              </a:rPr>
              <a:t>une </a:t>
            </a:r>
            <a:r>
              <a:rPr dirty="0" sz="1250" spc="40" i="1">
                <a:solidFill>
                  <a:srgbClr val="89898C"/>
                </a:solidFill>
                <a:latin typeface="Times New Roman"/>
                <a:cs typeface="Times New Roman"/>
              </a:rPr>
              <a:t>deuxième </a:t>
            </a:r>
            <a:r>
              <a:rPr dirty="0" sz="1250" spc="-10" i="1">
                <a:solidFill>
                  <a:srgbClr val="89898C"/>
                </a:solidFill>
                <a:latin typeface="Times New Roman"/>
                <a:cs typeface="Times New Roman"/>
              </a:rPr>
              <a:t>fois, et </a:t>
            </a:r>
            <a:r>
              <a:rPr dirty="0" sz="1250" spc="50" i="1">
                <a:solidFill>
                  <a:srgbClr val="89898C"/>
                </a:solidFill>
                <a:latin typeface="Times New Roman"/>
                <a:cs typeface="Times New Roman"/>
              </a:rPr>
              <a:t>cette </a:t>
            </a:r>
            <a:r>
              <a:rPr dirty="0" sz="1250" spc="-15" i="1">
                <a:solidFill>
                  <a:srgbClr val="89898C"/>
                </a:solidFill>
                <a:latin typeface="Times New Roman"/>
                <a:cs typeface="Times New Roman"/>
              </a:rPr>
              <a:t>fois-ci, </a:t>
            </a:r>
            <a:r>
              <a:rPr dirty="0" sz="1250" spc="-30" i="1">
                <a:solidFill>
                  <a:srgbClr val="89898C"/>
                </a:solidFill>
                <a:latin typeface="Times New Roman"/>
                <a:cs typeface="Times New Roman"/>
              </a:rPr>
              <a:t>je 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vous </a:t>
            </a:r>
            <a:r>
              <a:rPr dirty="0" sz="1250" spc="30" i="1">
                <a:solidFill>
                  <a:srgbClr val="89898C"/>
                </a:solidFill>
                <a:latin typeface="Times New Roman"/>
                <a:cs typeface="Times New Roman"/>
              </a:rPr>
              <a:t>chronométrerai. 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Voulez-vous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utilisez </a:t>
            </a:r>
            <a:r>
              <a:rPr dirty="0" sz="1250" spc="45" i="1">
                <a:solidFill>
                  <a:srgbClr val="89898C"/>
                </a:solidFill>
                <a:latin typeface="Times New Roman"/>
                <a:cs typeface="Times New Roman"/>
              </a:rPr>
              <a:t>une 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aide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à 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la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marche</a:t>
            </a:r>
            <a:r>
              <a:rPr dirty="0" sz="1250" spc="9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55" i="1">
                <a:solidFill>
                  <a:srgbClr val="89898C"/>
                </a:solidFill>
                <a:latin typeface="Times New Roman"/>
                <a:cs typeface="Times New Roman"/>
              </a:rPr>
              <a:t>de</a:t>
            </a:r>
            <a:r>
              <a:rPr dirty="0" sz="1250" spc="-3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50" i="1">
                <a:solidFill>
                  <a:srgbClr val="89898C"/>
                </a:solidFill>
                <a:latin typeface="Times New Roman"/>
                <a:cs typeface="Times New Roman"/>
              </a:rPr>
              <a:t>type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béquille,</a:t>
            </a:r>
            <a:r>
              <a:rPr dirty="0" sz="1250" spc="7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35" i="1">
                <a:solidFill>
                  <a:srgbClr val="89898C"/>
                </a:solidFill>
                <a:latin typeface="Times New Roman"/>
                <a:cs typeface="Times New Roman"/>
              </a:rPr>
              <a:t>déambulateur,</a:t>
            </a:r>
            <a:r>
              <a:rPr dirty="0" sz="1250" spc="6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lors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35" i="1">
                <a:solidFill>
                  <a:srgbClr val="89898C"/>
                </a:solidFill>
                <a:latin typeface="Times New Roman"/>
                <a:cs typeface="Times New Roman"/>
              </a:rPr>
              <a:t>de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ces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50" i="1">
                <a:solidFill>
                  <a:srgbClr val="89898C"/>
                </a:solidFill>
                <a:latin typeface="Times New Roman"/>
                <a:cs typeface="Times New Roman"/>
              </a:rPr>
              <a:t>tests</a:t>
            </a:r>
            <a:r>
              <a:rPr dirty="0" sz="1250" spc="3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?</a:t>
            </a:r>
            <a:endParaRPr sz="12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algn="just" marL="18415">
              <a:lnSpc>
                <a:spcPct val="100000"/>
              </a:lnSpc>
            </a:pP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Avez-vous</a:t>
            </a:r>
            <a:r>
              <a:rPr dirty="0" sz="1250" spc="10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45" i="1">
                <a:solidFill>
                  <a:srgbClr val="89898C"/>
                </a:solidFill>
                <a:latin typeface="Times New Roman"/>
                <a:cs typeface="Times New Roman"/>
              </a:rPr>
              <a:t>des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30" i="1">
                <a:solidFill>
                  <a:srgbClr val="89898C"/>
                </a:solidFill>
                <a:latin typeface="Times New Roman"/>
                <a:cs typeface="Times New Roman"/>
              </a:rPr>
              <a:t>questions</a:t>
            </a:r>
            <a:r>
              <a:rPr dirty="0" sz="1250" spc="8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?</a:t>
            </a:r>
            <a:r>
              <a:rPr dirty="0" sz="1250" spc="-13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30" i="1">
                <a:solidFill>
                  <a:srgbClr val="89898C"/>
                </a:solidFill>
                <a:latin typeface="Times New Roman"/>
                <a:cs typeface="Times New Roman"/>
              </a:rPr>
              <a:t>Vous</a:t>
            </a:r>
            <a:r>
              <a:rPr dirty="0" sz="1250" spc="40" i="1">
                <a:solidFill>
                  <a:srgbClr val="89898C"/>
                </a:solidFill>
                <a:latin typeface="Times New Roman"/>
                <a:cs typeface="Times New Roman"/>
              </a:rPr>
              <a:t> sentez</a:t>
            </a:r>
            <a:r>
              <a:rPr dirty="0" sz="1250" spc="9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vous</a:t>
            </a:r>
            <a:r>
              <a:rPr dirty="0" sz="1250" spc="14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prêt</a:t>
            </a:r>
            <a:r>
              <a:rPr dirty="0" sz="1250" spc="6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à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40" i="1">
                <a:solidFill>
                  <a:srgbClr val="89898C"/>
                </a:solidFill>
                <a:latin typeface="Times New Roman"/>
                <a:cs typeface="Times New Roman"/>
              </a:rPr>
              <a:t>débuter</a:t>
            </a:r>
            <a:r>
              <a:rPr dirty="0" sz="1250" spc="3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le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120" i="1">
                <a:solidFill>
                  <a:srgbClr val="89898C"/>
                </a:solidFill>
                <a:latin typeface="Times New Roman"/>
                <a:cs typeface="Times New Roman"/>
              </a:rPr>
              <a:t>test?</a:t>
            </a:r>
            <a:endParaRPr sz="12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8415">
              <a:lnSpc>
                <a:spcPct val="100000"/>
              </a:lnSpc>
              <a:spcBef>
                <a:spcPts val="5"/>
              </a:spcBef>
            </a:pP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Quand</a:t>
            </a:r>
            <a:r>
              <a:rPr dirty="0" sz="1250" spc="19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30" i="1">
                <a:solidFill>
                  <a:srgbClr val="89898C"/>
                </a:solidFill>
                <a:latin typeface="Times New Roman"/>
                <a:cs typeface="Times New Roman"/>
              </a:rPr>
              <a:t>je</a:t>
            </a:r>
            <a:r>
              <a:rPr dirty="0" sz="1250" spc="4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vais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dire</a:t>
            </a:r>
            <a:r>
              <a:rPr dirty="0" sz="1250" spc="6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135" i="1">
                <a:solidFill>
                  <a:srgbClr val="89898C"/>
                </a:solidFill>
                <a:latin typeface="Times New Roman"/>
                <a:cs typeface="Times New Roman"/>
              </a:rPr>
              <a:t>«Go»,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10" i="1">
                <a:solidFill>
                  <a:srgbClr val="89898C"/>
                </a:solidFill>
                <a:latin typeface="Times New Roman"/>
                <a:cs typeface="Times New Roman"/>
              </a:rPr>
              <a:t>vous</a:t>
            </a:r>
            <a:r>
              <a:rPr dirty="0" sz="1250" spc="16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pourrez</a:t>
            </a:r>
            <a:r>
              <a:rPr dirty="0" sz="1250" spc="7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vous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lever</a:t>
            </a:r>
            <a:r>
              <a:rPr dirty="0" sz="1250" spc="3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et</a:t>
            </a:r>
            <a:r>
              <a:rPr dirty="0" sz="1250" spc="114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35" i="1">
                <a:solidFill>
                  <a:srgbClr val="89898C"/>
                </a:solidFill>
                <a:latin typeface="Times New Roman"/>
                <a:cs typeface="Times New Roman"/>
              </a:rPr>
              <a:t>effectuer</a:t>
            </a:r>
            <a:r>
              <a:rPr dirty="0" sz="1250" spc="7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le </a:t>
            </a:r>
            <a:r>
              <a:rPr dirty="0" sz="1250" spc="55" i="1">
                <a:solidFill>
                  <a:srgbClr val="89898C"/>
                </a:solidFill>
                <a:latin typeface="Times New Roman"/>
                <a:cs typeface="Times New Roman"/>
              </a:rPr>
              <a:t>test.</a:t>
            </a:r>
            <a:r>
              <a:rPr dirty="0" sz="1250" spc="4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35" i="1">
                <a:solidFill>
                  <a:srgbClr val="89898C"/>
                </a:solidFill>
                <a:latin typeface="Times New Roman"/>
                <a:cs typeface="Times New Roman"/>
              </a:rPr>
              <a:t>Attention,</a:t>
            </a:r>
            <a:r>
              <a:rPr dirty="0" sz="1250" spc="3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1-2-3,</a:t>
            </a:r>
            <a:r>
              <a:rPr dirty="0" sz="1250" spc="-3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Go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35" i="1">
                <a:solidFill>
                  <a:srgbClr val="89898C"/>
                </a:solidFill>
                <a:latin typeface="Times New Roman"/>
                <a:cs typeface="Times New Roman"/>
              </a:rPr>
              <a:t>!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89898C"/>
                </a:solidFill>
                <a:latin typeface="Times New Roman"/>
                <a:cs typeface="Times New Roman"/>
              </a:rPr>
              <a:t>»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4549" y="4767195"/>
            <a:ext cx="6755130" cy="2256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22885">
              <a:lnSpc>
                <a:spcPct val="100000"/>
              </a:lnSpc>
              <a:spcBef>
                <a:spcPts val="100"/>
              </a:spcBef>
            </a:pPr>
            <a:r>
              <a:rPr dirty="0" sz="1550" spc="45" i="1">
                <a:solidFill>
                  <a:srgbClr val="5777A8"/>
                </a:solidFill>
                <a:latin typeface="Times New Roman"/>
                <a:cs typeface="Times New Roman"/>
              </a:rPr>
              <a:t>Fiche«</a:t>
            </a:r>
            <a:r>
              <a:rPr dirty="0" sz="1550" spc="50" i="1">
                <a:solidFill>
                  <a:srgbClr val="5777A8"/>
                </a:solidFill>
                <a:latin typeface="Times New Roman"/>
                <a:cs typeface="Times New Roman"/>
              </a:rPr>
              <a:t> </a:t>
            </a:r>
            <a:r>
              <a:rPr dirty="0" sz="1550" spc="30" i="1">
                <a:solidFill>
                  <a:srgbClr val="5777A8"/>
                </a:solidFill>
                <a:latin typeface="Times New Roman"/>
                <a:cs typeface="Times New Roman"/>
              </a:rPr>
              <a:t>discours</a:t>
            </a:r>
            <a:r>
              <a:rPr dirty="0" sz="1550" spc="35" i="1">
                <a:solidFill>
                  <a:srgbClr val="5777A8"/>
                </a:solidFill>
                <a:latin typeface="Times New Roman"/>
                <a:cs typeface="Times New Roman"/>
              </a:rPr>
              <a:t> </a:t>
            </a:r>
            <a:r>
              <a:rPr dirty="0" sz="1550" spc="60" i="1">
                <a:solidFill>
                  <a:srgbClr val="5777A8"/>
                </a:solidFill>
                <a:latin typeface="Times New Roman"/>
                <a:cs typeface="Times New Roman"/>
              </a:rPr>
              <a:t>test</a:t>
            </a:r>
            <a:r>
              <a:rPr dirty="0" sz="1550" spc="-10" i="1">
                <a:solidFill>
                  <a:srgbClr val="5777A8"/>
                </a:solidFill>
                <a:latin typeface="Times New Roman"/>
                <a:cs typeface="Times New Roman"/>
              </a:rPr>
              <a:t> </a:t>
            </a:r>
            <a:r>
              <a:rPr dirty="0" sz="1550" spc="25" i="1">
                <a:solidFill>
                  <a:srgbClr val="5777A8"/>
                </a:solidFill>
                <a:latin typeface="Times New Roman"/>
                <a:cs typeface="Times New Roman"/>
              </a:rPr>
              <a:t>de.flexion</a:t>
            </a:r>
            <a:r>
              <a:rPr dirty="0" sz="1550" spc="85" i="1">
                <a:solidFill>
                  <a:srgbClr val="5777A8"/>
                </a:solidFill>
                <a:latin typeface="Times New Roman"/>
                <a:cs typeface="Times New Roman"/>
              </a:rPr>
              <a:t> </a:t>
            </a:r>
            <a:r>
              <a:rPr dirty="0" sz="1550" spc="20" i="1">
                <a:solidFill>
                  <a:srgbClr val="5777A8"/>
                </a:solidFill>
                <a:latin typeface="Times New Roman"/>
                <a:cs typeface="Times New Roman"/>
              </a:rPr>
              <a:t>du</a:t>
            </a:r>
            <a:r>
              <a:rPr dirty="0" sz="1550" spc="90" i="1">
                <a:solidFill>
                  <a:srgbClr val="5777A8"/>
                </a:solidFill>
                <a:latin typeface="Times New Roman"/>
                <a:cs typeface="Times New Roman"/>
              </a:rPr>
              <a:t> </a:t>
            </a:r>
            <a:r>
              <a:rPr dirty="0" sz="1550" spc="95" i="1">
                <a:solidFill>
                  <a:srgbClr val="5777A8"/>
                </a:solidFill>
                <a:latin typeface="Times New Roman"/>
                <a:cs typeface="Times New Roman"/>
              </a:rPr>
              <a:t>tronc»</a:t>
            </a:r>
            <a:endParaRPr sz="1550">
              <a:latin typeface="Times New Roman"/>
              <a:cs typeface="Times New Roman"/>
            </a:endParaRPr>
          </a:p>
          <a:p>
            <a:pPr algn="just" marL="17780">
              <a:lnSpc>
                <a:spcPct val="100000"/>
              </a:lnSpc>
              <a:spcBef>
                <a:spcPts val="1210"/>
              </a:spcBef>
            </a:pPr>
            <a:r>
              <a:rPr dirty="0" sz="1100" spc="15">
                <a:solidFill>
                  <a:srgbClr val="1D1A2A"/>
                </a:solidFill>
                <a:latin typeface="Arial"/>
                <a:cs typeface="Arial"/>
              </a:rPr>
              <a:t>Avant</a:t>
            </a:r>
            <a:r>
              <a:rPr dirty="0" sz="1100" spc="90">
                <a:solidFill>
                  <a:srgbClr val="1D1A2A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1D1A2A"/>
                </a:solidFill>
                <a:latin typeface="Arial"/>
                <a:cs typeface="Arial"/>
              </a:rPr>
              <a:t>le</a:t>
            </a:r>
            <a:r>
              <a:rPr dirty="0" sz="1100" spc="5">
                <a:solidFill>
                  <a:srgbClr val="1D1A2A"/>
                </a:solidFill>
                <a:latin typeface="Arial"/>
                <a:cs typeface="Arial"/>
              </a:rPr>
              <a:t> </a:t>
            </a:r>
            <a:r>
              <a:rPr dirty="0" sz="1100" spc="95">
                <a:solidFill>
                  <a:srgbClr val="1D1A2A"/>
                </a:solidFill>
                <a:latin typeface="Arial"/>
                <a:cs typeface="Arial"/>
              </a:rPr>
              <a:t>test: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Arial"/>
              <a:cs typeface="Arial"/>
            </a:endParaRPr>
          </a:p>
          <a:p>
            <a:pPr algn="just" marL="12700" marR="5080" indent="6350">
              <a:lnSpc>
                <a:spcPct val="120900"/>
              </a:lnSpc>
            </a:pPr>
            <a:r>
              <a:rPr dirty="0" sz="1050" spc="130">
                <a:solidFill>
                  <a:srgbClr val="89898C"/>
                </a:solidFill>
                <a:latin typeface="Times New Roman"/>
                <a:cs typeface="Times New Roman"/>
              </a:rPr>
              <a:t>«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Vous </a:t>
            </a:r>
            <a:r>
              <a:rPr dirty="0" sz="1250" spc="-10" i="1">
                <a:solidFill>
                  <a:srgbClr val="89898C"/>
                </a:solidFill>
                <a:latin typeface="Times New Roman"/>
                <a:cs typeface="Times New Roman"/>
              </a:rPr>
              <a:t>allez </a:t>
            </a:r>
            <a:r>
              <a:rPr dirty="0" sz="1250" spc="30" i="1">
                <a:solidFill>
                  <a:srgbClr val="89898C"/>
                </a:solidFill>
                <a:latin typeface="Times New Roman"/>
                <a:cs typeface="Times New Roman"/>
              </a:rPr>
              <a:t>maintenant </a:t>
            </a:r>
            <a:r>
              <a:rPr dirty="0" sz="1250" spc="-25" i="1">
                <a:solidFill>
                  <a:srgbClr val="89898C"/>
                </a:solidFill>
                <a:latin typeface="Times New Roman"/>
                <a:cs typeface="Times New Roman"/>
              </a:rPr>
              <a:t>faire </a:t>
            </a:r>
            <a:r>
              <a:rPr dirty="0" sz="1250" spc="30" i="1">
                <a:solidFill>
                  <a:srgbClr val="89898C"/>
                </a:solidFill>
                <a:latin typeface="Times New Roman"/>
                <a:cs typeface="Times New Roman"/>
              </a:rPr>
              <a:t>un </a:t>
            </a:r>
            <a:r>
              <a:rPr dirty="0" sz="1250" spc="40" i="1">
                <a:solidFill>
                  <a:srgbClr val="89898C"/>
                </a:solidFill>
                <a:latin typeface="Times New Roman"/>
                <a:cs typeface="Times New Roman"/>
              </a:rPr>
              <a:t>test 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de </a:t>
            </a:r>
            <a:r>
              <a:rPr dirty="0" sz="1250" spc="10" i="1">
                <a:solidFill>
                  <a:srgbClr val="89898C"/>
                </a:solidFill>
                <a:latin typeface="Times New Roman"/>
                <a:cs typeface="Times New Roman"/>
              </a:rPr>
              <a:t>souplesse. </a:t>
            </a:r>
            <a:r>
              <a:rPr dirty="0" sz="1250" spc="-55" i="1">
                <a:solidFill>
                  <a:srgbClr val="89898C"/>
                </a:solidFill>
                <a:latin typeface="Times New Roman"/>
                <a:cs typeface="Times New Roman"/>
              </a:rPr>
              <a:t>Pour </a:t>
            </a:r>
            <a:r>
              <a:rPr dirty="0" sz="1250" spc="10" i="1">
                <a:solidFill>
                  <a:srgbClr val="89898C"/>
                </a:solidFill>
                <a:latin typeface="Times New Roman"/>
                <a:cs typeface="Times New Roman"/>
              </a:rPr>
              <a:t>cela,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vous 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devez 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être </a:t>
            </a:r>
            <a:r>
              <a:rPr dirty="0" sz="1250" spc="30" i="1">
                <a:solidFill>
                  <a:srgbClr val="89898C"/>
                </a:solidFill>
                <a:latin typeface="Times New Roman"/>
                <a:cs typeface="Times New Roman"/>
              </a:rPr>
              <a:t>debout,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jambes </a:t>
            </a:r>
            <a:r>
              <a:rPr dirty="0" sz="1250" spc="30" i="1">
                <a:solidFill>
                  <a:srgbClr val="89898C"/>
                </a:solidFill>
                <a:latin typeface="Times New Roman"/>
                <a:cs typeface="Times New Roman"/>
              </a:rPr>
              <a:t>tendues, </a:t>
            </a:r>
            <a:r>
              <a:rPr dirty="0" sz="1250" spc="3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et </a:t>
            </a:r>
            <a:r>
              <a:rPr dirty="0" sz="1250" spc="-25" i="1">
                <a:solidFill>
                  <a:srgbClr val="89898C"/>
                </a:solidFill>
                <a:latin typeface="Times New Roman"/>
                <a:cs typeface="Times New Roman"/>
              </a:rPr>
              <a:t>fléchir </a:t>
            </a:r>
            <a:r>
              <a:rPr dirty="0" sz="1250" spc="-10" i="1">
                <a:solidFill>
                  <a:srgbClr val="89898C"/>
                </a:solidFill>
                <a:latin typeface="Times New Roman"/>
                <a:cs typeface="Times New Roman"/>
              </a:rPr>
              <a:t>le </a:t>
            </a:r>
            <a:r>
              <a:rPr dirty="0" sz="1250" spc="10" i="1">
                <a:solidFill>
                  <a:srgbClr val="89898C"/>
                </a:solidFill>
                <a:latin typeface="Times New Roman"/>
                <a:cs typeface="Times New Roman"/>
              </a:rPr>
              <a:t>tronc 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vers 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l'avant </a:t>
            </a:r>
            <a:r>
              <a:rPr dirty="0" sz="1250" spc="35" i="1">
                <a:solidFill>
                  <a:srgbClr val="89898C"/>
                </a:solidFill>
                <a:latin typeface="Times New Roman"/>
                <a:cs typeface="Times New Roman"/>
              </a:rPr>
              <a:t>en </a:t>
            </a:r>
            <a:r>
              <a:rPr dirty="0" sz="1250" spc="40" i="1">
                <a:solidFill>
                  <a:srgbClr val="89898C"/>
                </a:solidFill>
                <a:latin typeface="Times New Roman"/>
                <a:cs typeface="Times New Roman"/>
              </a:rPr>
              <a:t>amenant 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vos 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mains </a:t>
            </a:r>
            <a:r>
              <a:rPr dirty="0" sz="1250" spc="-125" i="1">
                <a:solidFill>
                  <a:srgbClr val="89898C"/>
                </a:solidFill>
                <a:latin typeface="Times New Roman"/>
                <a:cs typeface="Times New Roman"/>
              </a:rPr>
              <a:t>Je</a:t>
            </a:r>
            <a:r>
              <a:rPr dirty="0" sz="1250" spc="-12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40" i="1">
                <a:solidFill>
                  <a:srgbClr val="89898C"/>
                </a:solidFill>
                <a:latin typeface="Times New Roman"/>
                <a:cs typeface="Times New Roman"/>
              </a:rPr>
              <a:t>plus 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bas </a:t>
            </a:r>
            <a:r>
              <a:rPr dirty="0" sz="1250" spc="-20" i="1">
                <a:solidFill>
                  <a:srgbClr val="89898C"/>
                </a:solidFill>
                <a:latin typeface="Times New Roman"/>
                <a:cs typeface="Times New Roman"/>
              </a:rPr>
              <a:t>possible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(sans </a:t>
            </a:r>
            <a:r>
              <a:rPr dirty="0" sz="1250" spc="-45" i="1">
                <a:solidFill>
                  <a:srgbClr val="89898C"/>
                </a:solidFill>
                <a:latin typeface="Times New Roman"/>
                <a:cs typeface="Times New Roman"/>
              </a:rPr>
              <a:t>plier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les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jambes) 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avec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un </a:t>
            </a:r>
            <a:r>
              <a:rPr dirty="0" sz="1250" spc="1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45" i="1">
                <a:solidFill>
                  <a:srgbClr val="89898C"/>
                </a:solidFill>
                <a:latin typeface="Times New Roman"/>
                <a:cs typeface="Times New Roman"/>
              </a:rPr>
              <a:t>mouvement 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de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bascule </a:t>
            </a:r>
            <a:r>
              <a:rPr dirty="0" sz="1250" spc="10" i="1">
                <a:solidFill>
                  <a:srgbClr val="89898C"/>
                </a:solidFill>
                <a:latin typeface="Times New Roman"/>
                <a:cs typeface="Times New Roman"/>
              </a:rPr>
              <a:t>du 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buste </a:t>
            </a:r>
            <a:r>
              <a:rPr dirty="0" sz="1250" spc="-30" i="1">
                <a:solidFill>
                  <a:srgbClr val="89898C"/>
                </a:solidFill>
                <a:latin typeface="Times New Roman"/>
                <a:cs typeface="Times New Roman"/>
              </a:rPr>
              <a:t>progressif</a:t>
            </a:r>
            <a:r>
              <a:rPr dirty="0" sz="1250" spc="-2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35" i="1">
                <a:solidFill>
                  <a:srgbClr val="89898C"/>
                </a:solidFill>
                <a:latin typeface="Times New Roman"/>
                <a:cs typeface="Times New Roman"/>
              </a:rPr>
              <a:t>et 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sans 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secousse. 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lorsque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vous </a:t>
            </a:r>
            <a:r>
              <a:rPr dirty="0" sz="1250" spc="30" i="1">
                <a:solidFill>
                  <a:srgbClr val="89898C"/>
                </a:solidFill>
                <a:latin typeface="Times New Roman"/>
                <a:cs typeface="Times New Roman"/>
              </a:rPr>
              <a:t>atteignez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votre 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maximum, </a:t>
            </a:r>
            <a:r>
              <a:rPr dirty="0" sz="1250" spc="3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gardez </a:t>
            </a:r>
            <a:r>
              <a:rPr dirty="0" sz="1250" spc="-30" i="1">
                <a:solidFill>
                  <a:srgbClr val="89898C"/>
                </a:solidFill>
                <a:latin typeface="Times New Roman"/>
                <a:cs typeface="Times New Roman"/>
              </a:rPr>
              <a:t>la</a:t>
            </a:r>
            <a:r>
              <a:rPr dirty="0" sz="1250" spc="25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10" i="1">
                <a:solidFill>
                  <a:srgbClr val="89898C"/>
                </a:solidFill>
                <a:latin typeface="Times New Roman"/>
                <a:cs typeface="Times New Roman"/>
              </a:rPr>
              <a:t>position </a:t>
            </a:r>
            <a:r>
              <a:rPr dirty="0" sz="1250" spc="-15" i="1">
                <a:solidFill>
                  <a:srgbClr val="89898C"/>
                </a:solidFill>
                <a:latin typeface="Times New Roman"/>
                <a:cs typeface="Times New Roman"/>
              </a:rPr>
              <a:t>3 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secondes.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Vous </a:t>
            </a:r>
            <a:r>
              <a:rPr dirty="0" sz="1250" spc="-10" i="1">
                <a:solidFill>
                  <a:srgbClr val="89898C"/>
                </a:solidFill>
                <a:latin typeface="Times New Roman"/>
                <a:cs typeface="Times New Roman"/>
              </a:rPr>
              <a:t>ferez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ce </a:t>
            </a:r>
            <a:r>
              <a:rPr dirty="0" sz="1250" spc="40" i="1">
                <a:solidFill>
                  <a:srgbClr val="89898C"/>
                </a:solidFill>
                <a:latin typeface="Times New Roman"/>
                <a:cs typeface="Times New Roman"/>
              </a:rPr>
              <a:t>test </a:t>
            </a:r>
            <a:r>
              <a:rPr dirty="0" sz="1250" spc="60" i="1">
                <a:solidFill>
                  <a:srgbClr val="89898C"/>
                </a:solidFill>
                <a:latin typeface="Times New Roman"/>
                <a:cs typeface="Times New Roman"/>
              </a:rPr>
              <a:t>2 </a:t>
            </a:r>
            <a:r>
              <a:rPr dirty="0" sz="1250" spc="-25" i="1">
                <a:solidFill>
                  <a:srgbClr val="89898C"/>
                </a:solidFill>
                <a:latin typeface="Times New Roman"/>
                <a:cs typeface="Times New Roman"/>
              </a:rPr>
              <a:t>fois, 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en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prenant un petit </a:t>
            </a:r>
            <a:r>
              <a:rPr dirty="0" sz="1250" spc="45" i="1">
                <a:solidFill>
                  <a:srgbClr val="89898C"/>
                </a:solidFill>
                <a:latin typeface="Times New Roman"/>
                <a:cs typeface="Times New Roman"/>
              </a:rPr>
              <a:t>temps de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repos 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entre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les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35" i="1">
                <a:solidFill>
                  <a:srgbClr val="89898C"/>
                </a:solidFill>
                <a:latin typeface="Times New Roman"/>
                <a:cs typeface="Times New Roman"/>
              </a:rPr>
              <a:t>deux</a:t>
            </a:r>
            <a:r>
              <a:rPr dirty="0" sz="1250" spc="-1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répétitions.</a:t>
            </a:r>
            <a:endParaRPr sz="12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algn="just" marL="19050">
              <a:lnSpc>
                <a:spcPct val="100000"/>
              </a:lnSpc>
              <a:spcBef>
                <a:spcPts val="5"/>
              </a:spcBef>
            </a:pP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Avez-vous</a:t>
            </a:r>
            <a:r>
              <a:rPr dirty="0" sz="1250" spc="13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des</a:t>
            </a:r>
            <a:r>
              <a:rPr dirty="0" sz="1250" spc="-1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questions</a:t>
            </a:r>
            <a:r>
              <a:rPr dirty="0" sz="1250" spc="5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10" i="1">
                <a:solidFill>
                  <a:srgbClr val="89898C"/>
                </a:solidFill>
                <a:latin typeface="Times New Roman"/>
                <a:cs typeface="Times New Roman"/>
              </a:rPr>
              <a:t>?</a:t>
            </a:r>
            <a:r>
              <a:rPr dirty="0" sz="1250" spc="-12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Vous</a:t>
            </a:r>
            <a:r>
              <a:rPr dirty="0" sz="1250" spc="4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30" i="1">
                <a:solidFill>
                  <a:srgbClr val="89898C"/>
                </a:solidFill>
                <a:latin typeface="Times New Roman"/>
                <a:cs typeface="Times New Roman"/>
              </a:rPr>
              <a:t>sentez</a:t>
            </a:r>
            <a:r>
              <a:rPr dirty="0" sz="1250" spc="5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vous</a:t>
            </a:r>
            <a:r>
              <a:rPr dirty="0" sz="1250" spc="13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15" i="1">
                <a:solidFill>
                  <a:srgbClr val="89898C"/>
                </a:solidFill>
                <a:latin typeface="Times New Roman"/>
                <a:cs typeface="Times New Roman"/>
              </a:rPr>
              <a:t>prêt</a:t>
            </a:r>
            <a:r>
              <a:rPr dirty="0" sz="1250" spc="7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150" spc="20" i="1">
                <a:solidFill>
                  <a:srgbClr val="89898C"/>
                </a:solidFill>
                <a:latin typeface="Times New Roman"/>
                <a:cs typeface="Times New Roman"/>
              </a:rPr>
              <a:t>à</a:t>
            </a:r>
            <a:r>
              <a:rPr dirty="0" sz="1150" spc="7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débuter</a:t>
            </a:r>
            <a:r>
              <a:rPr dirty="0" sz="1250" spc="6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le</a:t>
            </a:r>
            <a:r>
              <a:rPr dirty="0" sz="1250" spc="-5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130" i="1">
                <a:solidFill>
                  <a:srgbClr val="89898C"/>
                </a:solidFill>
                <a:latin typeface="Times New Roman"/>
                <a:cs typeface="Times New Roman"/>
              </a:rPr>
              <a:t>test?»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393" y="7791207"/>
            <a:ext cx="6643370" cy="2491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34010">
              <a:lnSpc>
                <a:spcPct val="100000"/>
              </a:lnSpc>
              <a:spcBef>
                <a:spcPts val="100"/>
              </a:spcBef>
            </a:pPr>
            <a:r>
              <a:rPr dirty="0" sz="1550" spc="30" i="1">
                <a:solidFill>
                  <a:srgbClr val="5777A8"/>
                </a:solidFill>
                <a:latin typeface="Times New Roman"/>
                <a:cs typeface="Times New Roman"/>
              </a:rPr>
              <a:t>Fiche«</a:t>
            </a:r>
            <a:r>
              <a:rPr dirty="0" sz="1550" spc="65" i="1">
                <a:solidFill>
                  <a:srgbClr val="5777A8"/>
                </a:solidFill>
                <a:latin typeface="Times New Roman"/>
                <a:cs typeface="Times New Roman"/>
              </a:rPr>
              <a:t> </a:t>
            </a:r>
            <a:r>
              <a:rPr dirty="0" sz="1550" spc="25" i="1">
                <a:solidFill>
                  <a:srgbClr val="5777A8"/>
                </a:solidFill>
                <a:latin typeface="Times New Roman"/>
                <a:cs typeface="Times New Roman"/>
              </a:rPr>
              <a:t>discours</a:t>
            </a:r>
            <a:r>
              <a:rPr dirty="0" sz="1550" spc="45" i="1">
                <a:solidFill>
                  <a:srgbClr val="5777A8"/>
                </a:solidFill>
                <a:latin typeface="Times New Roman"/>
                <a:cs typeface="Times New Roman"/>
              </a:rPr>
              <a:t> </a:t>
            </a:r>
            <a:r>
              <a:rPr dirty="0" sz="1550" spc="70" i="1">
                <a:solidFill>
                  <a:srgbClr val="5777A8"/>
                </a:solidFill>
                <a:latin typeface="Times New Roman"/>
                <a:cs typeface="Times New Roman"/>
              </a:rPr>
              <a:t>test</a:t>
            </a:r>
            <a:r>
              <a:rPr dirty="0" sz="1550" spc="-25" i="1">
                <a:solidFill>
                  <a:srgbClr val="5777A8"/>
                </a:solidFill>
                <a:latin typeface="Times New Roman"/>
                <a:cs typeface="Times New Roman"/>
              </a:rPr>
              <a:t> </a:t>
            </a:r>
            <a:r>
              <a:rPr dirty="0" sz="1550" spc="35" i="1">
                <a:solidFill>
                  <a:srgbClr val="5777A8"/>
                </a:solidFill>
                <a:latin typeface="Times New Roman"/>
                <a:cs typeface="Times New Roman"/>
              </a:rPr>
              <a:t>de</a:t>
            </a:r>
            <a:r>
              <a:rPr dirty="0" sz="1550" spc="55" i="1">
                <a:solidFill>
                  <a:srgbClr val="5777A8"/>
                </a:solidFill>
                <a:latin typeface="Times New Roman"/>
                <a:cs typeface="Times New Roman"/>
              </a:rPr>
              <a:t> </a:t>
            </a:r>
            <a:r>
              <a:rPr dirty="0" sz="1550" i="1">
                <a:solidFill>
                  <a:srgbClr val="5777A8"/>
                </a:solidFill>
                <a:latin typeface="Times New Roman"/>
                <a:cs typeface="Times New Roman"/>
              </a:rPr>
              <a:t>force</a:t>
            </a:r>
            <a:r>
              <a:rPr dirty="0" sz="1550" spc="30" i="1">
                <a:solidFill>
                  <a:srgbClr val="5777A8"/>
                </a:solidFill>
                <a:latin typeface="Times New Roman"/>
                <a:cs typeface="Times New Roman"/>
              </a:rPr>
              <a:t> </a:t>
            </a:r>
            <a:r>
              <a:rPr dirty="0" sz="1550" spc="20" i="1">
                <a:solidFill>
                  <a:srgbClr val="5777A8"/>
                </a:solidFill>
                <a:latin typeface="Times New Roman"/>
                <a:cs typeface="Times New Roman"/>
              </a:rPr>
              <a:t>de</a:t>
            </a:r>
            <a:r>
              <a:rPr dirty="0" sz="1550" spc="155" i="1">
                <a:solidFill>
                  <a:srgbClr val="5777A8"/>
                </a:solidFill>
                <a:latin typeface="Times New Roman"/>
                <a:cs typeface="Times New Roman"/>
              </a:rPr>
              <a:t> </a:t>
            </a:r>
            <a:r>
              <a:rPr dirty="0" sz="1550" spc="55" i="1">
                <a:solidFill>
                  <a:srgbClr val="5777A8"/>
                </a:solidFill>
                <a:latin typeface="Times New Roman"/>
                <a:cs typeface="Times New Roman"/>
              </a:rPr>
              <a:t>préhension»</a:t>
            </a:r>
            <a:endParaRPr sz="1550">
              <a:latin typeface="Times New Roman"/>
              <a:cs typeface="Times New Roman"/>
            </a:endParaRPr>
          </a:p>
          <a:p>
            <a:pPr algn="just" marL="19050">
              <a:lnSpc>
                <a:spcPct val="100000"/>
              </a:lnSpc>
              <a:spcBef>
                <a:spcPts val="1500"/>
              </a:spcBef>
            </a:pPr>
            <a:r>
              <a:rPr dirty="0" sz="1100" spc="5">
                <a:solidFill>
                  <a:srgbClr val="1D1A2A"/>
                </a:solidFill>
                <a:latin typeface="Arial"/>
                <a:cs typeface="Arial"/>
              </a:rPr>
              <a:t>Ava</a:t>
            </a:r>
            <a:r>
              <a:rPr dirty="0" sz="1100" spc="5">
                <a:solidFill>
                  <a:srgbClr val="363B3D"/>
                </a:solidFill>
                <a:latin typeface="Arial"/>
                <a:cs typeface="Arial"/>
              </a:rPr>
              <a:t>n</a:t>
            </a:r>
            <a:r>
              <a:rPr dirty="0" sz="1100" spc="5">
                <a:solidFill>
                  <a:srgbClr val="1D1A2A"/>
                </a:solidFill>
                <a:latin typeface="Arial"/>
                <a:cs typeface="Arial"/>
              </a:rPr>
              <a:t>t</a:t>
            </a:r>
            <a:r>
              <a:rPr dirty="0" sz="1100" spc="114">
                <a:solidFill>
                  <a:srgbClr val="1D1A2A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1D1A2A"/>
                </a:solidFill>
                <a:latin typeface="Arial"/>
                <a:cs typeface="Arial"/>
              </a:rPr>
              <a:t>le</a:t>
            </a:r>
            <a:r>
              <a:rPr dirty="0" sz="1100" spc="-20">
                <a:solidFill>
                  <a:srgbClr val="1D1A2A"/>
                </a:solidFill>
                <a:latin typeface="Arial"/>
                <a:cs typeface="Arial"/>
              </a:rPr>
              <a:t> </a:t>
            </a:r>
            <a:r>
              <a:rPr dirty="0" sz="1100" spc="25">
                <a:solidFill>
                  <a:srgbClr val="1D1A2A"/>
                </a:solidFill>
                <a:latin typeface="Arial"/>
                <a:cs typeface="Arial"/>
              </a:rPr>
              <a:t>test </a:t>
            </a:r>
            <a:r>
              <a:rPr dirty="0" sz="1100" spc="20">
                <a:solidFill>
                  <a:srgbClr val="3B241F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Arial"/>
              <a:cs typeface="Arial"/>
            </a:endParaRPr>
          </a:p>
          <a:p>
            <a:pPr algn="just" marL="12700" marR="5080" indent="7620">
              <a:lnSpc>
                <a:spcPct val="118900"/>
              </a:lnSpc>
            </a:pPr>
            <a:r>
              <a:rPr dirty="0" sz="1050" spc="35">
                <a:solidFill>
                  <a:srgbClr val="89898C"/>
                </a:solidFill>
                <a:latin typeface="Times New Roman"/>
                <a:cs typeface="Times New Roman"/>
              </a:rPr>
              <a:t>«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Vous </a:t>
            </a:r>
            <a:r>
              <a:rPr dirty="0" sz="1250" spc="-25" i="1">
                <a:solidFill>
                  <a:srgbClr val="89898C"/>
                </a:solidFill>
                <a:latin typeface="Times New Roman"/>
                <a:cs typeface="Times New Roman"/>
              </a:rPr>
              <a:t>allez 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maintenant </a:t>
            </a:r>
            <a:r>
              <a:rPr dirty="0" sz="1250" spc="-25" i="1">
                <a:solidFill>
                  <a:srgbClr val="89898C"/>
                </a:solidFill>
                <a:latin typeface="Times New Roman"/>
                <a:cs typeface="Times New Roman"/>
              </a:rPr>
              <a:t>faire </a:t>
            </a:r>
            <a:r>
              <a:rPr dirty="0" sz="1250" spc="-15" i="1">
                <a:solidFill>
                  <a:srgbClr val="89898C"/>
                </a:solidFill>
                <a:latin typeface="Times New Roman"/>
                <a:cs typeface="Times New Roman"/>
              </a:rPr>
              <a:t>un </a:t>
            </a:r>
            <a:r>
              <a:rPr dirty="0" sz="1250" spc="40" i="1">
                <a:solidFill>
                  <a:srgbClr val="89898C"/>
                </a:solidFill>
                <a:latin typeface="Times New Roman"/>
                <a:cs typeface="Times New Roman"/>
              </a:rPr>
              <a:t>test </a:t>
            </a:r>
            <a:r>
              <a:rPr dirty="0" sz="1250" spc="35" i="1">
                <a:solidFill>
                  <a:srgbClr val="89898C"/>
                </a:solidFill>
                <a:latin typeface="Times New Roman"/>
                <a:cs typeface="Times New Roman"/>
              </a:rPr>
              <a:t>de </a:t>
            </a:r>
            <a:r>
              <a:rPr dirty="0" sz="1250" spc="-30" i="1">
                <a:solidFill>
                  <a:srgbClr val="89898C"/>
                </a:solidFill>
                <a:latin typeface="Times New Roman"/>
                <a:cs typeface="Times New Roman"/>
              </a:rPr>
              <a:t>force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de </a:t>
            </a:r>
            <a:r>
              <a:rPr dirty="0" sz="1250" spc="-10" i="1">
                <a:solidFill>
                  <a:srgbClr val="89898C"/>
                </a:solidFill>
                <a:latin typeface="Times New Roman"/>
                <a:cs typeface="Times New Roman"/>
              </a:rPr>
              <a:t>préhension. </a:t>
            </a:r>
            <a:r>
              <a:rPr dirty="0" sz="1250" spc="-70" i="1">
                <a:solidFill>
                  <a:srgbClr val="89898C"/>
                </a:solidFill>
                <a:latin typeface="Times New Roman"/>
                <a:cs typeface="Times New Roman"/>
              </a:rPr>
              <a:t>Pour </a:t>
            </a:r>
            <a:r>
              <a:rPr dirty="0" sz="1250" spc="-10" i="1">
                <a:solidFill>
                  <a:srgbClr val="89898C"/>
                </a:solidFill>
                <a:latin typeface="Times New Roman"/>
                <a:cs typeface="Times New Roman"/>
              </a:rPr>
              <a:t>cela, vous 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devez 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vous </a:t>
            </a:r>
            <a:r>
              <a:rPr dirty="0" sz="1250" spc="-20" i="1">
                <a:solidFill>
                  <a:srgbClr val="89898C"/>
                </a:solidFill>
                <a:latin typeface="Times New Roman"/>
                <a:cs typeface="Times New Roman"/>
              </a:rPr>
              <a:t>assoir sur </a:t>
            </a:r>
            <a:r>
              <a:rPr dirty="0" sz="1250" spc="-30" i="1">
                <a:solidFill>
                  <a:srgbClr val="89898C"/>
                </a:solidFill>
                <a:latin typeface="Times New Roman"/>
                <a:cs typeface="Times New Roman"/>
              </a:rPr>
              <a:t>la </a:t>
            </a:r>
            <a:r>
              <a:rPr dirty="0" sz="1250" spc="-2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chaise, dos </a:t>
            </a:r>
            <a:r>
              <a:rPr dirty="0" sz="1250" spc="-40" i="1">
                <a:solidFill>
                  <a:srgbClr val="89898C"/>
                </a:solidFill>
                <a:latin typeface="Times New Roman"/>
                <a:cs typeface="Times New Roman"/>
              </a:rPr>
              <a:t>collé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au </a:t>
            </a:r>
            <a:r>
              <a:rPr dirty="0" sz="1250" spc="-15" i="1">
                <a:solidFill>
                  <a:srgbClr val="89898C"/>
                </a:solidFill>
                <a:latin typeface="Times New Roman"/>
                <a:cs typeface="Times New Roman"/>
              </a:rPr>
              <a:t>dossier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de </a:t>
            </a:r>
            <a:r>
              <a:rPr dirty="0" sz="1250" spc="-30" i="1">
                <a:solidFill>
                  <a:srgbClr val="89898C"/>
                </a:solidFill>
                <a:latin typeface="Times New Roman"/>
                <a:cs typeface="Times New Roman"/>
              </a:rPr>
              <a:t>la </a:t>
            </a:r>
            <a:r>
              <a:rPr dirty="0" sz="1250" spc="-20" i="1">
                <a:solidFill>
                  <a:srgbClr val="89898C"/>
                </a:solidFill>
                <a:latin typeface="Times New Roman"/>
                <a:cs typeface="Times New Roman"/>
              </a:rPr>
              <a:t>chaise </a:t>
            </a:r>
            <a:r>
              <a:rPr dirty="0" sz="1250" spc="35" i="1">
                <a:solidFill>
                  <a:srgbClr val="89898C"/>
                </a:solidFill>
                <a:latin typeface="Times New Roman"/>
                <a:cs typeface="Times New Roman"/>
              </a:rPr>
              <a:t>et </a:t>
            </a:r>
            <a:r>
              <a:rPr dirty="0" sz="1250" spc="-10" i="1">
                <a:solidFill>
                  <a:srgbClr val="89898C"/>
                </a:solidFill>
                <a:latin typeface="Times New Roman"/>
                <a:cs typeface="Times New Roman"/>
              </a:rPr>
              <a:t>les 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plantes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de </a:t>
            </a:r>
            <a:r>
              <a:rPr dirty="0" sz="1250" spc="-25" i="1">
                <a:solidFill>
                  <a:srgbClr val="89898C"/>
                </a:solidFill>
                <a:latin typeface="Times New Roman"/>
                <a:cs typeface="Times New Roman"/>
              </a:rPr>
              <a:t>pieds </a:t>
            </a:r>
            <a:r>
              <a:rPr dirty="0" sz="1250" spc="-15" i="1">
                <a:solidFill>
                  <a:srgbClr val="89898C"/>
                </a:solidFill>
                <a:latin typeface="Times New Roman"/>
                <a:cs typeface="Times New Roman"/>
              </a:rPr>
              <a:t>collées </a:t>
            </a:r>
            <a:r>
              <a:rPr dirty="0" sz="1250" spc="10" i="1">
                <a:solidFill>
                  <a:srgbClr val="89898C"/>
                </a:solidFill>
                <a:latin typeface="Times New Roman"/>
                <a:cs typeface="Times New Roman"/>
              </a:rPr>
              <a:t>au </a:t>
            </a:r>
            <a:r>
              <a:rPr dirty="0" sz="1250" spc="-15" i="1">
                <a:solidFill>
                  <a:srgbClr val="89898C"/>
                </a:solidFill>
                <a:latin typeface="Times New Roman"/>
                <a:cs typeface="Times New Roman"/>
              </a:rPr>
              <a:t>sol. </a:t>
            </a:r>
            <a:r>
              <a:rPr dirty="0" sz="1250" spc="-125" i="1">
                <a:solidFill>
                  <a:srgbClr val="89898C"/>
                </a:solidFill>
                <a:latin typeface="Times New Roman"/>
                <a:cs typeface="Times New Roman"/>
              </a:rPr>
              <a:t>Le </a:t>
            </a:r>
            <a:r>
              <a:rPr dirty="0" sz="1250" spc="-15" i="1">
                <a:solidFill>
                  <a:srgbClr val="89898C"/>
                </a:solidFill>
                <a:latin typeface="Times New Roman"/>
                <a:cs typeface="Times New Roman"/>
              </a:rPr>
              <a:t>bras </a:t>
            </a:r>
            <a:r>
              <a:rPr dirty="0" sz="1250" spc="10" i="1">
                <a:solidFill>
                  <a:srgbClr val="89898C"/>
                </a:solidFill>
                <a:latin typeface="Times New Roman"/>
                <a:cs typeface="Times New Roman"/>
              </a:rPr>
              <a:t>non 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testé 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doit 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être 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tendu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le </a:t>
            </a:r>
            <a:r>
              <a:rPr dirty="0" sz="1250" spc="-30" i="1">
                <a:solidFill>
                  <a:srgbClr val="89898C"/>
                </a:solidFill>
                <a:latin typeface="Times New Roman"/>
                <a:cs typeface="Times New Roman"/>
              </a:rPr>
              <a:t>long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de </a:t>
            </a:r>
            <a:r>
              <a:rPr dirty="0" sz="1250" spc="-15" i="1">
                <a:solidFill>
                  <a:srgbClr val="89898C"/>
                </a:solidFill>
                <a:latin typeface="Times New Roman"/>
                <a:cs typeface="Times New Roman"/>
              </a:rPr>
              <a:t>votre 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buste, 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sans </a:t>
            </a:r>
            <a:r>
              <a:rPr dirty="0" sz="1250" spc="-10" i="1">
                <a:solidFill>
                  <a:srgbClr val="89898C"/>
                </a:solidFill>
                <a:latin typeface="Times New Roman"/>
                <a:cs typeface="Times New Roman"/>
              </a:rPr>
              <a:t>s'agripper </a:t>
            </a:r>
            <a:r>
              <a:rPr dirty="0" sz="1150" spc="35" i="1">
                <a:solidFill>
                  <a:srgbClr val="89898C"/>
                </a:solidFill>
                <a:latin typeface="Arial"/>
                <a:cs typeface="Arial"/>
              </a:rPr>
              <a:t>à </a:t>
            </a:r>
            <a:r>
              <a:rPr dirty="0" sz="1250" spc="-30" i="1">
                <a:solidFill>
                  <a:srgbClr val="89898C"/>
                </a:solidFill>
                <a:latin typeface="Times New Roman"/>
                <a:cs typeface="Times New Roman"/>
              </a:rPr>
              <a:t>la 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chaise. </a:t>
            </a:r>
            <a:r>
              <a:rPr dirty="0" sz="1250" spc="-110" i="1">
                <a:solidFill>
                  <a:srgbClr val="89898C"/>
                </a:solidFill>
                <a:latin typeface="Times New Roman"/>
                <a:cs typeface="Times New Roman"/>
              </a:rPr>
              <a:t>Le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bras </a:t>
            </a:r>
            <a:r>
              <a:rPr dirty="0" sz="1250" spc="30" i="1">
                <a:solidFill>
                  <a:srgbClr val="89898C"/>
                </a:solidFill>
                <a:latin typeface="Times New Roman"/>
                <a:cs typeface="Times New Roman"/>
              </a:rPr>
              <a:t>testé </a:t>
            </a:r>
            <a:r>
              <a:rPr dirty="0" sz="1250" spc="-20" i="1">
                <a:solidFill>
                  <a:srgbClr val="89898C"/>
                </a:solidFill>
                <a:latin typeface="Times New Roman"/>
                <a:cs typeface="Times New Roman"/>
              </a:rPr>
              <a:t>(celui </a:t>
            </a:r>
            <a:r>
              <a:rPr dirty="0" sz="1250" spc="10" i="1">
                <a:solidFill>
                  <a:srgbClr val="89898C"/>
                </a:solidFill>
                <a:latin typeface="Times New Roman"/>
                <a:cs typeface="Times New Roman"/>
              </a:rPr>
              <a:t>avec </a:t>
            </a:r>
            <a:r>
              <a:rPr dirty="0" sz="1250" spc="-10" i="1">
                <a:solidFill>
                  <a:srgbClr val="89898C"/>
                </a:solidFill>
                <a:latin typeface="Times New Roman"/>
                <a:cs typeface="Times New Roman"/>
              </a:rPr>
              <a:t>lequel vous </a:t>
            </a:r>
            <a:r>
              <a:rPr dirty="0" sz="1250" spc="-20" i="1">
                <a:solidFill>
                  <a:srgbClr val="89898C"/>
                </a:solidFill>
                <a:latin typeface="Times New Roman"/>
                <a:cs typeface="Times New Roman"/>
              </a:rPr>
              <a:t>aflez serrer </a:t>
            </a:r>
            <a:r>
              <a:rPr dirty="0" sz="1250" spc="-30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10" i="1">
                <a:solidFill>
                  <a:srgbClr val="89898C"/>
                </a:solidFill>
                <a:latin typeface="Times New Roman"/>
                <a:cs typeface="Times New Roman"/>
              </a:rPr>
              <a:t>le 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dynamomètre) 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doit être </a:t>
            </a:r>
            <a:r>
              <a:rPr dirty="0" sz="1250" spc="30" i="1">
                <a:solidFill>
                  <a:srgbClr val="89898C"/>
                </a:solidFill>
                <a:latin typeface="Times New Roman"/>
                <a:cs typeface="Times New Roman"/>
              </a:rPr>
              <a:t>tendu </a:t>
            </a:r>
            <a:r>
              <a:rPr dirty="0" sz="1250" spc="-20" i="1">
                <a:solidFill>
                  <a:srgbClr val="89898C"/>
                </a:solidFill>
                <a:latin typeface="Times New Roman"/>
                <a:cs typeface="Times New Roman"/>
              </a:rPr>
              <a:t>le </a:t>
            </a:r>
            <a:r>
              <a:rPr dirty="0" sz="1250" spc="-30" i="1">
                <a:solidFill>
                  <a:srgbClr val="89898C"/>
                </a:solidFill>
                <a:latin typeface="Times New Roman"/>
                <a:cs typeface="Times New Roman"/>
              </a:rPr>
              <a:t>long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de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votre 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buste,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paume 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de main 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orientée </a:t>
            </a:r>
            <a:r>
              <a:rPr dirty="0" sz="1250" spc="-15" i="1">
                <a:solidFill>
                  <a:srgbClr val="89898C"/>
                </a:solidFill>
                <a:latin typeface="Times New Roman"/>
                <a:cs typeface="Times New Roman"/>
              </a:rPr>
              <a:t>vers </a:t>
            </a:r>
            <a:r>
              <a:rPr dirty="0" sz="1250" spc="-45" i="1">
                <a:solidFill>
                  <a:srgbClr val="89898C"/>
                </a:solidFill>
                <a:latin typeface="Times New Roman"/>
                <a:cs typeface="Times New Roman"/>
              </a:rPr>
              <a:t>la </a:t>
            </a:r>
            <a:r>
              <a:rPr dirty="0" sz="1250" spc="-15" i="1">
                <a:solidFill>
                  <a:srgbClr val="89898C"/>
                </a:solidFill>
                <a:latin typeface="Times New Roman"/>
                <a:cs typeface="Times New Roman"/>
              </a:rPr>
              <a:t>chaise, </a:t>
            </a:r>
            <a:r>
              <a:rPr dirty="0" sz="1250" spc="-35" i="1">
                <a:solidFill>
                  <a:srgbClr val="89898C"/>
                </a:solidFill>
                <a:latin typeface="Times New Roman"/>
                <a:cs typeface="Times New Roman"/>
              </a:rPr>
              <a:t>le 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bras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10" i="1">
                <a:solidFill>
                  <a:srgbClr val="89898C"/>
                </a:solidFill>
                <a:latin typeface="Times New Roman"/>
                <a:cs typeface="Times New Roman"/>
              </a:rPr>
              <a:t>et </a:t>
            </a:r>
            <a:r>
              <a:rPr dirty="0" sz="1250" spc="-140" i="1">
                <a:solidFill>
                  <a:srgbClr val="89898C"/>
                </a:solidFill>
                <a:latin typeface="Times New Roman"/>
                <a:cs typeface="Times New Roman"/>
              </a:rPr>
              <a:t>Je</a:t>
            </a:r>
            <a:r>
              <a:rPr dirty="0" sz="1250" spc="-13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coude, 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en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contact avec votre </a:t>
            </a:r>
            <a:r>
              <a:rPr dirty="0" sz="1250" spc="30" i="1">
                <a:solidFill>
                  <a:srgbClr val="89898C"/>
                </a:solidFill>
                <a:latin typeface="Times New Roman"/>
                <a:cs typeface="Times New Roman"/>
              </a:rPr>
              <a:t>buste. </a:t>
            </a:r>
            <a:r>
              <a:rPr dirty="0" sz="1250" spc="-40" i="1">
                <a:solidFill>
                  <a:srgbClr val="89898C"/>
                </a:solidFill>
                <a:latin typeface="Times New Roman"/>
                <a:cs typeface="Times New Roman"/>
              </a:rPr>
              <a:t>A 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mon </a:t>
            </a:r>
            <a:r>
              <a:rPr dirty="0" sz="1250" spc="-15" i="1">
                <a:solidFill>
                  <a:srgbClr val="89898C"/>
                </a:solidFill>
                <a:latin typeface="Times New Roman"/>
                <a:cs typeface="Times New Roman"/>
              </a:rPr>
              <a:t>signal,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vous </a:t>
            </a:r>
            <a:r>
              <a:rPr dirty="0" sz="1250" spc="10" i="1">
                <a:solidFill>
                  <a:srgbClr val="89898C"/>
                </a:solidFill>
                <a:latin typeface="Times New Roman"/>
                <a:cs typeface="Times New Roman"/>
              </a:rPr>
              <a:t>devez </a:t>
            </a:r>
            <a:r>
              <a:rPr dirty="0" sz="1250" spc="-25" i="1">
                <a:solidFill>
                  <a:srgbClr val="89898C"/>
                </a:solidFill>
                <a:latin typeface="Times New Roman"/>
                <a:cs typeface="Times New Roman"/>
              </a:rPr>
              <a:t>serrer </a:t>
            </a:r>
            <a:r>
              <a:rPr dirty="0" sz="1250" spc="-10" i="1">
                <a:solidFill>
                  <a:srgbClr val="89898C"/>
                </a:solidFill>
                <a:latin typeface="Times New Roman"/>
                <a:cs typeface="Times New Roman"/>
              </a:rPr>
              <a:t>le 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dynamomètre </a:t>
            </a:r>
            <a:r>
              <a:rPr dirty="0" sz="1250" spc="-20" i="1">
                <a:solidFill>
                  <a:srgbClr val="89898C"/>
                </a:solidFill>
                <a:latin typeface="Times New Roman"/>
                <a:cs typeface="Times New Roman"/>
              </a:rPr>
              <a:t>le </a:t>
            </a:r>
            <a:r>
              <a:rPr dirty="0" sz="1250" spc="-45" i="1">
                <a:solidFill>
                  <a:srgbClr val="89898C"/>
                </a:solidFill>
                <a:latin typeface="Times New Roman"/>
                <a:cs typeface="Times New Roman"/>
              </a:rPr>
              <a:t>plus </a:t>
            </a:r>
            <a:r>
              <a:rPr dirty="0" sz="1250" spc="-15" i="1">
                <a:solidFill>
                  <a:srgbClr val="89898C"/>
                </a:solidFill>
                <a:latin typeface="Times New Roman"/>
                <a:cs typeface="Times New Roman"/>
              </a:rPr>
              <a:t>fort </a:t>
            </a:r>
            <a:r>
              <a:rPr dirty="0" sz="1250" spc="-1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20" i="1">
                <a:solidFill>
                  <a:srgbClr val="89898C"/>
                </a:solidFill>
                <a:latin typeface="Times New Roman"/>
                <a:cs typeface="Times New Roman"/>
              </a:rPr>
              <a:t>possible.</a:t>
            </a:r>
            <a:r>
              <a:rPr dirty="0" sz="1250" spc="14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30" i="1">
                <a:solidFill>
                  <a:srgbClr val="89898C"/>
                </a:solidFill>
                <a:latin typeface="Times New Roman"/>
                <a:cs typeface="Times New Roman"/>
              </a:rPr>
              <a:t>Nous</a:t>
            </a:r>
            <a:r>
              <a:rPr dirty="0" sz="1250" spc="1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15" i="1">
                <a:solidFill>
                  <a:srgbClr val="89898C"/>
                </a:solidFill>
                <a:latin typeface="Times New Roman"/>
                <a:cs typeface="Times New Roman"/>
              </a:rPr>
              <a:t>allons</a:t>
            </a:r>
            <a:r>
              <a:rPr dirty="0" sz="1250" spc="2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10" i="1">
                <a:solidFill>
                  <a:srgbClr val="89898C"/>
                </a:solidFill>
                <a:latin typeface="Times New Roman"/>
                <a:cs typeface="Times New Roman"/>
              </a:rPr>
              <a:t>effectuer</a:t>
            </a:r>
            <a:r>
              <a:rPr dirty="0" sz="1250" spc="9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ce</a:t>
            </a:r>
            <a:r>
              <a:rPr dirty="0" sz="1250" spc="-5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45" i="1">
                <a:solidFill>
                  <a:srgbClr val="89898C"/>
                </a:solidFill>
                <a:latin typeface="Times New Roman"/>
                <a:cs typeface="Times New Roman"/>
              </a:rPr>
              <a:t>test</a:t>
            </a:r>
            <a:r>
              <a:rPr dirty="0" sz="1250" spc="-1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2</a:t>
            </a:r>
            <a:r>
              <a:rPr dirty="0" sz="1250" spc="9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30" i="1">
                <a:solidFill>
                  <a:srgbClr val="89898C"/>
                </a:solidFill>
                <a:latin typeface="Times New Roman"/>
                <a:cs typeface="Times New Roman"/>
              </a:rPr>
              <a:t>fois</a:t>
            </a:r>
            <a:r>
              <a:rPr dirty="0" sz="1250" spc="-2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15" i="1">
                <a:solidFill>
                  <a:srgbClr val="89898C"/>
                </a:solidFill>
                <a:latin typeface="Times New Roman"/>
                <a:cs typeface="Times New Roman"/>
              </a:rPr>
              <a:t>sur</a:t>
            </a:r>
            <a:r>
              <a:rPr dirty="0" sz="1250" spc="-3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chaque</a:t>
            </a:r>
            <a:r>
              <a:rPr dirty="0" sz="1250" spc="4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bras.</a:t>
            </a:r>
            <a:endParaRPr sz="12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20320">
              <a:lnSpc>
                <a:spcPct val="100000"/>
              </a:lnSpc>
            </a:pPr>
            <a:r>
              <a:rPr dirty="0" sz="1250" spc="-10" i="1">
                <a:solidFill>
                  <a:srgbClr val="89898C"/>
                </a:solidFill>
                <a:latin typeface="Times New Roman"/>
                <a:cs typeface="Times New Roman"/>
              </a:rPr>
              <a:t>Avez-vou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s</a:t>
            </a:r>
            <a:r>
              <a:rPr dirty="0" sz="1250" spc="8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10" i="1">
                <a:solidFill>
                  <a:srgbClr val="89898C"/>
                </a:solidFill>
                <a:latin typeface="Times New Roman"/>
                <a:cs typeface="Times New Roman"/>
              </a:rPr>
              <a:t>des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10" i="1">
                <a:solidFill>
                  <a:srgbClr val="89898C"/>
                </a:solidFill>
                <a:latin typeface="Times New Roman"/>
                <a:cs typeface="Times New Roman"/>
              </a:rPr>
              <a:t>questions</a:t>
            </a:r>
            <a:r>
              <a:rPr dirty="0" sz="1250" spc="6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00" spc="-15" i="1">
                <a:solidFill>
                  <a:srgbClr val="89898C"/>
                </a:solidFill>
                <a:latin typeface="Times New Roman"/>
                <a:cs typeface="Times New Roman"/>
              </a:rPr>
              <a:t>?</a:t>
            </a:r>
            <a:r>
              <a:rPr dirty="0" sz="1200" spc="-114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i="1">
                <a:solidFill>
                  <a:srgbClr val="89898C"/>
                </a:solidFill>
                <a:latin typeface="Times New Roman"/>
                <a:cs typeface="Times New Roman"/>
              </a:rPr>
              <a:t>Vou</a:t>
            </a:r>
            <a:r>
              <a:rPr dirty="0" sz="1250" spc="5" i="1">
                <a:solidFill>
                  <a:srgbClr val="89898C"/>
                </a:solidFill>
                <a:latin typeface="Times New Roman"/>
                <a:cs typeface="Times New Roman"/>
              </a:rPr>
              <a:t>s</a:t>
            </a:r>
            <a:r>
              <a:rPr dirty="0" sz="1250" spc="4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15" i="1">
                <a:solidFill>
                  <a:srgbClr val="89898C"/>
                </a:solidFill>
                <a:latin typeface="Times New Roman"/>
                <a:cs typeface="Times New Roman"/>
              </a:rPr>
              <a:t>sente</a:t>
            </a:r>
            <a:r>
              <a:rPr dirty="0" sz="1250" spc="20" i="1">
                <a:solidFill>
                  <a:srgbClr val="89898C"/>
                </a:solidFill>
                <a:latin typeface="Times New Roman"/>
                <a:cs typeface="Times New Roman"/>
              </a:rPr>
              <a:t>z</a:t>
            </a:r>
            <a:r>
              <a:rPr dirty="0" sz="1250" spc="7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15" i="1">
                <a:solidFill>
                  <a:srgbClr val="89898C"/>
                </a:solidFill>
                <a:latin typeface="Times New Roman"/>
                <a:cs typeface="Times New Roman"/>
              </a:rPr>
              <a:t>vou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s</a:t>
            </a:r>
            <a:r>
              <a:rPr dirty="0" sz="1250" spc="13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25" i="1">
                <a:solidFill>
                  <a:srgbClr val="89898C"/>
                </a:solidFill>
                <a:latin typeface="Times New Roman"/>
                <a:cs typeface="Times New Roman"/>
              </a:rPr>
              <a:t>prêt</a:t>
            </a:r>
            <a:r>
              <a:rPr dirty="0" sz="1250" spc="5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150" spc="20" i="1">
                <a:solidFill>
                  <a:srgbClr val="89898C"/>
                </a:solidFill>
                <a:latin typeface="Times New Roman"/>
                <a:cs typeface="Times New Roman"/>
              </a:rPr>
              <a:t>à</a:t>
            </a:r>
            <a:r>
              <a:rPr dirty="0" sz="1150" spc="7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10" i="1">
                <a:solidFill>
                  <a:srgbClr val="89898C"/>
                </a:solidFill>
                <a:latin typeface="Times New Roman"/>
                <a:cs typeface="Times New Roman"/>
              </a:rPr>
              <a:t>débuter</a:t>
            </a:r>
            <a:r>
              <a:rPr dirty="0" sz="1250" spc="4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-10" i="1">
                <a:solidFill>
                  <a:srgbClr val="89898C"/>
                </a:solidFill>
                <a:latin typeface="Times New Roman"/>
                <a:cs typeface="Times New Roman"/>
              </a:rPr>
              <a:t>l</a:t>
            </a:r>
            <a:r>
              <a:rPr dirty="0" sz="1250" spc="-5" i="1">
                <a:solidFill>
                  <a:srgbClr val="89898C"/>
                </a:solidFill>
                <a:latin typeface="Times New Roman"/>
                <a:cs typeface="Times New Roman"/>
              </a:rPr>
              <a:t>e</a:t>
            </a:r>
            <a:r>
              <a:rPr dirty="0" sz="1250" spc="-35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1250" spc="95" i="1">
                <a:solidFill>
                  <a:srgbClr val="89898C"/>
                </a:solidFill>
                <a:latin typeface="Times New Roman"/>
                <a:cs typeface="Times New Roman"/>
              </a:rPr>
              <a:t>test</a:t>
            </a:r>
            <a:r>
              <a:rPr dirty="0" sz="1250" spc="140" i="1">
                <a:solidFill>
                  <a:srgbClr val="89898C"/>
                </a:solidFill>
                <a:latin typeface="Times New Roman"/>
                <a:cs typeface="Times New Roman"/>
              </a:rPr>
              <a:t>?</a:t>
            </a:r>
            <a:r>
              <a:rPr dirty="0" sz="1250" spc="-70" i="1">
                <a:solidFill>
                  <a:srgbClr val="89898C"/>
                </a:solidFill>
                <a:latin typeface="Times New Roman"/>
                <a:cs typeface="Times New Roman"/>
              </a:rPr>
              <a:t> </a:t>
            </a:r>
            <a:r>
              <a:rPr dirty="0" sz="700" spc="-170" i="1">
                <a:solidFill>
                  <a:srgbClr val="89898C"/>
                </a:solidFill>
                <a:latin typeface="Times New Roman"/>
                <a:cs typeface="Times New Roman"/>
              </a:rPr>
              <a:t>&gt;J</a:t>
            </a:r>
            <a:endParaRPr sz="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Annick DI SCALA</dc:creator>
  <dcterms:created xsi:type="dcterms:W3CDTF">2021-11-23T11:25:34Z</dcterms:created>
  <dcterms:modified xsi:type="dcterms:W3CDTF">2021-11-23T11:25:34Z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