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2549" y="1495759"/>
            <a:ext cx="2021839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55" i="1">
                <a:solidFill>
                  <a:srgbClr val="46699E"/>
                </a:solidFill>
                <a:latin typeface="Times New Roman"/>
                <a:cs typeface="Times New Roman"/>
              </a:rPr>
              <a:t>Fiche«</a:t>
            </a:r>
            <a:r>
              <a:rPr dirty="0" sz="1600" spc="75" i="1">
                <a:solidFill>
                  <a:srgbClr val="46699E"/>
                </a:solidFill>
                <a:latin typeface="Times New Roman"/>
                <a:cs typeface="Times New Roman"/>
              </a:rPr>
              <a:t> </a:t>
            </a:r>
            <a:r>
              <a:rPr dirty="0" sz="1600" spc="30" i="1">
                <a:solidFill>
                  <a:srgbClr val="46699E"/>
                </a:solidFill>
                <a:latin typeface="Times New Roman"/>
                <a:cs typeface="Times New Roman"/>
              </a:rPr>
              <a:t>discours</a:t>
            </a:r>
            <a:r>
              <a:rPr dirty="0" sz="1600" spc="25" i="1">
                <a:solidFill>
                  <a:srgbClr val="46699E"/>
                </a:solidFill>
                <a:latin typeface="Times New Roman"/>
                <a:cs typeface="Times New Roman"/>
              </a:rPr>
              <a:t> </a:t>
            </a:r>
            <a:r>
              <a:rPr dirty="0" sz="1600" spc="5" i="1">
                <a:solidFill>
                  <a:srgbClr val="46699E"/>
                </a:solidFill>
                <a:latin typeface="Times New Roman"/>
                <a:cs typeface="Times New Roman"/>
              </a:rPr>
              <a:t>TM6</a:t>
            </a:r>
            <a:r>
              <a:rPr dirty="0" sz="1600" spc="55" i="1">
                <a:solidFill>
                  <a:srgbClr val="46699E"/>
                </a:solidFill>
                <a:latin typeface="Times New Roman"/>
                <a:cs typeface="Times New Roman"/>
              </a:rPr>
              <a:t> </a:t>
            </a:r>
            <a:r>
              <a:rPr dirty="0" sz="1450" spc="30">
                <a:solidFill>
                  <a:srgbClr val="46699E"/>
                </a:solidFill>
                <a:latin typeface="Times New Roman"/>
                <a:cs typeface="Times New Roman"/>
              </a:rPr>
              <a:t>»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3830" y="2361616"/>
            <a:ext cx="6797675" cy="424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100"/>
              </a:spcBef>
            </a:pPr>
            <a:r>
              <a:rPr dirty="0" sz="1150" spc="-10">
                <a:solidFill>
                  <a:srgbClr val="313448"/>
                </a:solidFill>
                <a:latin typeface="Arial"/>
                <a:cs typeface="Arial"/>
              </a:rPr>
              <a:t>A</a:t>
            </a:r>
            <a:r>
              <a:rPr dirty="0" sz="1150" spc="-10">
                <a:solidFill>
                  <a:srgbClr val="48486B"/>
                </a:solidFill>
                <a:latin typeface="Arial"/>
                <a:cs typeface="Arial"/>
              </a:rPr>
              <a:t>v</a:t>
            </a:r>
            <a:r>
              <a:rPr dirty="0" sz="1150" spc="-10">
                <a:solidFill>
                  <a:srgbClr val="313448"/>
                </a:solidFill>
                <a:latin typeface="Arial"/>
                <a:cs typeface="Arial"/>
              </a:rPr>
              <a:t>ant</a:t>
            </a:r>
            <a:r>
              <a:rPr dirty="0" sz="1150" spc="105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-20">
                <a:solidFill>
                  <a:srgbClr val="1F2448"/>
                </a:solidFill>
                <a:latin typeface="Arial"/>
                <a:cs typeface="Arial"/>
              </a:rPr>
              <a:t>la</a:t>
            </a:r>
            <a:r>
              <a:rPr dirty="0" sz="1150" spc="-15">
                <a:solidFill>
                  <a:srgbClr val="1F2448"/>
                </a:solidFill>
                <a:latin typeface="Arial"/>
                <a:cs typeface="Arial"/>
              </a:rPr>
              <a:t> </a:t>
            </a:r>
            <a:r>
              <a:rPr dirty="0" sz="1150" spc="20">
                <a:solidFill>
                  <a:srgbClr val="313448"/>
                </a:solidFill>
                <a:latin typeface="Arial"/>
                <a:cs typeface="Arial"/>
              </a:rPr>
              <a:t>période</a:t>
            </a:r>
            <a:r>
              <a:rPr dirty="0" sz="1150" spc="-20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30">
                <a:solidFill>
                  <a:srgbClr val="313448"/>
                </a:solidFill>
                <a:latin typeface="Arial"/>
                <a:cs typeface="Arial"/>
              </a:rPr>
              <a:t>de</a:t>
            </a:r>
            <a:r>
              <a:rPr dirty="0" sz="1150" spc="-45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10">
                <a:solidFill>
                  <a:srgbClr val="463F4B"/>
                </a:solidFill>
                <a:latin typeface="Arial"/>
                <a:cs typeface="Arial"/>
              </a:rPr>
              <a:t>marche</a:t>
            </a:r>
            <a:r>
              <a:rPr dirty="0" sz="1150" spc="30">
                <a:solidFill>
                  <a:srgbClr val="463F4B"/>
                </a:solidFill>
                <a:latin typeface="Arial"/>
                <a:cs typeface="Arial"/>
              </a:rPr>
              <a:t> </a:t>
            </a:r>
            <a:r>
              <a:rPr dirty="0" sz="1150" spc="5">
                <a:solidFill>
                  <a:srgbClr val="463F4B"/>
                </a:solidFill>
                <a:latin typeface="Arial"/>
                <a:cs typeface="Arial"/>
              </a:rPr>
              <a:t>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algn="just" marL="18415" marR="13970" indent="3810">
              <a:lnSpc>
                <a:spcPct val="120900"/>
              </a:lnSpc>
            </a:pPr>
            <a:r>
              <a:rPr dirty="0" sz="1150" spc="45">
                <a:solidFill>
                  <a:srgbClr val="97959E"/>
                </a:solidFill>
                <a:latin typeface="Arial"/>
                <a:cs typeface="Arial"/>
              </a:rPr>
              <a:t>«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allez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maintenant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faire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un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test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marche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six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minutes. </a:t>
            </a:r>
            <a:r>
              <a:rPr dirty="0" sz="1250" spc="-45" i="1">
                <a:solidFill>
                  <a:srgbClr val="97959E"/>
                </a:solidFill>
                <a:latin typeface="Times New Roman"/>
                <a:cs typeface="Times New Roman"/>
              </a:rPr>
              <a:t>Pour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cela,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devez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faire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des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aller­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retours</a:t>
            </a:r>
            <a:r>
              <a:rPr dirty="0" sz="1250" spc="1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pendant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6</a:t>
            </a:r>
            <a:r>
              <a:rPr dirty="0" sz="1250" spc="-5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minutes</a:t>
            </a:r>
            <a:r>
              <a:rPr dirty="0" sz="1250" spc="-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en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marchant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entre</a:t>
            </a:r>
            <a:r>
              <a:rPr dirty="0" sz="1250" spc="-3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les</a:t>
            </a:r>
            <a:r>
              <a:rPr dirty="0" sz="1250" spc="-8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deux</a:t>
            </a:r>
            <a:r>
              <a:rPr dirty="0" sz="1250" spc="6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plots.</a:t>
            </a:r>
            <a:r>
              <a:rPr dirty="0" sz="1250" spc="-10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-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devez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réussir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à</a:t>
            </a:r>
            <a:r>
              <a:rPr dirty="0" sz="1250" spc="-7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marcher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à</a:t>
            </a:r>
            <a:r>
              <a:rPr dirty="0" sz="1250" spc="-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une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vitesse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régulière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qui vous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permettra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d'effectuer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spc="-25" i="1">
                <a:solidFill>
                  <a:srgbClr val="97959E"/>
                </a:solidFill>
                <a:latin typeface="Times New Roman"/>
                <a:cs typeface="Times New Roman"/>
              </a:rPr>
              <a:t>plus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grande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distance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possible. </a:t>
            </a:r>
            <a:r>
              <a:rPr dirty="0" sz="1250" spc="-65" i="1">
                <a:solidFill>
                  <a:srgbClr val="97959E"/>
                </a:solidFill>
                <a:latin typeface="Times New Roman"/>
                <a:cs typeface="Times New Roman"/>
              </a:rPr>
              <a:t>Lors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vos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allers et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retours,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sans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arrêter,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devez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passer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derrière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les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plots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afin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d'enchainer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sur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marche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en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ligne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droite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suivante.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55" i="1">
                <a:solidFill>
                  <a:srgbClr val="97959E"/>
                </a:solidFill>
                <a:latin typeface="Times New Roman"/>
                <a:cs typeface="Times New Roman"/>
              </a:rPr>
              <a:t>Je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informerai</a:t>
            </a:r>
            <a:r>
              <a:rPr dirty="0" sz="1250" spc="9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du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5" i="1">
                <a:solidFill>
                  <a:srgbClr val="97959E"/>
                </a:solidFill>
                <a:latin typeface="Times New Roman"/>
                <a:cs typeface="Times New Roman"/>
              </a:rPr>
              <a:t>temps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 écoulé</a:t>
            </a:r>
            <a:r>
              <a:rPr dirty="0" sz="1250" spc="7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et</a:t>
            </a:r>
            <a:r>
              <a:rPr dirty="0" sz="1250" spc="1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restant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 au</a:t>
            </a:r>
            <a:r>
              <a:rPr dirty="0" sz="1250" spc="7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fur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et</a:t>
            </a:r>
            <a:r>
              <a:rPr dirty="0" sz="1250" spc="16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à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mesure</a:t>
            </a:r>
            <a:r>
              <a:rPr dirty="0" sz="1250" spc="7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du</a:t>
            </a:r>
            <a:r>
              <a:rPr dirty="0" sz="1250" spc="-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test.</a:t>
            </a:r>
            <a:endParaRPr sz="1250">
              <a:latin typeface="Times New Roman"/>
              <a:cs typeface="Times New Roman"/>
            </a:endParaRPr>
          </a:p>
          <a:p>
            <a:pPr algn="just" marL="22225" marR="5080" indent="-10160">
              <a:lnSpc>
                <a:spcPct val="121700"/>
              </a:lnSpc>
              <a:spcBef>
                <a:spcPts val="1105"/>
              </a:spcBef>
            </a:pP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pouvez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ralentir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si nécessaire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et </a:t>
            </a:r>
            <a:r>
              <a:rPr dirty="0" sz="1250" spc="70" i="1">
                <a:solidFill>
                  <a:srgbClr val="97959E"/>
                </a:solidFill>
                <a:latin typeface="Times New Roman"/>
                <a:cs typeface="Times New Roman"/>
              </a:rPr>
              <a:t>même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arrêter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mais </a:t>
            </a:r>
            <a:r>
              <a:rPr dirty="0" sz="1250" spc="-45" i="1">
                <a:solidFill>
                  <a:srgbClr val="97959E"/>
                </a:solidFill>
                <a:latin typeface="Times New Roman"/>
                <a:cs typeface="Times New Roman"/>
              </a:rPr>
              <a:t>il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est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préférable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continuer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à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marcher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70" i="1">
                <a:solidFill>
                  <a:srgbClr val="97959E"/>
                </a:solidFill>
                <a:latin typeface="Times New Roman"/>
                <a:cs typeface="Times New Roman"/>
              </a:rPr>
              <a:t>même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40" i="1">
                <a:solidFill>
                  <a:srgbClr val="97959E"/>
                </a:solidFill>
                <a:latin typeface="Times New Roman"/>
                <a:cs typeface="Times New Roman"/>
              </a:rPr>
              <a:t>lentement.</a:t>
            </a:r>
            <a:r>
              <a:rPr dirty="0" sz="1250" spc="-4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devez</a:t>
            </a:r>
            <a:r>
              <a:rPr dirty="0" sz="1250" spc="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arrêter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si</a:t>
            </a:r>
            <a:r>
              <a:rPr dirty="0" sz="1250" spc="-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avez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des</a:t>
            </a:r>
            <a:r>
              <a:rPr dirty="0" sz="1250" spc="-5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douleurs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 à</a:t>
            </a:r>
            <a:r>
              <a:rPr dirty="0" sz="1250" spc="-10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la</a:t>
            </a:r>
            <a:r>
              <a:rPr dirty="0" sz="1250" spc="10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poitrine,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des</a:t>
            </a:r>
            <a:r>
              <a:rPr dirty="0" sz="1250" spc="-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étourdissements, </a:t>
            </a:r>
            <a:r>
              <a:rPr dirty="0" sz="1250" spc="-30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des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palpitations </a:t>
            </a:r>
            <a:r>
              <a:rPr dirty="0" sz="1250" spc="40" i="1">
                <a:solidFill>
                  <a:srgbClr val="97959E"/>
                </a:solidFill>
                <a:latin typeface="Times New Roman"/>
                <a:cs typeface="Times New Roman"/>
              </a:rPr>
              <a:t>ou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un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essoufflement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anormal.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35" i="1">
                <a:solidFill>
                  <a:srgbClr val="97959E"/>
                </a:solidFill>
                <a:latin typeface="Times New Roman"/>
                <a:cs typeface="Times New Roman"/>
              </a:rPr>
              <a:t>Enfin,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lorsque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50" i="1">
                <a:solidFill>
                  <a:srgbClr val="97959E"/>
                </a:solidFill>
                <a:latin typeface="Times New Roman"/>
                <a:cs typeface="Times New Roman"/>
              </a:rPr>
              <a:t>je</a:t>
            </a:r>
            <a:r>
              <a:rPr dirty="0" sz="1250" spc="-4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informerai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la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25" i="1">
                <a:solidFill>
                  <a:srgbClr val="97959E"/>
                </a:solidFill>
                <a:latin typeface="Times New Roman"/>
                <a:cs typeface="Times New Roman"/>
              </a:rPr>
              <a:t>fin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du 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test, </a:t>
            </a:r>
            <a:r>
              <a:rPr dirty="0" sz="1250" spc="5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arrêtez-vous</a:t>
            </a:r>
            <a:r>
              <a:rPr dirty="0" sz="1250" spc="10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afin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que</a:t>
            </a:r>
            <a:r>
              <a:rPr dirty="0" sz="1250" spc="114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40" i="1">
                <a:solidFill>
                  <a:srgbClr val="97959E"/>
                </a:solidFill>
                <a:latin typeface="Times New Roman"/>
                <a:cs typeface="Times New Roman"/>
              </a:rPr>
              <a:t>je</a:t>
            </a:r>
            <a:r>
              <a:rPr dirty="0" sz="1250" spc="10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puisse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enregistrer</a:t>
            </a:r>
            <a:r>
              <a:rPr dirty="0" sz="1250" spc="9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votre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distance</a:t>
            </a:r>
            <a:r>
              <a:rPr dirty="0" sz="1250" spc="16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parcourue.</a:t>
            </a:r>
            <a:endParaRPr sz="1250">
              <a:latin typeface="Times New Roman"/>
              <a:cs typeface="Times New Roman"/>
            </a:endParaRPr>
          </a:p>
          <a:p>
            <a:pPr algn="just" marL="20955" marR="13970" indent="635">
              <a:lnSpc>
                <a:spcPct val="120500"/>
              </a:lnSpc>
              <a:spcBef>
                <a:spcPts val="1200"/>
              </a:spcBef>
            </a:pPr>
            <a:r>
              <a:rPr dirty="0" sz="1250" spc="-65" i="1">
                <a:solidFill>
                  <a:srgbClr val="97959E"/>
                </a:solidFill>
                <a:latin typeface="Times New Roman"/>
                <a:cs typeface="Times New Roman"/>
              </a:rPr>
              <a:t>Je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vais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relever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votre fréquence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cardiaque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avant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le 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test,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à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spc="-25" i="1">
                <a:solidFill>
                  <a:srgbClr val="97959E"/>
                </a:solidFill>
                <a:latin typeface="Times New Roman"/>
                <a:cs typeface="Times New Roman"/>
              </a:rPr>
              <a:t>fin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du </a:t>
            </a:r>
            <a:r>
              <a:rPr dirty="0" sz="1250" spc="55" i="1">
                <a:solidFill>
                  <a:srgbClr val="97959E"/>
                </a:solidFill>
                <a:latin typeface="Times New Roman"/>
                <a:cs typeface="Times New Roman"/>
              </a:rPr>
              <a:t>test, </a:t>
            </a:r>
            <a:r>
              <a:rPr dirty="0" sz="1250" spc="65" i="1">
                <a:solidFill>
                  <a:srgbClr val="97959E"/>
                </a:solidFill>
                <a:latin typeface="Times New Roman"/>
                <a:cs typeface="Times New Roman"/>
              </a:rPr>
              <a:t>et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2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et 4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minutes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après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spc="-25" i="1">
                <a:solidFill>
                  <a:srgbClr val="97959E"/>
                </a:solidFill>
                <a:latin typeface="Times New Roman"/>
                <a:cs typeface="Times New Roman"/>
              </a:rPr>
              <a:t>fin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du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test.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A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spc="-45" i="1">
                <a:solidFill>
                  <a:srgbClr val="97959E"/>
                </a:solidFill>
                <a:latin typeface="Times New Roman"/>
                <a:cs typeface="Times New Roman"/>
              </a:rPr>
              <a:t>fin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du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test, </a:t>
            </a:r>
            <a:r>
              <a:rPr dirty="0" sz="1250" spc="-40" i="1">
                <a:solidFill>
                  <a:srgbClr val="97959E"/>
                </a:solidFill>
                <a:latin typeface="Times New Roman"/>
                <a:cs typeface="Times New Roman"/>
              </a:rPr>
              <a:t>je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demanderai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aussi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m'indiquer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votre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perception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l'effort,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grâce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à 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cette </a:t>
            </a:r>
            <a:r>
              <a:rPr dirty="0" sz="1250" spc="5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échelle </a:t>
            </a:r>
            <a:r>
              <a:rPr dirty="0" sz="1150" spc="35">
                <a:solidFill>
                  <a:srgbClr val="97959E"/>
                </a:solidFill>
                <a:latin typeface="Arial"/>
                <a:cs typeface="Arial"/>
              </a:rPr>
              <a:t>(montrer </a:t>
            </a:r>
            <a:r>
              <a:rPr dirty="0" sz="1150" spc="10">
                <a:solidFill>
                  <a:srgbClr val="97959E"/>
                </a:solidFill>
                <a:latin typeface="Arial"/>
                <a:cs typeface="Arial"/>
              </a:rPr>
              <a:t>l'échelle </a:t>
            </a:r>
            <a:r>
              <a:rPr dirty="0" sz="1150">
                <a:solidFill>
                  <a:srgbClr val="97959E"/>
                </a:solidFill>
                <a:latin typeface="Arial"/>
                <a:cs typeface="Arial"/>
              </a:rPr>
              <a:t>de </a:t>
            </a:r>
            <a:r>
              <a:rPr dirty="0" sz="1150" spc="-25">
                <a:solidFill>
                  <a:srgbClr val="97959E"/>
                </a:solidFill>
                <a:latin typeface="Arial"/>
                <a:cs typeface="Arial"/>
              </a:rPr>
              <a:t>Borg)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vis-à-vis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-1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marche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que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viendrez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d'effectuer.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Vous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devrez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alors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renseigner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votre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ressenti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global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en </a:t>
            </a:r>
            <a:r>
              <a:rPr dirty="0" sz="1250" spc="40" i="1">
                <a:solidFill>
                  <a:srgbClr val="97959E"/>
                </a:solidFill>
                <a:latin typeface="Times New Roman"/>
                <a:cs typeface="Times New Roman"/>
              </a:rPr>
              <a:t>tenant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compte de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votre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fatigue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musculaire et</a:t>
            </a:r>
            <a:r>
              <a:rPr dirty="0" sz="1250" spc="30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générale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ainsi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que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vos</a:t>
            </a:r>
            <a:r>
              <a:rPr dirty="0" sz="1250" spc="6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gênes</a:t>
            </a:r>
            <a:r>
              <a:rPr dirty="0" sz="1250" spc="12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physiques.</a:t>
            </a:r>
            <a:r>
              <a:rPr dirty="0" sz="1250" spc="-2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-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25" i="1">
                <a:solidFill>
                  <a:srgbClr val="97959E"/>
                </a:solidFill>
                <a:latin typeface="Times New Roman"/>
                <a:cs typeface="Times New Roman"/>
              </a:rPr>
              <a:t>lirez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les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adjectifs,</a:t>
            </a:r>
            <a:r>
              <a:rPr dirty="0" sz="1250" spc="1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35" i="1">
                <a:solidFill>
                  <a:srgbClr val="97959E"/>
                </a:solidFill>
                <a:latin typeface="Times New Roman"/>
                <a:cs typeface="Times New Roman"/>
              </a:rPr>
              <a:t>puis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50" i="1">
                <a:solidFill>
                  <a:srgbClr val="97959E"/>
                </a:solidFill>
                <a:latin typeface="Times New Roman"/>
                <a:cs typeface="Times New Roman"/>
              </a:rPr>
              <a:t>me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 donnerai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le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chiffre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qui</a:t>
            </a:r>
            <a:r>
              <a:rPr dirty="0" sz="1250" spc="-5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correspond.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24765">
              <a:lnSpc>
                <a:spcPct val="100000"/>
              </a:lnSpc>
            </a:pP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Avez-vous</a:t>
            </a:r>
            <a:r>
              <a:rPr dirty="0" sz="1250" spc="10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des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questions?</a:t>
            </a:r>
            <a:r>
              <a:rPr dirty="0" sz="1250" spc="-5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sentez</a:t>
            </a:r>
            <a:r>
              <a:rPr dirty="0" sz="1250" spc="7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vous</a:t>
            </a:r>
            <a:r>
              <a:rPr dirty="0" sz="1250" spc="14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prêt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0" i="1">
                <a:solidFill>
                  <a:srgbClr val="97959E"/>
                </a:solidFill>
                <a:latin typeface="Times New Roman"/>
                <a:cs typeface="Times New Roman"/>
              </a:rPr>
              <a:t>à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débuter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le </a:t>
            </a:r>
            <a:r>
              <a:rPr dirty="0" sz="1250" spc="135" i="1">
                <a:solidFill>
                  <a:srgbClr val="97959E"/>
                </a:solidFill>
                <a:latin typeface="Times New Roman"/>
                <a:cs typeface="Times New Roman"/>
              </a:rPr>
              <a:t>test?»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642" y="7164638"/>
            <a:ext cx="6776720" cy="1268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150" spc="-10">
                <a:solidFill>
                  <a:srgbClr val="313448"/>
                </a:solidFill>
                <a:latin typeface="Arial"/>
                <a:cs typeface="Arial"/>
              </a:rPr>
              <a:t>Après</a:t>
            </a:r>
            <a:r>
              <a:rPr dirty="0" sz="1150" spc="10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-30">
                <a:solidFill>
                  <a:srgbClr val="313448"/>
                </a:solidFill>
                <a:latin typeface="Arial"/>
                <a:cs typeface="Arial"/>
              </a:rPr>
              <a:t>la</a:t>
            </a:r>
            <a:r>
              <a:rPr dirty="0" sz="1150" spc="25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15">
                <a:solidFill>
                  <a:srgbClr val="313448"/>
                </a:solidFill>
                <a:latin typeface="Arial"/>
                <a:cs typeface="Arial"/>
              </a:rPr>
              <a:t>période</a:t>
            </a:r>
            <a:r>
              <a:rPr dirty="0" sz="1150" spc="45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-10">
                <a:solidFill>
                  <a:srgbClr val="313448"/>
                </a:solidFill>
                <a:latin typeface="Arial"/>
                <a:cs typeface="Arial"/>
              </a:rPr>
              <a:t>de</a:t>
            </a:r>
            <a:r>
              <a:rPr dirty="0" sz="1150" spc="-5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5">
                <a:solidFill>
                  <a:srgbClr val="313448"/>
                </a:solidFill>
                <a:latin typeface="Arial"/>
                <a:cs typeface="Arial"/>
              </a:rPr>
              <a:t>marche</a:t>
            </a:r>
            <a:r>
              <a:rPr dirty="0" sz="1150" spc="65">
                <a:solidFill>
                  <a:srgbClr val="313448"/>
                </a:solidFill>
                <a:latin typeface="Arial"/>
                <a:cs typeface="Arial"/>
              </a:rPr>
              <a:t> </a:t>
            </a:r>
            <a:r>
              <a:rPr dirty="0" sz="1150" spc="5">
                <a:solidFill>
                  <a:srgbClr val="48486B"/>
                </a:solidFill>
                <a:latin typeface="Arial"/>
                <a:cs typeface="Arial"/>
              </a:rPr>
              <a:t>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Arial"/>
              <a:cs typeface="Arial"/>
            </a:endParaRPr>
          </a:p>
          <a:p>
            <a:pPr algn="just" marL="17780" marR="5080" indent="-1270">
              <a:lnSpc>
                <a:spcPct val="120100"/>
              </a:lnSpc>
              <a:spcBef>
                <a:spcPts val="5"/>
              </a:spcBef>
            </a:pPr>
            <a:r>
              <a:rPr dirty="0" sz="1100" spc="40">
                <a:solidFill>
                  <a:srgbClr val="97959E"/>
                </a:solidFill>
                <a:latin typeface="Times New Roman"/>
                <a:cs typeface="Times New Roman"/>
              </a:rPr>
              <a:t>« </a:t>
            </a:r>
            <a:r>
              <a:rPr dirty="0" sz="1250" spc="-114" i="1">
                <a:solidFill>
                  <a:srgbClr val="97959E"/>
                </a:solidFill>
                <a:latin typeface="Times New Roman"/>
                <a:cs typeface="Times New Roman"/>
              </a:rPr>
              <a:t>En</a:t>
            </a:r>
            <a:r>
              <a:rPr dirty="0" sz="1250" spc="-11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tenant compte de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votre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fatigue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musculaire et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globale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ainsi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que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des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gênes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physiques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ressenties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pendant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l'effort,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indiquez-moi quel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niveau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correspond</a:t>
            </a:r>
            <a:r>
              <a:rPr dirty="0" sz="1250" spc="29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le </a:t>
            </a:r>
            <a:r>
              <a:rPr dirty="0" sz="1250" spc="-35" i="1">
                <a:solidFill>
                  <a:srgbClr val="97959E"/>
                </a:solidFill>
                <a:latin typeface="Times New Roman"/>
                <a:cs typeface="Times New Roman"/>
              </a:rPr>
              <a:t>plus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à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votre ressenti </a:t>
            </a:r>
            <a:r>
              <a:rPr dirty="0" sz="1250" spc="40" i="1">
                <a:solidFill>
                  <a:srgbClr val="97959E"/>
                </a:solidFill>
                <a:latin typeface="Times New Roman"/>
                <a:cs typeface="Times New Roman"/>
              </a:rPr>
              <a:t>tout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suite. </a:t>
            </a:r>
            <a:r>
              <a:rPr dirty="0" sz="1250" spc="-114" i="1">
                <a:solidFill>
                  <a:srgbClr val="97959E"/>
                </a:solidFill>
                <a:latin typeface="Times New Roman"/>
                <a:cs typeface="Times New Roman"/>
              </a:rPr>
              <a:t>Il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n'existe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-20" i="1">
                <a:solidFill>
                  <a:srgbClr val="97959E"/>
                </a:solidFill>
                <a:latin typeface="Times New Roman"/>
                <a:cs typeface="Times New Roman"/>
              </a:rPr>
              <a:t>pas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bonne ou </a:t>
            </a:r>
            <a:r>
              <a:rPr dirty="0" sz="1250" spc="45" i="1">
                <a:solidFill>
                  <a:srgbClr val="97959E"/>
                </a:solidFill>
                <a:latin typeface="Times New Roman"/>
                <a:cs typeface="Times New Roman"/>
              </a:rPr>
              <a:t>de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mauvaise 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réponse, </a:t>
            </a:r>
            <a:r>
              <a:rPr dirty="0" sz="1250" spc="-5" i="1">
                <a:solidFill>
                  <a:srgbClr val="97959E"/>
                </a:solidFill>
                <a:latin typeface="Times New Roman"/>
                <a:cs typeface="Times New Roman"/>
              </a:rPr>
              <a:t>la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meilleure 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des </a:t>
            </a:r>
            <a:r>
              <a:rPr dirty="0" sz="1250" spc="15" i="1">
                <a:solidFill>
                  <a:srgbClr val="97959E"/>
                </a:solidFill>
                <a:latin typeface="Times New Roman"/>
                <a:cs typeface="Times New Roman"/>
              </a:rPr>
              <a:t>réponses est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celle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qui </a:t>
            </a:r>
            <a:r>
              <a:rPr dirty="0" sz="1250" spc="-10" i="1">
                <a:solidFill>
                  <a:srgbClr val="97959E"/>
                </a:solidFill>
                <a:latin typeface="Times New Roman"/>
                <a:cs typeface="Times New Roman"/>
              </a:rPr>
              <a:t>correspond </a:t>
            </a:r>
            <a:r>
              <a:rPr dirty="0" sz="1250" i="1">
                <a:solidFill>
                  <a:srgbClr val="97959E"/>
                </a:solidFill>
                <a:latin typeface="Times New Roman"/>
                <a:cs typeface="Times New Roman"/>
              </a:rPr>
              <a:t>le </a:t>
            </a:r>
            <a:r>
              <a:rPr dirty="0" sz="1250" spc="25" i="1">
                <a:solidFill>
                  <a:srgbClr val="97959E"/>
                </a:solidFill>
                <a:latin typeface="Times New Roman"/>
                <a:cs typeface="Times New Roman"/>
              </a:rPr>
              <a:t>mieux à </a:t>
            </a:r>
            <a:r>
              <a:rPr dirty="0" sz="1250" spc="3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97959E"/>
                </a:solidFill>
                <a:latin typeface="Times New Roman"/>
                <a:cs typeface="Times New Roman"/>
              </a:rPr>
              <a:t>votre</a:t>
            </a:r>
            <a:r>
              <a:rPr dirty="0" sz="1250" spc="20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97959E"/>
                </a:solidFill>
                <a:latin typeface="Times New Roman"/>
                <a:cs typeface="Times New Roman"/>
              </a:rPr>
              <a:t>ressenti.</a:t>
            </a:r>
            <a:r>
              <a:rPr dirty="0" sz="1250" spc="35" i="1">
                <a:solidFill>
                  <a:srgbClr val="97959E"/>
                </a:solidFill>
                <a:latin typeface="Times New Roman"/>
                <a:cs typeface="Times New Roman"/>
              </a:rPr>
              <a:t> </a:t>
            </a:r>
            <a:r>
              <a:rPr dirty="0" sz="1150" spc="20">
                <a:solidFill>
                  <a:srgbClr val="97959E"/>
                </a:solidFill>
                <a:latin typeface="Times New Roman"/>
                <a:cs typeface="Times New Roman"/>
              </a:rPr>
              <a:t>»</a:t>
            </a:r>
            <a:endParaRPr sz="1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517" y="748401"/>
            <a:ext cx="6940550" cy="3391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09220">
              <a:lnSpc>
                <a:spcPct val="100000"/>
              </a:lnSpc>
              <a:spcBef>
                <a:spcPts val="100"/>
              </a:spcBef>
            </a:pPr>
            <a:r>
              <a:rPr dirty="0" sz="1550" spc="35" i="1">
                <a:solidFill>
                  <a:srgbClr val="5777A8"/>
                </a:solidFill>
                <a:latin typeface="Times New Roman"/>
                <a:cs typeface="Times New Roman"/>
              </a:rPr>
              <a:t>Fiche«</a:t>
            </a:r>
            <a:r>
              <a:rPr dirty="0" sz="1550" spc="4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25" i="1">
                <a:solidFill>
                  <a:srgbClr val="5777A8"/>
                </a:solidFill>
                <a:latin typeface="Times New Roman"/>
                <a:cs typeface="Times New Roman"/>
              </a:rPr>
              <a:t>discours</a:t>
            </a:r>
            <a:r>
              <a:rPr dirty="0" sz="1550" spc="2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40" i="1">
                <a:solidFill>
                  <a:srgbClr val="5777A8"/>
                </a:solidFill>
                <a:latin typeface="Times New Roman"/>
                <a:cs typeface="Times New Roman"/>
              </a:rPr>
              <a:t>Timed</a:t>
            </a:r>
            <a:r>
              <a:rPr dirty="0" sz="1550" spc="10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-50" i="1">
                <a:solidFill>
                  <a:srgbClr val="5777A8"/>
                </a:solidFill>
                <a:latin typeface="Times New Roman"/>
                <a:cs typeface="Times New Roman"/>
              </a:rPr>
              <a:t>Up</a:t>
            </a:r>
            <a:r>
              <a:rPr dirty="0" sz="1550" spc="5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20" i="1">
                <a:solidFill>
                  <a:srgbClr val="5777A8"/>
                </a:solidFill>
                <a:latin typeface="Times New Roman"/>
                <a:cs typeface="Times New Roman"/>
              </a:rPr>
              <a:t>and</a:t>
            </a:r>
            <a:r>
              <a:rPr dirty="0" sz="1550" spc="9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55" i="1">
                <a:solidFill>
                  <a:srgbClr val="5777A8"/>
                </a:solidFill>
                <a:latin typeface="Times New Roman"/>
                <a:cs typeface="Times New Roman"/>
              </a:rPr>
              <a:t>Go»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20320">
              <a:lnSpc>
                <a:spcPct val="100000"/>
              </a:lnSpc>
              <a:spcBef>
                <a:spcPts val="5"/>
              </a:spcBef>
            </a:pPr>
            <a:r>
              <a:rPr dirty="0" sz="1100" spc="40">
                <a:solidFill>
                  <a:srgbClr val="1D1A2A"/>
                </a:solidFill>
                <a:latin typeface="Arial"/>
                <a:cs typeface="Arial"/>
              </a:rPr>
              <a:t>Avant</a:t>
            </a:r>
            <a:r>
              <a:rPr dirty="0" sz="1100" spc="85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1D1A2A"/>
                </a:solidFill>
                <a:latin typeface="Arial"/>
                <a:cs typeface="Arial"/>
              </a:rPr>
              <a:t>la</a:t>
            </a:r>
            <a:r>
              <a:rPr dirty="0" sz="1100" spc="35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50">
                <a:solidFill>
                  <a:srgbClr val="1D1A2A"/>
                </a:solidFill>
                <a:latin typeface="Arial"/>
                <a:cs typeface="Arial"/>
              </a:rPr>
              <a:t>période</a:t>
            </a:r>
            <a:r>
              <a:rPr dirty="0" sz="1100" spc="70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40">
                <a:solidFill>
                  <a:srgbClr val="1D1A2A"/>
                </a:solidFill>
                <a:latin typeface="Arial"/>
                <a:cs typeface="Arial"/>
              </a:rPr>
              <a:t>de</a:t>
            </a:r>
            <a:r>
              <a:rPr dirty="0" sz="1100" spc="25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45">
                <a:solidFill>
                  <a:srgbClr val="1D1A2A"/>
                </a:solidFill>
                <a:latin typeface="Arial"/>
                <a:cs typeface="Arial"/>
              </a:rPr>
              <a:t>marche</a:t>
            </a:r>
            <a:r>
              <a:rPr dirty="0" sz="1100" spc="70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20">
                <a:solidFill>
                  <a:srgbClr val="1D1A2A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Arial"/>
              <a:cs typeface="Arial"/>
            </a:endParaRPr>
          </a:p>
          <a:p>
            <a:pPr algn="just" marL="13970" marR="5080" indent="7620">
              <a:lnSpc>
                <a:spcPct val="122800"/>
              </a:lnSpc>
            </a:pPr>
            <a:r>
              <a:rPr dirty="0" sz="1100" spc="40">
                <a:solidFill>
                  <a:srgbClr val="89898C"/>
                </a:solidFill>
                <a:latin typeface="Times New Roman"/>
                <a:cs typeface="Times New Roman"/>
              </a:rPr>
              <a:t>«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devez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être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assis(e),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dos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collé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contre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dossier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chaise, et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à 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mon </a:t>
            </a:r>
            <a:r>
              <a:rPr dirty="0" sz="1150" spc="160">
                <a:solidFill>
                  <a:srgbClr val="89898C"/>
                </a:solidFill>
                <a:latin typeface="Times New Roman"/>
                <a:cs typeface="Times New Roman"/>
              </a:rPr>
              <a:t>«Go»,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devrez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lever, marcher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à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une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vitesse confortable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jusqu'à 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ligne</a:t>
            </a:r>
            <a:r>
              <a:rPr dirty="0" sz="1250" spc="31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au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sol,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retourner et 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revenir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assoir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sur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chaise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(dos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appuyé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contre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dossier).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65" i="1">
                <a:solidFill>
                  <a:srgbClr val="89898C"/>
                </a:solidFill>
                <a:latin typeface="Times New Roman"/>
                <a:cs typeface="Times New Roman"/>
              </a:rPr>
              <a:t>Lors</a:t>
            </a:r>
            <a:r>
              <a:rPr dirty="0" sz="1250" spc="18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votre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arrivée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à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ligne, vos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pieds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doivent dépasser </a:t>
            </a:r>
            <a:r>
              <a:rPr dirty="0" sz="1250" spc="-30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la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ligne</a:t>
            </a:r>
            <a:r>
              <a:rPr dirty="0" sz="1250" spc="1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pour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que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le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test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soit</a:t>
            </a:r>
            <a:r>
              <a:rPr dirty="0" sz="1250" spc="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validé.</a:t>
            </a:r>
            <a:endParaRPr sz="1250">
              <a:latin typeface="Times New Roman"/>
              <a:cs typeface="Times New Roman"/>
            </a:endParaRPr>
          </a:p>
          <a:p>
            <a:pPr algn="just" marL="16510" marR="6350" indent="-4445">
              <a:lnSpc>
                <a:spcPct val="123300"/>
              </a:lnSpc>
              <a:spcBef>
                <a:spcPts val="1200"/>
              </a:spcBef>
            </a:pP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allez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pouvoir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faire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cet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exercice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une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première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fois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sans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que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je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chronomètre.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Ensuite,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réaliserai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une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deuxième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fois, et </a:t>
            </a:r>
            <a:r>
              <a:rPr dirty="0" sz="1250" spc="50" i="1">
                <a:solidFill>
                  <a:srgbClr val="89898C"/>
                </a:solidFill>
                <a:latin typeface="Times New Roman"/>
                <a:cs typeface="Times New Roman"/>
              </a:rPr>
              <a:t>cette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fois-ci,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je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chronométrerai.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Voulez-vous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utilisez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une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aide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à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marche</a:t>
            </a:r>
            <a:r>
              <a:rPr dirty="0" sz="1250" spc="9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5" i="1">
                <a:solidFill>
                  <a:srgbClr val="89898C"/>
                </a:solidFill>
                <a:latin typeface="Times New Roman"/>
                <a:cs typeface="Times New Roman"/>
              </a:rPr>
              <a:t>de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0" i="1">
                <a:solidFill>
                  <a:srgbClr val="89898C"/>
                </a:solidFill>
                <a:latin typeface="Times New Roman"/>
                <a:cs typeface="Times New Roman"/>
              </a:rPr>
              <a:t>type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béquille,</a:t>
            </a:r>
            <a:r>
              <a:rPr dirty="0" sz="1250" spc="7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déambulateur,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lors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de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ces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0" i="1">
                <a:solidFill>
                  <a:srgbClr val="89898C"/>
                </a:solidFill>
                <a:latin typeface="Times New Roman"/>
                <a:cs typeface="Times New Roman"/>
              </a:rPr>
              <a:t>tests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?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algn="just" marL="18415">
              <a:lnSpc>
                <a:spcPct val="100000"/>
              </a:lnSpc>
            </a:pP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Avez-vous</a:t>
            </a:r>
            <a:r>
              <a:rPr dirty="0" sz="1250" spc="10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des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questions</a:t>
            </a:r>
            <a:r>
              <a:rPr dirty="0" sz="1250" spc="8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?</a:t>
            </a:r>
            <a:r>
              <a:rPr dirty="0" sz="1250" spc="-1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Vous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sentez</a:t>
            </a:r>
            <a:r>
              <a:rPr dirty="0" sz="1250" spc="9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vous</a:t>
            </a:r>
            <a:r>
              <a:rPr dirty="0" sz="1250" spc="1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prêt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à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débuter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le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20" i="1">
                <a:solidFill>
                  <a:srgbClr val="89898C"/>
                </a:solidFill>
                <a:latin typeface="Times New Roman"/>
                <a:cs typeface="Times New Roman"/>
              </a:rPr>
              <a:t>test?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8415">
              <a:lnSpc>
                <a:spcPct val="100000"/>
              </a:lnSpc>
              <a:spcBef>
                <a:spcPts val="5"/>
              </a:spcBef>
            </a:pP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Quand</a:t>
            </a:r>
            <a:r>
              <a:rPr dirty="0" sz="1250" spc="19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je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vais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dire</a:t>
            </a:r>
            <a:r>
              <a:rPr dirty="0" sz="1250" spc="6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35" i="1">
                <a:solidFill>
                  <a:srgbClr val="89898C"/>
                </a:solidFill>
                <a:latin typeface="Times New Roman"/>
                <a:cs typeface="Times New Roman"/>
              </a:rPr>
              <a:t>«Go»,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vous</a:t>
            </a:r>
            <a:r>
              <a:rPr dirty="0" sz="1250" spc="16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pourrez</a:t>
            </a:r>
            <a:r>
              <a:rPr dirty="0" sz="1250" spc="7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vous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lever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et</a:t>
            </a:r>
            <a:r>
              <a:rPr dirty="0" sz="1250" spc="114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effectuer</a:t>
            </a:r>
            <a:r>
              <a:rPr dirty="0" sz="1250" spc="7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55" i="1">
                <a:solidFill>
                  <a:srgbClr val="89898C"/>
                </a:solidFill>
                <a:latin typeface="Times New Roman"/>
                <a:cs typeface="Times New Roman"/>
              </a:rPr>
              <a:t>test.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Attention,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1-2-3,</a:t>
            </a:r>
            <a:r>
              <a:rPr dirty="0" sz="1250" spc="-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Go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!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100" spc="40">
                <a:solidFill>
                  <a:srgbClr val="89898C"/>
                </a:solidFill>
                <a:latin typeface="Times New Roman"/>
                <a:cs typeface="Times New Roman"/>
              </a:rPr>
              <a:t>»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4549" y="4767195"/>
            <a:ext cx="6755130" cy="2256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22885">
              <a:lnSpc>
                <a:spcPct val="100000"/>
              </a:lnSpc>
              <a:spcBef>
                <a:spcPts val="100"/>
              </a:spcBef>
            </a:pPr>
            <a:r>
              <a:rPr dirty="0" sz="1550" spc="45" i="1">
                <a:solidFill>
                  <a:srgbClr val="5777A8"/>
                </a:solidFill>
                <a:latin typeface="Times New Roman"/>
                <a:cs typeface="Times New Roman"/>
              </a:rPr>
              <a:t>Fiche«</a:t>
            </a:r>
            <a:r>
              <a:rPr dirty="0" sz="1550" spc="5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30" i="1">
                <a:solidFill>
                  <a:srgbClr val="5777A8"/>
                </a:solidFill>
                <a:latin typeface="Times New Roman"/>
                <a:cs typeface="Times New Roman"/>
              </a:rPr>
              <a:t>discours</a:t>
            </a:r>
            <a:r>
              <a:rPr dirty="0" sz="1550" spc="3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60" i="1">
                <a:solidFill>
                  <a:srgbClr val="5777A8"/>
                </a:solidFill>
                <a:latin typeface="Times New Roman"/>
                <a:cs typeface="Times New Roman"/>
              </a:rPr>
              <a:t>test</a:t>
            </a:r>
            <a:r>
              <a:rPr dirty="0" sz="1550" spc="-1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25" i="1">
                <a:solidFill>
                  <a:srgbClr val="5777A8"/>
                </a:solidFill>
                <a:latin typeface="Times New Roman"/>
                <a:cs typeface="Times New Roman"/>
              </a:rPr>
              <a:t>de.flexion</a:t>
            </a:r>
            <a:r>
              <a:rPr dirty="0" sz="1550" spc="8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20" i="1">
                <a:solidFill>
                  <a:srgbClr val="5777A8"/>
                </a:solidFill>
                <a:latin typeface="Times New Roman"/>
                <a:cs typeface="Times New Roman"/>
              </a:rPr>
              <a:t>du</a:t>
            </a:r>
            <a:r>
              <a:rPr dirty="0" sz="1550" spc="9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95" i="1">
                <a:solidFill>
                  <a:srgbClr val="5777A8"/>
                </a:solidFill>
                <a:latin typeface="Times New Roman"/>
                <a:cs typeface="Times New Roman"/>
              </a:rPr>
              <a:t>tronc»</a:t>
            </a:r>
            <a:endParaRPr sz="1550">
              <a:latin typeface="Times New Roman"/>
              <a:cs typeface="Times New Roman"/>
            </a:endParaRPr>
          </a:p>
          <a:p>
            <a:pPr algn="just" marL="17780">
              <a:lnSpc>
                <a:spcPct val="100000"/>
              </a:lnSpc>
              <a:spcBef>
                <a:spcPts val="1210"/>
              </a:spcBef>
            </a:pPr>
            <a:r>
              <a:rPr dirty="0" sz="1100" spc="15">
                <a:solidFill>
                  <a:srgbClr val="1D1A2A"/>
                </a:solidFill>
                <a:latin typeface="Arial"/>
                <a:cs typeface="Arial"/>
              </a:rPr>
              <a:t>Avant</a:t>
            </a:r>
            <a:r>
              <a:rPr dirty="0" sz="1100" spc="90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1D1A2A"/>
                </a:solidFill>
                <a:latin typeface="Arial"/>
                <a:cs typeface="Arial"/>
              </a:rPr>
              <a:t>le</a:t>
            </a:r>
            <a:r>
              <a:rPr dirty="0" sz="1100" spc="5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95">
                <a:solidFill>
                  <a:srgbClr val="1D1A2A"/>
                </a:solidFill>
                <a:latin typeface="Arial"/>
                <a:cs typeface="Arial"/>
              </a:rPr>
              <a:t>test: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Arial"/>
              <a:cs typeface="Arial"/>
            </a:endParaRPr>
          </a:p>
          <a:p>
            <a:pPr algn="just" marL="12700" marR="5080" indent="6350">
              <a:lnSpc>
                <a:spcPct val="120900"/>
              </a:lnSpc>
            </a:pPr>
            <a:r>
              <a:rPr dirty="0" sz="1050" spc="130">
                <a:solidFill>
                  <a:srgbClr val="89898C"/>
                </a:solidFill>
                <a:latin typeface="Times New Roman"/>
                <a:cs typeface="Times New Roman"/>
              </a:rPr>
              <a:t>«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allez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maintenant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faire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un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test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souplesse. </a:t>
            </a:r>
            <a:r>
              <a:rPr dirty="0" sz="1250" spc="-55" i="1">
                <a:solidFill>
                  <a:srgbClr val="89898C"/>
                </a:solidFill>
                <a:latin typeface="Times New Roman"/>
                <a:cs typeface="Times New Roman"/>
              </a:rPr>
              <a:t>Pour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cela,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devez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être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debout,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jambes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tendues,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et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fléchir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tronc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vers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l'avant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en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amenant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vos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mains </a:t>
            </a:r>
            <a:r>
              <a:rPr dirty="0" sz="1250" spc="-125" i="1">
                <a:solidFill>
                  <a:srgbClr val="89898C"/>
                </a:solidFill>
                <a:latin typeface="Times New Roman"/>
                <a:cs typeface="Times New Roman"/>
              </a:rPr>
              <a:t>Je</a:t>
            </a:r>
            <a:r>
              <a:rPr dirty="0" sz="1250" spc="-12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40" i="1">
                <a:solidFill>
                  <a:srgbClr val="89898C"/>
                </a:solidFill>
                <a:latin typeface="Times New Roman"/>
                <a:cs typeface="Times New Roman"/>
              </a:rPr>
              <a:t>plus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bas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possible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(sans </a:t>
            </a:r>
            <a:r>
              <a:rPr dirty="0" sz="1250" spc="-45" i="1">
                <a:solidFill>
                  <a:srgbClr val="89898C"/>
                </a:solidFill>
                <a:latin typeface="Times New Roman"/>
                <a:cs typeface="Times New Roman"/>
              </a:rPr>
              <a:t>plier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les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jambes)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avec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un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mouvement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bascule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du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buste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progressif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et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sans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secousse.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lorsque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atteignez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votre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maximum,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gardez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la</a:t>
            </a:r>
            <a:r>
              <a:rPr dirty="0" sz="1250" spc="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position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3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secondes.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ferez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ce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test 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2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fois,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en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prenant un petit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temps de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repos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entre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les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deux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répétitions.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9050">
              <a:lnSpc>
                <a:spcPct val="100000"/>
              </a:lnSpc>
              <a:spcBef>
                <a:spcPts val="5"/>
              </a:spcBef>
            </a:pP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Avez-vous</a:t>
            </a:r>
            <a:r>
              <a:rPr dirty="0" sz="1250" spc="1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des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questions</a:t>
            </a:r>
            <a:r>
              <a:rPr dirty="0" sz="1250" spc="5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?</a:t>
            </a:r>
            <a:r>
              <a:rPr dirty="0" sz="1250" spc="-12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Vous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sentez</a:t>
            </a:r>
            <a:r>
              <a:rPr dirty="0" sz="1250" spc="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vous</a:t>
            </a:r>
            <a:r>
              <a:rPr dirty="0" sz="1250" spc="1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prêt</a:t>
            </a:r>
            <a:r>
              <a:rPr dirty="0" sz="1250" spc="7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150" spc="20" i="1">
                <a:solidFill>
                  <a:srgbClr val="89898C"/>
                </a:solidFill>
                <a:latin typeface="Times New Roman"/>
                <a:cs typeface="Times New Roman"/>
              </a:rPr>
              <a:t>à</a:t>
            </a:r>
            <a:r>
              <a:rPr dirty="0" sz="1150" spc="7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débuter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</a:t>
            </a:r>
            <a:r>
              <a:rPr dirty="0" sz="1250" spc="-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30" i="1">
                <a:solidFill>
                  <a:srgbClr val="89898C"/>
                </a:solidFill>
                <a:latin typeface="Times New Roman"/>
                <a:cs typeface="Times New Roman"/>
              </a:rPr>
              <a:t>test?»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93" y="7791207"/>
            <a:ext cx="6643370" cy="2491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34010">
              <a:lnSpc>
                <a:spcPct val="100000"/>
              </a:lnSpc>
              <a:spcBef>
                <a:spcPts val="100"/>
              </a:spcBef>
            </a:pPr>
            <a:r>
              <a:rPr dirty="0" sz="1550" spc="30" i="1">
                <a:solidFill>
                  <a:srgbClr val="5777A8"/>
                </a:solidFill>
                <a:latin typeface="Times New Roman"/>
                <a:cs typeface="Times New Roman"/>
              </a:rPr>
              <a:t>Fiche«</a:t>
            </a:r>
            <a:r>
              <a:rPr dirty="0" sz="1550" spc="6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25" i="1">
                <a:solidFill>
                  <a:srgbClr val="5777A8"/>
                </a:solidFill>
                <a:latin typeface="Times New Roman"/>
                <a:cs typeface="Times New Roman"/>
              </a:rPr>
              <a:t>discours</a:t>
            </a:r>
            <a:r>
              <a:rPr dirty="0" sz="1550" spc="4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70" i="1">
                <a:solidFill>
                  <a:srgbClr val="5777A8"/>
                </a:solidFill>
                <a:latin typeface="Times New Roman"/>
                <a:cs typeface="Times New Roman"/>
              </a:rPr>
              <a:t>test</a:t>
            </a:r>
            <a:r>
              <a:rPr dirty="0" sz="1550" spc="-2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35" i="1">
                <a:solidFill>
                  <a:srgbClr val="5777A8"/>
                </a:solidFill>
                <a:latin typeface="Times New Roman"/>
                <a:cs typeface="Times New Roman"/>
              </a:rPr>
              <a:t>de</a:t>
            </a:r>
            <a:r>
              <a:rPr dirty="0" sz="1550" spc="5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i="1">
                <a:solidFill>
                  <a:srgbClr val="5777A8"/>
                </a:solidFill>
                <a:latin typeface="Times New Roman"/>
                <a:cs typeface="Times New Roman"/>
              </a:rPr>
              <a:t>force</a:t>
            </a:r>
            <a:r>
              <a:rPr dirty="0" sz="1550" spc="30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20" i="1">
                <a:solidFill>
                  <a:srgbClr val="5777A8"/>
                </a:solidFill>
                <a:latin typeface="Times New Roman"/>
                <a:cs typeface="Times New Roman"/>
              </a:rPr>
              <a:t>de</a:t>
            </a:r>
            <a:r>
              <a:rPr dirty="0" sz="1550" spc="155" i="1">
                <a:solidFill>
                  <a:srgbClr val="5777A8"/>
                </a:solidFill>
                <a:latin typeface="Times New Roman"/>
                <a:cs typeface="Times New Roman"/>
              </a:rPr>
              <a:t> </a:t>
            </a:r>
            <a:r>
              <a:rPr dirty="0" sz="1550" spc="55" i="1">
                <a:solidFill>
                  <a:srgbClr val="5777A8"/>
                </a:solidFill>
                <a:latin typeface="Times New Roman"/>
                <a:cs typeface="Times New Roman"/>
              </a:rPr>
              <a:t>préhension»</a:t>
            </a:r>
            <a:endParaRPr sz="1550">
              <a:latin typeface="Times New Roman"/>
              <a:cs typeface="Times New Roman"/>
            </a:endParaRPr>
          </a:p>
          <a:p>
            <a:pPr algn="just" marL="19050">
              <a:lnSpc>
                <a:spcPct val="100000"/>
              </a:lnSpc>
              <a:spcBef>
                <a:spcPts val="1500"/>
              </a:spcBef>
            </a:pPr>
            <a:r>
              <a:rPr dirty="0" sz="1100" spc="5">
                <a:solidFill>
                  <a:srgbClr val="1D1A2A"/>
                </a:solidFill>
                <a:latin typeface="Arial"/>
                <a:cs typeface="Arial"/>
              </a:rPr>
              <a:t>Ava</a:t>
            </a:r>
            <a:r>
              <a:rPr dirty="0" sz="1100" spc="5">
                <a:solidFill>
                  <a:srgbClr val="363B3D"/>
                </a:solidFill>
                <a:latin typeface="Arial"/>
                <a:cs typeface="Arial"/>
              </a:rPr>
              <a:t>n</a:t>
            </a:r>
            <a:r>
              <a:rPr dirty="0" sz="1100" spc="5">
                <a:solidFill>
                  <a:srgbClr val="1D1A2A"/>
                </a:solidFill>
                <a:latin typeface="Arial"/>
                <a:cs typeface="Arial"/>
              </a:rPr>
              <a:t>t</a:t>
            </a:r>
            <a:r>
              <a:rPr dirty="0" sz="1100" spc="114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1D1A2A"/>
                </a:solidFill>
                <a:latin typeface="Arial"/>
                <a:cs typeface="Arial"/>
              </a:rPr>
              <a:t>le</a:t>
            </a:r>
            <a:r>
              <a:rPr dirty="0" sz="1100" spc="-20">
                <a:solidFill>
                  <a:srgbClr val="1D1A2A"/>
                </a:solidFill>
                <a:latin typeface="Arial"/>
                <a:cs typeface="Arial"/>
              </a:rPr>
              <a:t> </a:t>
            </a:r>
            <a:r>
              <a:rPr dirty="0" sz="1100" spc="25">
                <a:solidFill>
                  <a:srgbClr val="1D1A2A"/>
                </a:solidFill>
                <a:latin typeface="Arial"/>
                <a:cs typeface="Arial"/>
              </a:rPr>
              <a:t>test </a:t>
            </a:r>
            <a:r>
              <a:rPr dirty="0" sz="1100" spc="20">
                <a:solidFill>
                  <a:srgbClr val="3B241F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Arial"/>
              <a:cs typeface="Arial"/>
            </a:endParaRPr>
          </a:p>
          <a:p>
            <a:pPr algn="just" marL="12700" marR="5080" indent="7620">
              <a:lnSpc>
                <a:spcPct val="118900"/>
              </a:lnSpc>
            </a:pPr>
            <a:r>
              <a:rPr dirty="0" sz="1050" spc="35">
                <a:solidFill>
                  <a:srgbClr val="89898C"/>
                </a:solidFill>
                <a:latin typeface="Times New Roman"/>
                <a:cs typeface="Times New Roman"/>
              </a:rPr>
              <a:t>«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allez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maintenant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faire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un 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test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force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préhension. </a:t>
            </a:r>
            <a:r>
              <a:rPr dirty="0" sz="1250" spc="-70" i="1">
                <a:solidFill>
                  <a:srgbClr val="89898C"/>
                </a:solidFill>
                <a:latin typeface="Times New Roman"/>
                <a:cs typeface="Times New Roman"/>
              </a:rPr>
              <a:t>Pour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cela, vous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devez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assoir sur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chaise, dos </a:t>
            </a:r>
            <a:r>
              <a:rPr dirty="0" sz="1250" spc="-40" i="1">
                <a:solidFill>
                  <a:srgbClr val="89898C"/>
                </a:solidFill>
                <a:latin typeface="Times New Roman"/>
                <a:cs typeface="Times New Roman"/>
              </a:rPr>
              <a:t>collé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au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dossier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chaise </a:t>
            </a:r>
            <a:r>
              <a:rPr dirty="0" sz="1250" spc="35" i="1">
                <a:solidFill>
                  <a:srgbClr val="89898C"/>
                </a:solidFill>
                <a:latin typeface="Times New Roman"/>
                <a:cs typeface="Times New Roman"/>
              </a:rPr>
              <a:t>et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les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plantes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pieds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collées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au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sol. </a:t>
            </a:r>
            <a:r>
              <a:rPr dirty="0" sz="1250" spc="-125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bras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non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testé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doit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être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tendu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long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votre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buste,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sans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s'agripper </a:t>
            </a:r>
            <a:r>
              <a:rPr dirty="0" sz="1150" spc="35" i="1">
                <a:solidFill>
                  <a:srgbClr val="89898C"/>
                </a:solidFill>
                <a:latin typeface="Arial"/>
                <a:cs typeface="Arial"/>
              </a:rPr>
              <a:t>à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chaise. </a:t>
            </a:r>
            <a:r>
              <a:rPr dirty="0" sz="1250" spc="-11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bras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testé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(celui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avec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lequel vous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aflez serrer </a:t>
            </a:r>
            <a:r>
              <a:rPr dirty="0" sz="1250" spc="-30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dynamomètre)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doit être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tendu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long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de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votre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buste,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paume 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de main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orientée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vers </a:t>
            </a:r>
            <a:r>
              <a:rPr dirty="0" sz="1250" spc="-45" i="1">
                <a:solidFill>
                  <a:srgbClr val="89898C"/>
                </a:solidFill>
                <a:latin typeface="Times New Roman"/>
                <a:cs typeface="Times New Roman"/>
              </a:rPr>
              <a:t>la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chaise, </a:t>
            </a:r>
            <a:r>
              <a:rPr dirty="0" sz="1250" spc="-35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bras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et </a:t>
            </a:r>
            <a:r>
              <a:rPr dirty="0" sz="1250" spc="-140" i="1">
                <a:solidFill>
                  <a:srgbClr val="89898C"/>
                </a:solidFill>
                <a:latin typeface="Times New Roman"/>
                <a:cs typeface="Times New Roman"/>
              </a:rPr>
              <a:t>Je</a:t>
            </a:r>
            <a:r>
              <a:rPr dirty="0" sz="1250" spc="-1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coude,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en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contact avec votre </a:t>
            </a:r>
            <a:r>
              <a:rPr dirty="0" sz="1250" spc="30" i="1">
                <a:solidFill>
                  <a:srgbClr val="89898C"/>
                </a:solidFill>
                <a:latin typeface="Times New Roman"/>
                <a:cs typeface="Times New Roman"/>
              </a:rPr>
              <a:t>buste. </a:t>
            </a:r>
            <a:r>
              <a:rPr dirty="0" sz="1250" spc="-40" i="1">
                <a:solidFill>
                  <a:srgbClr val="89898C"/>
                </a:solidFill>
                <a:latin typeface="Times New Roman"/>
                <a:cs typeface="Times New Roman"/>
              </a:rPr>
              <a:t>A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mon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signal,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vous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devez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serrer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dynamomètre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le </a:t>
            </a:r>
            <a:r>
              <a:rPr dirty="0" sz="1250" spc="-45" i="1">
                <a:solidFill>
                  <a:srgbClr val="89898C"/>
                </a:solidFill>
                <a:latin typeface="Times New Roman"/>
                <a:cs typeface="Times New Roman"/>
              </a:rPr>
              <a:t>plus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fort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20" i="1">
                <a:solidFill>
                  <a:srgbClr val="89898C"/>
                </a:solidFill>
                <a:latin typeface="Times New Roman"/>
                <a:cs typeface="Times New Roman"/>
              </a:rPr>
              <a:t>possible.</a:t>
            </a:r>
            <a:r>
              <a:rPr dirty="0" sz="1250" spc="14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Nous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allons</a:t>
            </a:r>
            <a:r>
              <a:rPr dirty="0" sz="1250" spc="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effectuer</a:t>
            </a:r>
            <a:r>
              <a:rPr dirty="0" sz="1250" spc="9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ce</a:t>
            </a:r>
            <a:r>
              <a:rPr dirty="0" sz="1250" spc="-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45" i="1">
                <a:solidFill>
                  <a:srgbClr val="89898C"/>
                </a:solidFill>
                <a:latin typeface="Times New Roman"/>
                <a:cs typeface="Times New Roman"/>
              </a:rPr>
              <a:t>test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2</a:t>
            </a:r>
            <a:r>
              <a:rPr dirty="0" sz="1250" spc="9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fois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sur</a:t>
            </a:r>
            <a:r>
              <a:rPr dirty="0" sz="1250" spc="-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chaque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bras.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0320">
              <a:lnSpc>
                <a:spcPct val="100000"/>
              </a:lnSpc>
            </a:pP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Avez-vou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s</a:t>
            </a:r>
            <a:r>
              <a:rPr dirty="0" sz="1250" spc="8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des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questions</a:t>
            </a:r>
            <a:r>
              <a:rPr dirty="0" sz="1250" spc="6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00" spc="-15" i="1">
                <a:solidFill>
                  <a:srgbClr val="89898C"/>
                </a:solidFill>
                <a:latin typeface="Times New Roman"/>
                <a:cs typeface="Times New Roman"/>
              </a:rPr>
              <a:t>?</a:t>
            </a:r>
            <a:r>
              <a:rPr dirty="0" sz="1200" spc="-114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i="1">
                <a:solidFill>
                  <a:srgbClr val="89898C"/>
                </a:solidFill>
                <a:latin typeface="Times New Roman"/>
                <a:cs typeface="Times New Roman"/>
              </a:rPr>
              <a:t>Vou</a:t>
            </a:r>
            <a:r>
              <a:rPr dirty="0" sz="1250" spc="5" i="1">
                <a:solidFill>
                  <a:srgbClr val="89898C"/>
                </a:solidFill>
                <a:latin typeface="Times New Roman"/>
                <a:cs typeface="Times New Roman"/>
              </a:rPr>
              <a:t>s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5" i="1">
                <a:solidFill>
                  <a:srgbClr val="89898C"/>
                </a:solidFill>
                <a:latin typeface="Times New Roman"/>
                <a:cs typeface="Times New Roman"/>
              </a:rPr>
              <a:t>sente</a:t>
            </a:r>
            <a:r>
              <a:rPr dirty="0" sz="1250" spc="20" i="1">
                <a:solidFill>
                  <a:srgbClr val="89898C"/>
                </a:solidFill>
                <a:latin typeface="Times New Roman"/>
                <a:cs typeface="Times New Roman"/>
              </a:rPr>
              <a:t>z</a:t>
            </a:r>
            <a:r>
              <a:rPr dirty="0" sz="1250" spc="7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5" i="1">
                <a:solidFill>
                  <a:srgbClr val="89898C"/>
                </a:solidFill>
                <a:latin typeface="Times New Roman"/>
                <a:cs typeface="Times New Roman"/>
              </a:rPr>
              <a:t>vou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s</a:t>
            </a:r>
            <a:r>
              <a:rPr dirty="0" sz="1250" spc="13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25" i="1">
                <a:solidFill>
                  <a:srgbClr val="89898C"/>
                </a:solidFill>
                <a:latin typeface="Times New Roman"/>
                <a:cs typeface="Times New Roman"/>
              </a:rPr>
              <a:t>prêt</a:t>
            </a:r>
            <a:r>
              <a:rPr dirty="0" sz="1250" spc="5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150" spc="20" i="1">
                <a:solidFill>
                  <a:srgbClr val="89898C"/>
                </a:solidFill>
                <a:latin typeface="Times New Roman"/>
                <a:cs typeface="Times New Roman"/>
              </a:rPr>
              <a:t>à</a:t>
            </a:r>
            <a:r>
              <a:rPr dirty="0" sz="1150" spc="7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10" i="1">
                <a:solidFill>
                  <a:srgbClr val="89898C"/>
                </a:solidFill>
                <a:latin typeface="Times New Roman"/>
                <a:cs typeface="Times New Roman"/>
              </a:rPr>
              <a:t>débuter</a:t>
            </a:r>
            <a:r>
              <a:rPr dirty="0" sz="1250" spc="4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-10" i="1">
                <a:solidFill>
                  <a:srgbClr val="89898C"/>
                </a:solidFill>
                <a:latin typeface="Times New Roman"/>
                <a:cs typeface="Times New Roman"/>
              </a:rPr>
              <a:t>l</a:t>
            </a:r>
            <a:r>
              <a:rPr dirty="0" sz="1250" spc="-5" i="1">
                <a:solidFill>
                  <a:srgbClr val="89898C"/>
                </a:solidFill>
                <a:latin typeface="Times New Roman"/>
                <a:cs typeface="Times New Roman"/>
              </a:rPr>
              <a:t>e</a:t>
            </a:r>
            <a:r>
              <a:rPr dirty="0" sz="1250" spc="-35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1250" spc="95" i="1">
                <a:solidFill>
                  <a:srgbClr val="89898C"/>
                </a:solidFill>
                <a:latin typeface="Times New Roman"/>
                <a:cs typeface="Times New Roman"/>
              </a:rPr>
              <a:t>test</a:t>
            </a:r>
            <a:r>
              <a:rPr dirty="0" sz="1250" spc="140" i="1">
                <a:solidFill>
                  <a:srgbClr val="89898C"/>
                </a:solidFill>
                <a:latin typeface="Times New Roman"/>
                <a:cs typeface="Times New Roman"/>
              </a:rPr>
              <a:t>?</a:t>
            </a:r>
            <a:r>
              <a:rPr dirty="0" sz="1250" spc="-70" i="1">
                <a:solidFill>
                  <a:srgbClr val="89898C"/>
                </a:solidFill>
                <a:latin typeface="Times New Roman"/>
                <a:cs typeface="Times New Roman"/>
              </a:rPr>
              <a:t> </a:t>
            </a:r>
            <a:r>
              <a:rPr dirty="0" sz="700" spc="-170" i="1">
                <a:solidFill>
                  <a:srgbClr val="89898C"/>
                </a:solidFill>
                <a:latin typeface="Times New Roman"/>
                <a:cs typeface="Times New Roman"/>
              </a:rPr>
              <a:t>&gt;J</a:t>
            </a:r>
            <a:endParaRPr sz="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2021-11-23T11:25:34Z</dcterms:created>
  <dcterms:modified xsi:type="dcterms:W3CDTF">2021-11-23T11:25:34Z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