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7194" y="826977"/>
            <a:ext cx="5742940" cy="1056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7123" y="1857503"/>
            <a:ext cx="5782309" cy="5904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ct val="110500"/>
              </a:lnSpc>
              <a:spcBef>
                <a:spcPts val="155"/>
              </a:spcBef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Equilibre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sur une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jambe (équilibre statique) </a:t>
            </a:r>
            <a:r>
              <a:rPr sz="2400" b="1" dirty="0">
                <a:solidFill>
                  <a:srgbClr val="00AFEF"/>
                </a:solidFill>
                <a:latin typeface="Calibri"/>
                <a:cs typeface="Calibri"/>
              </a:rPr>
              <a:t>* </a:t>
            </a:r>
            <a:r>
              <a:rPr sz="2400" b="1" spc="-5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But :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pc="-5" dirty="0"/>
              <a:t>mesurer</a:t>
            </a:r>
            <a:r>
              <a:rPr dirty="0"/>
              <a:t> </a:t>
            </a:r>
            <a:r>
              <a:rPr spc="-5" dirty="0"/>
              <a:t>efficacité</a:t>
            </a:r>
            <a:r>
              <a:rPr spc="5" dirty="0"/>
              <a:t> </a:t>
            </a:r>
            <a:r>
              <a:rPr spc="-5" dirty="0"/>
              <a:t>contrôle</a:t>
            </a:r>
            <a:r>
              <a:rPr spc="10" dirty="0"/>
              <a:t> </a:t>
            </a:r>
            <a:r>
              <a:rPr spc="-5" dirty="0"/>
              <a:t>(global)</a:t>
            </a:r>
            <a:r>
              <a:rPr dirty="0"/>
              <a:t> </a:t>
            </a:r>
            <a:r>
              <a:rPr spc="-5" dirty="0"/>
              <a:t>de</a:t>
            </a:r>
            <a:r>
              <a:rPr spc="5" dirty="0"/>
              <a:t> </a:t>
            </a:r>
            <a:r>
              <a:rPr spc="-5" dirty="0"/>
              <a:t>la</a:t>
            </a:r>
            <a:r>
              <a:rPr spc="5" dirty="0"/>
              <a:t> </a:t>
            </a:r>
            <a:r>
              <a:rPr spc="-5" dirty="0"/>
              <a:t>posture</a:t>
            </a:r>
            <a:r>
              <a:rPr spc="5" dirty="0"/>
              <a:t> </a:t>
            </a:r>
            <a:r>
              <a:rPr spc="-5" dirty="0"/>
              <a:t>sur</a:t>
            </a:r>
            <a:r>
              <a:rPr dirty="0"/>
              <a:t> </a:t>
            </a:r>
            <a:r>
              <a:rPr spc="-5" dirty="0"/>
              <a:t>surface </a:t>
            </a:r>
            <a:r>
              <a:rPr dirty="0"/>
              <a:t> </a:t>
            </a:r>
            <a:r>
              <a:rPr spc="-5" dirty="0"/>
              <a:t>réduite</a:t>
            </a:r>
            <a:r>
              <a:rPr spc="-10" dirty="0"/>
              <a:t> </a:t>
            </a:r>
            <a:r>
              <a:rPr spc="-5" dirty="0"/>
              <a:t>(pied)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82575" algn="just">
              <a:lnSpc>
                <a:spcPct val="109300"/>
              </a:lnSpc>
              <a:spcBef>
                <a:spcPts val="105"/>
              </a:spcBef>
            </a:pPr>
            <a:r>
              <a:rPr spc="-5" dirty="0"/>
              <a:t>pratiqué yeux ouverts (YO) </a:t>
            </a:r>
            <a:r>
              <a:rPr dirty="0"/>
              <a:t>ou </a:t>
            </a:r>
            <a:r>
              <a:rPr spc="-5" dirty="0"/>
              <a:t>fermés (YF) </a:t>
            </a:r>
            <a:r>
              <a:rPr dirty="0"/>
              <a:t>: </a:t>
            </a:r>
            <a:r>
              <a:rPr spc="-5" dirty="0"/>
              <a:t>rôle vision sur posture </a:t>
            </a:r>
            <a:r>
              <a:rPr dirty="0"/>
              <a:t> </a:t>
            </a:r>
            <a:r>
              <a:rPr spc="-5" dirty="0"/>
              <a:t>Test simple, facile, fiable </a:t>
            </a:r>
            <a:r>
              <a:rPr dirty="0"/>
              <a:t>et </a:t>
            </a:r>
            <a:r>
              <a:rPr spc="-5" dirty="0"/>
              <a:t>rapide, assez reproductible, très utilisé </a:t>
            </a:r>
            <a:r>
              <a:rPr spc="-350" dirty="0"/>
              <a:t> </a:t>
            </a:r>
            <a:r>
              <a:rPr sz="2000" b="1" spc="-5" dirty="0">
                <a:latin typeface="Calibri"/>
                <a:cs typeface="Calibri"/>
              </a:rPr>
              <a:t>Matériel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: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pc="-5" dirty="0"/>
              <a:t>un chronomètre</a:t>
            </a:r>
            <a:r>
              <a:rPr sz="2000" spc="-5" dirty="0"/>
              <a:t>.</a:t>
            </a:r>
            <a:endParaRPr sz="2000">
              <a:latin typeface="Calibri"/>
              <a:cs typeface="Calibri"/>
            </a:endParaRPr>
          </a:p>
          <a:p>
            <a:pPr marL="12700" marR="398145" indent="-635">
              <a:lnSpc>
                <a:spcPts val="2260"/>
              </a:lnSpc>
              <a:spcBef>
                <a:spcPts val="425"/>
              </a:spcBef>
            </a:pPr>
            <a:r>
              <a:rPr sz="2000" b="1" spc="-5" dirty="0">
                <a:latin typeface="Calibri"/>
                <a:cs typeface="Calibri"/>
              </a:rPr>
              <a:t>Consignes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: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s</a:t>
            </a:r>
            <a:r>
              <a:rPr spc="-5" dirty="0"/>
              <a:t>ujet</a:t>
            </a:r>
            <a:r>
              <a:rPr dirty="0"/>
              <a:t> à </a:t>
            </a:r>
            <a:r>
              <a:rPr spc="-5" dirty="0"/>
              <a:t>un</a:t>
            </a:r>
            <a:r>
              <a:rPr dirty="0"/>
              <a:t> </a:t>
            </a:r>
            <a:r>
              <a:rPr spc="-5" dirty="0"/>
              <a:t>bras</a:t>
            </a:r>
            <a:r>
              <a:rPr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distance</a:t>
            </a:r>
            <a:r>
              <a:rPr dirty="0"/>
              <a:t> </a:t>
            </a:r>
            <a:r>
              <a:rPr spc="-5" dirty="0"/>
              <a:t>du</a:t>
            </a:r>
            <a:r>
              <a:rPr dirty="0"/>
              <a:t> </a:t>
            </a:r>
            <a:r>
              <a:rPr spc="-5" dirty="0"/>
              <a:t>mur,</a:t>
            </a:r>
            <a:r>
              <a:rPr spc="5" dirty="0"/>
              <a:t> </a:t>
            </a:r>
            <a:r>
              <a:rPr spc="-5" dirty="0"/>
              <a:t>sur</a:t>
            </a:r>
            <a:r>
              <a:rPr spc="5" dirty="0"/>
              <a:t> </a:t>
            </a:r>
            <a:r>
              <a:rPr spc="-5" dirty="0"/>
              <a:t>une</a:t>
            </a:r>
            <a:r>
              <a:rPr dirty="0"/>
              <a:t> </a:t>
            </a:r>
            <a:r>
              <a:rPr spc="-5" dirty="0"/>
              <a:t>jambe </a:t>
            </a:r>
            <a:r>
              <a:rPr spc="-350" dirty="0"/>
              <a:t> </a:t>
            </a:r>
            <a:r>
              <a:rPr spc="-5" dirty="0"/>
              <a:t>yeux</a:t>
            </a:r>
            <a:r>
              <a:rPr dirty="0"/>
              <a:t> </a:t>
            </a:r>
            <a:r>
              <a:rPr spc="-5" dirty="0"/>
              <a:t>ouverts,</a:t>
            </a:r>
            <a:r>
              <a:rPr dirty="0"/>
              <a:t> </a:t>
            </a:r>
            <a:r>
              <a:rPr spc="-5" dirty="0"/>
              <a:t>talon</a:t>
            </a:r>
            <a:r>
              <a:rPr dirty="0"/>
              <a:t> </a:t>
            </a:r>
            <a:r>
              <a:rPr spc="-5" dirty="0"/>
              <a:t>du pied</a:t>
            </a:r>
            <a:r>
              <a:rPr dirty="0"/>
              <a:t> </a:t>
            </a:r>
            <a:r>
              <a:rPr spc="-5" dirty="0"/>
              <a:t>opposé</a:t>
            </a:r>
            <a:r>
              <a:rPr dirty="0"/>
              <a:t> </a:t>
            </a:r>
            <a:r>
              <a:rPr spc="-5" dirty="0"/>
              <a:t>placé sur</a:t>
            </a:r>
            <a:r>
              <a:rPr dirty="0"/>
              <a:t> </a:t>
            </a:r>
            <a:r>
              <a:rPr spc="-5" dirty="0"/>
              <a:t>la </a:t>
            </a:r>
            <a:r>
              <a:rPr dirty="0"/>
              <a:t>face</a:t>
            </a:r>
            <a:r>
              <a:rPr spc="-5" dirty="0"/>
              <a:t> interne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-5" dirty="0"/>
              <a:t>du </a:t>
            </a:r>
            <a:r>
              <a:rPr dirty="0"/>
              <a:t>genou</a:t>
            </a:r>
            <a:r>
              <a:rPr spc="-5" dirty="0"/>
              <a:t> jambe</a:t>
            </a:r>
            <a:r>
              <a:rPr dirty="0"/>
              <a:t> </a:t>
            </a:r>
            <a:r>
              <a:rPr spc="-5" dirty="0"/>
              <a:t>d’appui, bras</a:t>
            </a:r>
            <a:r>
              <a:rPr dirty="0"/>
              <a:t> </a:t>
            </a:r>
            <a:r>
              <a:rPr spc="-5" dirty="0"/>
              <a:t>sur</a:t>
            </a:r>
            <a:r>
              <a:rPr dirty="0"/>
              <a:t> </a:t>
            </a:r>
            <a:r>
              <a:rPr spc="-5" dirty="0"/>
              <a:t>hanches,</a:t>
            </a:r>
            <a:r>
              <a:rPr spc="5" dirty="0"/>
              <a:t> </a:t>
            </a:r>
            <a:r>
              <a:rPr spc="-5" dirty="0"/>
              <a:t>tout </a:t>
            </a:r>
            <a:r>
              <a:rPr dirty="0"/>
              <a:t>au </a:t>
            </a:r>
            <a:r>
              <a:rPr spc="-5" dirty="0"/>
              <a:t>long</a:t>
            </a:r>
            <a:r>
              <a:rPr spc="5" dirty="0"/>
              <a:t> </a:t>
            </a:r>
            <a:r>
              <a:rPr spc="-5" dirty="0"/>
              <a:t>du</a:t>
            </a:r>
            <a:r>
              <a:rPr dirty="0"/>
              <a:t> </a:t>
            </a:r>
            <a:r>
              <a:rPr spc="-5" dirty="0"/>
              <a:t>test</a:t>
            </a: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pc="-5" dirty="0"/>
              <a:t>sujet choisit</a:t>
            </a:r>
            <a:r>
              <a:rPr dirty="0"/>
              <a:t> </a:t>
            </a:r>
            <a:r>
              <a:rPr spc="-5" dirty="0"/>
              <a:t>côté</a:t>
            </a:r>
            <a:r>
              <a:rPr spc="10" dirty="0"/>
              <a:t> </a:t>
            </a:r>
            <a:r>
              <a:rPr spc="-5" dirty="0"/>
              <a:t>préféré</a:t>
            </a:r>
            <a:r>
              <a:rPr dirty="0"/>
              <a:t> </a:t>
            </a:r>
            <a:r>
              <a:rPr spc="-5" dirty="0"/>
              <a:t>puis</a:t>
            </a:r>
            <a:r>
              <a:rPr dirty="0"/>
              <a:t> </a:t>
            </a:r>
            <a:r>
              <a:rPr spc="-5" dirty="0"/>
              <a:t>essai</a:t>
            </a:r>
            <a:r>
              <a:rPr dirty="0"/>
              <a:t> </a:t>
            </a:r>
            <a:r>
              <a:rPr spc="-5" dirty="0"/>
              <a:t>sur</a:t>
            </a:r>
            <a:r>
              <a:rPr dirty="0"/>
              <a:t> </a:t>
            </a:r>
            <a:r>
              <a:rPr spc="-5" dirty="0"/>
              <a:t>l’autre.</a:t>
            </a:r>
          </a:p>
          <a:p>
            <a:pPr marL="12700" marR="46990">
              <a:lnSpc>
                <a:spcPct val="109600"/>
              </a:lnSpc>
            </a:pPr>
            <a:r>
              <a:rPr spc="-5" dirty="0"/>
              <a:t>Réaliser</a:t>
            </a:r>
            <a:r>
              <a:rPr dirty="0"/>
              <a:t> </a:t>
            </a:r>
            <a:r>
              <a:rPr spc="-5" dirty="0"/>
              <a:t>2,</a:t>
            </a:r>
            <a:r>
              <a:rPr spc="5" dirty="0"/>
              <a:t> </a:t>
            </a:r>
            <a:r>
              <a:rPr spc="-5" dirty="0"/>
              <a:t>voire</a:t>
            </a:r>
            <a:r>
              <a:rPr dirty="0"/>
              <a:t> 3 </a:t>
            </a:r>
            <a:r>
              <a:rPr spc="-5" dirty="0"/>
              <a:t>essais</a:t>
            </a:r>
            <a:r>
              <a:rPr dirty="0"/>
              <a:t> </a:t>
            </a:r>
            <a:r>
              <a:rPr spc="-5" dirty="0"/>
              <a:t>chaque</a:t>
            </a:r>
            <a:r>
              <a:rPr dirty="0"/>
              <a:t> </a:t>
            </a:r>
            <a:r>
              <a:rPr spc="-5" dirty="0"/>
              <a:t>jambe</a:t>
            </a:r>
            <a:r>
              <a:rPr spc="5" dirty="0"/>
              <a:t> </a:t>
            </a:r>
            <a:r>
              <a:rPr dirty="0"/>
              <a:t>à </a:t>
            </a:r>
            <a:r>
              <a:rPr spc="-5" dirty="0"/>
              <a:t>tour</a:t>
            </a:r>
            <a:r>
              <a:rPr dirty="0"/>
              <a:t> </a:t>
            </a:r>
            <a:r>
              <a:rPr spc="-5" dirty="0"/>
              <a:t>de</a:t>
            </a:r>
            <a:r>
              <a:rPr spc="5" dirty="0"/>
              <a:t> </a:t>
            </a:r>
            <a:r>
              <a:rPr spc="-5" dirty="0"/>
              <a:t>rôle,</a:t>
            </a:r>
            <a:r>
              <a:rPr spc="5" dirty="0"/>
              <a:t> </a:t>
            </a:r>
            <a:r>
              <a:rPr spc="-5" dirty="0"/>
              <a:t>meilleur</a:t>
            </a:r>
            <a:r>
              <a:rPr dirty="0"/>
              <a:t> </a:t>
            </a:r>
            <a:r>
              <a:rPr spc="-5" dirty="0"/>
              <a:t>temps </a:t>
            </a:r>
            <a:r>
              <a:rPr spc="-345" dirty="0"/>
              <a:t> </a:t>
            </a:r>
            <a:r>
              <a:rPr sz="2000" b="1" spc="-5" dirty="0">
                <a:latin typeface="Calibri"/>
                <a:cs typeface="Calibri"/>
              </a:rPr>
              <a:t>Mesures :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pc="-5" dirty="0"/>
              <a:t>commencer</a:t>
            </a:r>
            <a:r>
              <a:rPr dirty="0"/>
              <a:t> à</a:t>
            </a:r>
            <a:r>
              <a:rPr spc="-5" dirty="0"/>
              <a:t> chronométrer dès</a:t>
            </a:r>
            <a:r>
              <a:rPr dirty="0"/>
              <a:t> </a:t>
            </a:r>
            <a:r>
              <a:rPr spc="-5" dirty="0"/>
              <a:t>que pied</a:t>
            </a:r>
            <a:r>
              <a:rPr dirty="0"/>
              <a:t> </a:t>
            </a:r>
            <a:r>
              <a:rPr spc="-5" dirty="0"/>
              <a:t>levé</a:t>
            </a:r>
            <a:r>
              <a:rPr dirty="0"/>
              <a:t> </a:t>
            </a:r>
            <a:r>
              <a:rPr spc="-5" dirty="0"/>
              <a:t>du sol, </a:t>
            </a:r>
            <a:r>
              <a:rPr dirty="0"/>
              <a:t> </a:t>
            </a:r>
            <a:r>
              <a:rPr spc="-5" dirty="0"/>
              <a:t>position correcte.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9700"/>
              </a:lnSpc>
              <a:spcBef>
                <a:spcPts val="5"/>
              </a:spcBef>
            </a:pPr>
            <a:r>
              <a:rPr spc="-5" dirty="0"/>
              <a:t>Arrêter chronomètre dès</a:t>
            </a:r>
            <a:r>
              <a:rPr dirty="0"/>
              <a:t> </a:t>
            </a:r>
            <a:r>
              <a:rPr spc="-5" dirty="0"/>
              <a:t>que perte</a:t>
            </a:r>
            <a:r>
              <a:rPr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l’équilibre (commence</a:t>
            </a:r>
            <a:r>
              <a:rPr dirty="0"/>
              <a:t> à </a:t>
            </a:r>
            <a:r>
              <a:rPr spc="5" dirty="0"/>
              <a:t> </a:t>
            </a:r>
            <a:r>
              <a:rPr spc="-5" dirty="0"/>
              <a:t>bouger</a:t>
            </a:r>
            <a:r>
              <a:rPr dirty="0"/>
              <a:t> </a:t>
            </a:r>
            <a:r>
              <a:rPr spc="-5" dirty="0"/>
              <a:t>ou</a:t>
            </a:r>
            <a:r>
              <a:rPr dirty="0"/>
              <a:t> </a:t>
            </a:r>
            <a:r>
              <a:rPr spc="-5" dirty="0"/>
              <a:t>pied</a:t>
            </a:r>
            <a:r>
              <a:rPr dirty="0"/>
              <a:t> </a:t>
            </a:r>
            <a:r>
              <a:rPr spc="-5" dirty="0"/>
              <a:t>plus</a:t>
            </a:r>
            <a:r>
              <a:rPr dirty="0"/>
              <a:t> en</a:t>
            </a:r>
            <a:r>
              <a:rPr spc="5" dirty="0"/>
              <a:t> </a:t>
            </a:r>
            <a:r>
              <a:rPr spc="-5" dirty="0"/>
              <a:t>contact</a:t>
            </a:r>
            <a:r>
              <a:rPr dirty="0"/>
              <a:t> </a:t>
            </a:r>
            <a:r>
              <a:rPr spc="-5" dirty="0"/>
              <a:t>avec</a:t>
            </a:r>
            <a:r>
              <a:rPr dirty="0"/>
              <a:t> </a:t>
            </a:r>
            <a:r>
              <a:rPr spc="-5" dirty="0"/>
              <a:t>le</a:t>
            </a:r>
            <a:r>
              <a:rPr dirty="0"/>
              <a:t> </a:t>
            </a:r>
            <a:r>
              <a:rPr spc="-5" dirty="0"/>
              <a:t>genou</a:t>
            </a:r>
            <a:r>
              <a:rPr dirty="0"/>
              <a:t> ou </a:t>
            </a:r>
            <a:r>
              <a:rPr spc="-5" dirty="0"/>
              <a:t>une</a:t>
            </a:r>
            <a:r>
              <a:rPr spc="5" dirty="0"/>
              <a:t> </a:t>
            </a:r>
            <a:r>
              <a:rPr spc="-5" dirty="0"/>
              <a:t>main</a:t>
            </a:r>
            <a:r>
              <a:rPr dirty="0"/>
              <a:t> </a:t>
            </a:r>
            <a:r>
              <a:rPr spc="-5" dirty="0"/>
              <a:t>se</a:t>
            </a:r>
            <a:r>
              <a:rPr spc="10" dirty="0"/>
              <a:t> </a:t>
            </a:r>
            <a:r>
              <a:rPr spc="-5" dirty="0"/>
              <a:t>détache </a:t>
            </a:r>
            <a:r>
              <a:rPr spc="-345" dirty="0"/>
              <a:t> </a:t>
            </a:r>
            <a:r>
              <a:rPr spc="-5" dirty="0"/>
              <a:t>d’une</a:t>
            </a:r>
            <a:r>
              <a:rPr spc="-10" dirty="0"/>
              <a:t> </a:t>
            </a:r>
            <a:r>
              <a:rPr spc="-5" dirty="0"/>
              <a:t>hanche.</a:t>
            </a:r>
          </a:p>
          <a:p>
            <a:pPr marL="12700" marR="200660">
              <a:lnSpc>
                <a:spcPts val="2110"/>
              </a:lnSpc>
              <a:spcBef>
                <a:spcPts val="100"/>
              </a:spcBef>
            </a:pPr>
            <a:r>
              <a:rPr spc="-5" dirty="0"/>
              <a:t>Résultat</a:t>
            </a:r>
            <a:r>
              <a:rPr dirty="0"/>
              <a:t> </a:t>
            </a:r>
            <a:r>
              <a:rPr spc="-5" dirty="0"/>
              <a:t>noté</a:t>
            </a:r>
            <a:r>
              <a:rPr dirty="0"/>
              <a:t> en</a:t>
            </a:r>
            <a:r>
              <a:rPr spc="-5" dirty="0"/>
              <a:t> secondes,</a:t>
            </a:r>
            <a:r>
              <a:rPr dirty="0"/>
              <a:t> </a:t>
            </a:r>
            <a:r>
              <a:rPr spc="-5" dirty="0"/>
              <a:t>durée maximale du</a:t>
            </a:r>
            <a:r>
              <a:rPr dirty="0"/>
              <a:t> </a:t>
            </a:r>
            <a:r>
              <a:rPr spc="-5" dirty="0"/>
              <a:t>test</a:t>
            </a:r>
            <a:r>
              <a:rPr dirty="0"/>
              <a:t> :</a:t>
            </a:r>
            <a:r>
              <a:rPr spc="5" dirty="0"/>
              <a:t> </a:t>
            </a:r>
            <a:r>
              <a:rPr spc="-5" dirty="0"/>
              <a:t>60 </a:t>
            </a:r>
            <a:r>
              <a:rPr dirty="0"/>
              <a:t>s (si</a:t>
            </a:r>
            <a:r>
              <a:rPr spc="-5" dirty="0"/>
              <a:t> </a:t>
            </a:r>
            <a:r>
              <a:rPr dirty="0"/>
              <a:t>+:</a:t>
            </a:r>
            <a:r>
              <a:rPr spc="5" dirty="0"/>
              <a:t> </a:t>
            </a:r>
            <a:r>
              <a:rPr dirty="0"/>
              <a:t>avec </a:t>
            </a:r>
            <a:r>
              <a:rPr spc="-345" dirty="0"/>
              <a:t> </a:t>
            </a:r>
            <a:r>
              <a:rPr spc="-5" dirty="0"/>
              <a:t>yeux fermés YF)</a:t>
            </a: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Sécurité</a:t>
            </a:r>
            <a:r>
              <a:rPr sz="20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prévenir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chute</a:t>
            </a:r>
            <a:r>
              <a:rPr sz="20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surtout</a:t>
            </a:r>
            <a:r>
              <a:rPr sz="20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yeux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fermés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(YF)</a:t>
            </a:r>
            <a:r>
              <a:rPr sz="20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(se</a:t>
            </a:r>
            <a:endParaRPr sz="2000">
              <a:latin typeface="Calibri"/>
              <a:cs typeface="Calibri"/>
            </a:endParaRPr>
          </a:p>
          <a:p>
            <a:pPr marL="12700" marR="547370">
              <a:lnSpc>
                <a:spcPct val="109700"/>
              </a:lnSpc>
            </a:pP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tenir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à</a:t>
            </a:r>
            <a:r>
              <a:rPr sz="20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côté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 ou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 derrière le</a:t>
            </a:r>
            <a:r>
              <a:rPr sz="20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patient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avec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un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bras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de </a:t>
            </a:r>
            <a:r>
              <a:rPr sz="2000" b="1" spc="-43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chaque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côté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 son corps)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2000" spc="-5" dirty="0"/>
              <a:t>Protocole,</a:t>
            </a:r>
            <a:r>
              <a:rPr sz="2000" spc="-10" dirty="0"/>
              <a:t> </a:t>
            </a:r>
            <a:r>
              <a:rPr sz="2000" spc="-5" dirty="0"/>
              <a:t>cotation,</a:t>
            </a:r>
            <a:r>
              <a:rPr sz="2000" spc="-10" dirty="0"/>
              <a:t> </a:t>
            </a:r>
            <a:r>
              <a:rPr sz="2000" spc="-5" dirty="0"/>
              <a:t>cf annexe</a:t>
            </a:r>
            <a:endParaRPr sz="2000"/>
          </a:p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2000" b="1" spc="-5" dirty="0">
                <a:solidFill>
                  <a:srgbClr val="00AFEF"/>
                </a:solidFill>
                <a:latin typeface="Calibri"/>
                <a:cs typeface="Calibri"/>
              </a:rPr>
              <a:t>* Auto-évaluation</a:t>
            </a:r>
            <a:r>
              <a:rPr sz="20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AFEF"/>
                </a:solidFill>
                <a:latin typeface="Calibri"/>
                <a:cs typeface="Calibri"/>
              </a:rPr>
              <a:t>possible</a:t>
            </a:r>
            <a:r>
              <a:rPr sz="2000" b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AFEF"/>
                </a:solidFill>
                <a:latin typeface="Calibri"/>
                <a:cs typeface="Calibri"/>
              </a:rPr>
              <a:t>par le</a:t>
            </a:r>
            <a:r>
              <a:rPr sz="2000" b="1" spc="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AFEF"/>
                </a:solidFill>
                <a:latin typeface="Arial"/>
                <a:cs typeface="Arial"/>
              </a:rPr>
              <a:t>patient</a:t>
            </a:r>
            <a:r>
              <a:rPr sz="2000" b="1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AFEF"/>
                </a:solidFill>
                <a:latin typeface="Arial"/>
                <a:cs typeface="Arial"/>
              </a:rPr>
              <a:t>…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71981"/>
            <a:ext cx="248221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00AFEF"/>
                </a:solidFill>
                <a:latin typeface="Arial"/>
                <a:cs typeface="Arial"/>
              </a:rPr>
              <a:t>prudence</a:t>
            </a:r>
            <a:r>
              <a:rPr sz="2000" b="1" spc="-2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AFEF"/>
                </a:solidFill>
                <a:latin typeface="Arial"/>
                <a:cs typeface="Arial"/>
              </a:rPr>
              <a:t>:</a:t>
            </a:r>
            <a:r>
              <a:rPr sz="2000" b="1" spc="-1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AFEF"/>
                </a:solidFill>
                <a:latin typeface="Arial"/>
                <a:cs typeface="Arial"/>
              </a:rPr>
              <a:t>YO</a:t>
            </a:r>
            <a:r>
              <a:rPr sz="2000" b="1" spc="-2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AFEF"/>
                </a:solidFill>
                <a:latin typeface="Arial"/>
                <a:cs typeface="Arial"/>
              </a:rPr>
              <a:t>seuls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69604" y="1090295"/>
            <a:ext cx="1886185" cy="31622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2320" y="900937"/>
            <a:ext cx="5248142" cy="192705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34827" y="4300608"/>
            <a:ext cx="4147820" cy="110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121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libri"/>
                <a:cs typeface="Calibri"/>
              </a:rPr>
              <a:t>Prescription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d'un test</a:t>
            </a:r>
            <a:r>
              <a:rPr sz="1400" b="1" dirty="0">
                <a:latin typeface="Calibri"/>
                <a:cs typeface="Calibri"/>
              </a:rPr>
              <a:t> de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dépistage</a:t>
            </a:r>
            <a:r>
              <a:rPr sz="1400" b="1" spc="-5" dirty="0">
                <a:latin typeface="Calibri"/>
                <a:cs typeface="Calibri"/>
              </a:rPr>
              <a:t> COVID-19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16300"/>
              </a:lnSpc>
              <a:spcBef>
                <a:spcPts val="91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Diagnostic du 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SARS-CoV-2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par RT-PCR par 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prélèvements </a:t>
            </a:r>
            <a:r>
              <a:rPr sz="1400" b="1" spc="-305" dirty="0">
                <a:latin typeface="Calibri"/>
                <a:cs typeface="Calibri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nasopharyngés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suivant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protocole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8042" y="7239047"/>
            <a:ext cx="5582043" cy="7344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251</Words>
  <Application>Microsoft Office PowerPoint</Application>
  <PresentationFormat>Personnalisé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Equilibre sur une jambe (équilibre statique) *  But : mesurer efficacité contrôle (global) de la posture sur surface  réduite (pied)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Equilibre sur une jambe (équilibre statique) *  But : mesurer efficacité contrôle (global) de la posture sur surface  réduite (pied)</dc:title>
  <dc:creator>HP ProBook</dc:creator>
  <cp:lastModifiedBy>Annick DI SCALA</cp:lastModifiedBy>
  <cp:revision>1</cp:revision>
  <dcterms:created xsi:type="dcterms:W3CDTF">2021-11-23T11:23:52Z</dcterms:created>
  <dcterms:modified xsi:type="dcterms:W3CDTF">2021-11-23T12:12:45Z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