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80872" y="3718555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880872" y="3909055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446" y="426216"/>
            <a:ext cx="5788025" cy="38531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C00000"/>
                </a:solidFill>
                <a:latin typeface="Calibri"/>
                <a:cs typeface="Calibri"/>
              </a:rPr>
              <a:t>Liste</a:t>
            </a:r>
            <a:r>
              <a:rPr dirty="0" sz="1600" spc="-2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C00000"/>
                </a:solidFill>
                <a:latin typeface="Calibri"/>
                <a:cs typeface="Calibri"/>
              </a:rPr>
              <a:t>des</a:t>
            </a:r>
            <a:r>
              <a:rPr dirty="0" sz="1600" spc="-2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C00000"/>
                </a:solidFill>
                <a:latin typeface="Calibri"/>
                <a:cs typeface="Calibri"/>
              </a:rPr>
              <a:t>ALD 30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Calibri"/>
              <a:cs typeface="Calibri"/>
            </a:endParaRPr>
          </a:p>
          <a:p>
            <a:pPr marL="12700" marR="619760">
              <a:lnSpc>
                <a:spcPct val="101800"/>
              </a:lnSpc>
            </a:pPr>
            <a:r>
              <a:rPr dirty="0" sz="1100" b="1">
                <a:solidFill>
                  <a:srgbClr val="006EAC"/>
                </a:solidFill>
                <a:latin typeface="Calibri"/>
                <a:cs typeface="Calibri"/>
              </a:rPr>
              <a:t>Liste </a:t>
            </a:r>
            <a:r>
              <a:rPr dirty="0" sz="1100" spc="-10" b="1">
                <a:solidFill>
                  <a:srgbClr val="006EAC"/>
                </a:solidFill>
                <a:latin typeface="Calibri"/>
                <a:cs typeface="Calibri"/>
              </a:rPr>
              <a:t>des</a:t>
            </a:r>
            <a:r>
              <a:rPr dirty="0" sz="1100" spc="10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30</a:t>
            </a:r>
            <a:r>
              <a:rPr dirty="0" sz="1100" spc="15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affections</a:t>
            </a:r>
            <a:r>
              <a:rPr dirty="0" sz="1100" spc="10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de</a:t>
            </a:r>
            <a:r>
              <a:rPr dirty="0" sz="1100" spc="-10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longue</a:t>
            </a:r>
            <a:r>
              <a:rPr dirty="0" sz="1100" spc="5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durée</a:t>
            </a:r>
            <a:r>
              <a:rPr dirty="0" sz="1100" b="1">
                <a:solidFill>
                  <a:srgbClr val="006EAC"/>
                </a:solidFill>
                <a:latin typeface="Calibri"/>
                <a:cs typeface="Calibri"/>
              </a:rPr>
              <a:t> (ALD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 30)</a:t>
            </a:r>
            <a:r>
              <a:rPr dirty="0" sz="1100" spc="15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qui</a:t>
            </a:r>
            <a:r>
              <a:rPr dirty="0" sz="1100" spc="-15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donnent</a:t>
            </a:r>
            <a:r>
              <a:rPr dirty="0" sz="1100" spc="15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006EAC"/>
                </a:solidFill>
                <a:latin typeface="Calibri"/>
                <a:cs typeface="Calibri"/>
              </a:rPr>
              <a:t>lieu à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exonération</a:t>
            </a:r>
            <a:r>
              <a:rPr dirty="0" sz="1100" spc="5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du</a:t>
            </a:r>
            <a:r>
              <a:rPr dirty="0" sz="1100" b="1">
                <a:solidFill>
                  <a:srgbClr val="006EAC"/>
                </a:solidFill>
                <a:latin typeface="Calibri"/>
                <a:cs typeface="Calibri"/>
              </a:rPr>
              <a:t> ticket </a:t>
            </a:r>
            <a:r>
              <a:rPr dirty="0" sz="1100" spc="-235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modérateur</a:t>
            </a:r>
            <a:r>
              <a:rPr dirty="0" sz="1100" spc="5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(article d-322-1</a:t>
            </a:r>
            <a:r>
              <a:rPr dirty="0" sz="1100" spc="5" b="1">
                <a:solidFill>
                  <a:srgbClr val="006EAC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006EAC"/>
                </a:solidFill>
                <a:latin typeface="Calibri"/>
                <a:cs typeface="Calibri"/>
              </a:rPr>
              <a:t>du CSS)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Calibri"/>
              <a:cs typeface="Calibri"/>
            </a:endParaRPr>
          </a:p>
          <a:p>
            <a:pPr algn="just" marL="12700" marR="5715">
              <a:lnSpc>
                <a:spcPct val="101699"/>
              </a:lnSpc>
            </a:pPr>
            <a:r>
              <a:rPr dirty="0" sz="1000" spc="-5">
                <a:latin typeface="Calibri"/>
                <a:cs typeface="Calibri"/>
              </a:rPr>
              <a:t>L’article D-322-1 du code </a:t>
            </a:r>
            <a:r>
              <a:rPr dirty="0" sz="1000" spc="5">
                <a:latin typeface="Calibri"/>
                <a:cs typeface="Calibri"/>
              </a:rPr>
              <a:t>de </a:t>
            </a:r>
            <a:r>
              <a:rPr dirty="0" sz="1000" spc="-5">
                <a:latin typeface="Calibri"/>
                <a:cs typeface="Calibri"/>
              </a:rPr>
              <a:t>la sécurité sociale précise la </a:t>
            </a:r>
            <a:r>
              <a:rPr dirty="0" sz="1000" spc="-10">
                <a:latin typeface="Calibri"/>
                <a:cs typeface="Calibri"/>
              </a:rPr>
              <a:t>liste </a:t>
            </a:r>
            <a:r>
              <a:rPr dirty="0" sz="1000" spc="-5">
                <a:latin typeface="Calibri"/>
                <a:cs typeface="Calibri"/>
              </a:rPr>
              <a:t>de ces affections “ comportant un traitement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prolongé et une thérapeutique particulièrement coûteuse susceptibles d’ouvrir droit à la suppression </a:t>
            </a:r>
            <a:r>
              <a:rPr dirty="0" sz="1000">
                <a:latin typeface="Calibri"/>
                <a:cs typeface="Calibri"/>
              </a:rPr>
              <a:t>de </a:t>
            </a:r>
            <a:r>
              <a:rPr dirty="0" sz="1000" spc="-5">
                <a:latin typeface="Calibri"/>
                <a:cs typeface="Calibri"/>
              </a:rPr>
              <a:t>la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participation des assurés sociaux aux tarifs servant de base aux calculs des prestations </a:t>
            </a:r>
            <a:r>
              <a:rPr dirty="0" sz="1000">
                <a:latin typeface="Calibri"/>
                <a:cs typeface="Calibri"/>
              </a:rPr>
              <a:t>en </a:t>
            </a:r>
            <a:r>
              <a:rPr dirty="0" sz="1000" spc="-5">
                <a:latin typeface="Calibri"/>
                <a:cs typeface="Calibri"/>
              </a:rPr>
              <a:t>nature de l’assurance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maladie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”.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Calibri"/>
                <a:cs typeface="Calibri"/>
              </a:rPr>
              <a:t>Cette liste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est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établie après</a:t>
            </a:r>
            <a:r>
              <a:rPr dirty="0" sz="1000">
                <a:latin typeface="Calibri"/>
                <a:cs typeface="Calibri"/>
              </a:rPr>
              <a:t> avis </a:t>
            </a:r>
            <a:r>
              <a:rPr dirty="0" sz="1000" spc="-5">
                <a:latin typeface="Calibri"/>
                <a:cs typeface="Calibri"/>
              </a:rPr>
              <a:t>du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Haut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Comité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Médical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la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Sécurité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Sociale (HCMSS).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750">
              <a:latin typeface="Calibri"/>
              <a:cs typeface="Calibri"/>
            </a:endParaRPr>
          </a:p>
          <a:p>
            <a:pPr algn="just" marL="12700" marR="5080">
              <a:lnSpc>
                <a:spcPct val="101699"/>
              </a:lnSpc>
              <a:spcBef>
                <a:spcPts val="5"/>
              </a:spcBef>
            </a:pPr>
            <a:r>
              <a:rPr dirty="0" sz="1000">
                <a:latin typeface="Calibri"/>
                <a:cs typeface="Calibri"/>
              </a:rPr>
              <a:t>En </a:t>
            </a:r>
            <a:r>
              <a:rPr dirty="0" sz="1000" spc="-5">
                <a:latin typeface="Calibri"/>
                <a:cs typeface="Calibri"/>
              </a:rPr>
              <a:t>regard de cette liste, le HCMSS élabore des Recommandations à l’intention des médecins traitants et des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médecins conseils des services de l’assurance maladie dans le but de donner des indications précises sur les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conditions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d’exonération.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Après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aval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Ministre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Recommandations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font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l’objet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d’une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publication</a:t>
            </a:r>
            <a:r>
              <a:rPr dirty="0" sz="1000">
                <a:latin typeface="Calibri"/>
                <a:cs typeface="Calibri"/>
              </a:rPr>
              <a:t> par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l’UCANSS à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l’intention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des Professionnels.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760"/>
              </a:spcBef>
            </a:pPr>
            <a:r>
              <a:rPr dirty="0" sz="1000" spc="-5" b="1">
                <a:latin typeface="Calibri"/>
                <a:cs typeface="Calibri"/>
              </a:rPr>
              <a:t>Liste des affections </a:t>
            </a:r>
            <a:r>
              <a:rPr dirty="0" sz="1000" b="1">
                <a:latin typeface="Calibri"/>
                <a:cs typeface="Calibri"/>
              </a:rPr>
              <a:t>de</a:t>
            </a:r>
            <a:r>
              <a:rPr dirty="0" sz="1000" spc="-5" b="1">
                <a:latin typeface="Calibri"/>
                <a:cs typeface="Calibri"/>
              </a:rPr>
              <a:t> longue</a:t>
            </a:r>
            <a:r>
              <a:rPr dirty="0" sz="1000" spc="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durée</a:t>
            </a:r>
            <a:r>
              <a:rPr dirty="0" sz="1000" spc="-5" b="1">
                <a:latin typeface="Calibri"/>
                <a:cs typeface="Calibri"/>
              </a:rPr>
              <a:t> :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00">
              <a:latin typeface="Calibri"/>
              <a:cs typeface="Calibri"/>
            </a:endParaRPr>
          </a:p>
          <a:p>
            <a:pPr marL="462280" indent="-450215">
              <a:lnSpc>
                <a:spcPct val="100000"/>
              </a:lnSpc>
              <a:buAutoNum type="arabicPlain"/>
              <a:tabLst>
                <a:tab pos="461645" algn="l"/>
                <a:tab pos="462915" algn="l"/>
              </a:tabLst>
            </a:pPr>
            <a:r>
              <a:rPr dirty="0" sz="1000" spc="-5">
                <a:latin typeface="Calibri"/>
                <a:cs typeface="Calibri"/>
              </a:rPr>
              <a:t>Accident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vasculaire cérébral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invalidant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  <a:p>
            <a:pPr marL="462280" indent="-450215">
              <a:lnSpc>
                <a:spcPct val="100000"/>
              </a:lnSpc>
              <a:spcBef>
                <a:spcPts val="285"/>
              </a:spcBef>
              <a:buAutoNum type="arabicPlain"/>
              <a:tabLst>
                <a:tab pos="461645" algn="l"/>
                <a:tab pos="462915" algn="l"/>
              </a:tabLst>
            </a:pPr>
            <a:r>
              <a:rPr dirty="0" sz="1000" spc="-5">
                <a:latin typeface="Calibri"/>
                <a:cs typeface="Calibri"/>
              </a:rPr>
              <a:t>Insuffisances médullaires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autres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cytopénies chroniques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  <a:p>
            <a:pPr marL="462280" indent="-450215">
              <a:lnSpc>
                <a:spcPct val="100000"/>
              </a:lnSpc>
              <a:spcBef>
                <a:spcPts val="300"/>
              </a:spcBef>
              <a:buAutoNum type="arabicPlain"/>
              <a:tabLst>
                <a:tab pos="461645" algn="l"/>
                <a:tab pos="462915" algn="l"/>
              </a:tabLst>
            </a:pPr>
            <a:r>
              <a:rPr dirty="0" sz="1000" spc="-5">
                <a:latin typeface="Calibri"/>
                <a:cs typeface="Calibri"/>
              </a:rPr>
              <a:t>Artériopathies chroniques </a:t>
            </a:r>
            <a:r>
              <a:rPr dirty="0" sz="1000">
                <a:latin typeface="Calibri"/>
                <a:cs typeface="Calibri"/>
              </a:rPr>
              <a:t>avec </a:t>
            </a:r>
            <a:r>
              <a:rPr dirty="0" sz="1000" spc="-5">
                <a:latin typeface="Calibri"/>
                <a:cs typeface="Calibri"/>
              </a:rPr>
              <a:t>manifestations ischémiques ;</a:t>
            </a:r>
            <a:endParaRPr sz="1000">
              <a:latin typeface="Calibri"/>
              <a:cs typeface="Calibri"/>
            </a:endParaRPr>
          </a:p>
          <a:p>
            <a:pPr marL="462280" indent="-450215">
              <a:lnSpc>
                <a:spcPct val="100000"/>
              </a:lnSpc>
              <a:spcBef>
                <a:spcPts val="290"/>
              </a:spcBef>
              <a:buAutoNum type="arabicPlain"/>
              <a:tabLst>
                <a:tab pos="461645" algn="l"/>
                <a:tab pos="462915" algn="l"/>
              </a:tabLst>
            </a:pPr>
            <a:r>
              <a:rPr dirty="0" sz="1000" spc="-5">
                <a:latin typeface="Calibri"/>
                <a:cs typeface="Calibri"/>
              </a:rPr>
              <a:t>Bilharziose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compliquée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80872" y="4098031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86459" y="4292602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0872" y="4288531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334515" y="4292602"/>
            <a:ext cx="4680585" cy="3327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70"/>
              </a:spcBef>
            </a:pPr>
            <a:r>
              <a:rPr dirty="0" sz="1000" spc="-5">
                <a:latin typeface="Calibri"/>
                <a:cs typeface="Calibri"/>
              </a:rPr>
              <a:t>Insuffisance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cardiaque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grave,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troubles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du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rythme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graves,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cardiopathies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valvulaires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graves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cardiopathies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congénitales graves 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6459" y="4637026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36041" y="4637026"/>
            <a:ext cx="25634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Maladies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chroniques actives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du </a:t>
            </a:r>
            <a:r>
              <a:rPr dirty="0" sz="1000" spc="-5">
                <a:latin typeface="Calibri"/>
                <a:cs typeface="Calibri"/>
              </a:rPr>
              <a:t>foie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cirrhoses 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80872" y="4632955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86459" y="4827526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80872" y="4823455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334515" y="4827526"/>
            <a:ext cx="4876800" cy="3327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70"/>
              </a:spcBef>
            </a:pPr>
            <a:r>
              <a:rPr dirty="0" sz="1000" spc="-5">
                <a:latin typeface="Calibri"/>
                <a:cs typeface="Calibri"/>
              </a:rPr>
              <a:t>Déficit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immunitaire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primitif grave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nécessitant</a:t>
            </a:r>
            <a:r>
              <a:rPr dirty="0" sz="1000">
                <a:latin typeface="Calibri"/>
                <a:cs typeface="Calibri"/>
              </a:rPr>
              <a:t> un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traitement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prolongé,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infection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par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virus de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l’immuno-déficience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humaine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6459" y="5171950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36041" y="5171950"/>
            <a:ext cx="20681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Diabète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type 1 et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diabète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type 2 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0872" y="5167879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886459" y="5362450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64997" y="5362450"/>
            <a:ext cx="47942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Forme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grave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affections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neurologiques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et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musculaires</a:t>
            </a:r>
            <a:r>
              <a:rPr dirty="0" sz="1000">
                <a:latin typeface="Calibri"/>
                <a:cs typeface="Calibri"/>
              </a:rPr>
              <a:t> (dont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myopathie),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épilepsie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grave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80872" y="5358379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86459" y="5552950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36062" y="5552950"/>
            <a:ext cx="43815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Hémoglobinopathies,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hémolyses,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chroniques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constitutionnelles et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acquises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sévères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80872" y="5548879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86459" y="5741925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36062" y="5741925"/>
            <a:ext cx="353567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Hémophilies et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affections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constitutionnelles de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l’hémostase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graves 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80872" y="5737855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886459" y="5932425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36062" y="5932425"/>
            <a:ext cx="16510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Hypertension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artérielle sévère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80872" y="5928355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86459" y="6121401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36062" y="6121401"/>
            <a:ext cx="102996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Maladie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coronaire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80872" y="6117330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886459" y="6311901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36062" y="6311901"/>
            <a:ext cx="22021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Insuffisance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respiratoire chronique</a:t>
            </a:r>
            <a:r>
              <a:rPr dirty="0" sz="1000" spc="-10">
                <a:latin typeface="Calibri"/>
                <a:cs typeface="Calibri"/>
              </a:rPr>
              <a:t> grave</a:t>
            </a:r>
            <a:r>
              <a:rPr dirty="0" sz="1000" spc="-5">
                <a:latin typeface="Calibri"/>
                <a:cs typeface="Calibri"/>
              </a:rPr>
              <a:t> 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80872" y="6307830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886459" y="6502401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36062" y="6502401"/>
            <a:ext cx="3778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è</a:t>
            </a:r>
            <a:r>
              <a:rPr dirty="0" sz="1000" spc="-5">
                <a:latin typeface="Calibri"/>
                <a:cs typeface="Calibri"/>
              </a:rPr>
              <a:t>pre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80872" y="6498330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886459" y="6691377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36062" y="6691377"/>
            <a:ext cx="12007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Maladie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Parkinson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80872" y="6687307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886459" y="6881877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36062" y="6881877"/>
            <a:ext cx="43218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Maladies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métaboliques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héréditaires nécessitant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un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traitement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prolongé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spécialisé 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80872" y="6877807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886459" y="7072377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36062" y="7072377"/>
            <a:ext cx="8489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Mu</a:t>
            </a:r>
            <a:r>
              <a:rPr dirty="0" sz="1000" spc="-10">
                <a:latin typeface="Calibri"/>
                <a:cs typeface="Calibri"/>
              </a:rPr>
              <a:t>c</a:t>
            </a:r>
            <a:r>
              <a:rPr dirty="0" sz="1000" spc="-5">
                <a:latin typeface="Calibri"/>
                <a:cs typeface="Calibri"/>
              </a:rPr>
              <a:t>o</a:t>
            </a:r>
            <a:r>
              <a:rPr dirty="0" sz="1000" spc="-15">
                <a:latin typeface="Calibri"/>
                <a:cs typeface="Calibri"/>
              </a:rPr>
              <a:t>v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 spc="-1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ci</a:t>
            </a:r>
            <a:r>
              <a:rPr dirty="0" sz="1000" spc="-5">
                <a:latin typeface="Calibri"/>
                <a:cs typeface="Calibri"/>
              </a:rPr>
              <a:t>do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80872" y="7068307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886459" y="7261352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-5"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36062" y="7261352"/>
            <a:ext cx="34334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Néphropathie chronique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grave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syndrome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néphrotique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primitif 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80872" y="7257283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886459" y="7451852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36062" y="7451852"/>
            <a:ext cx="6292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Parap</a:t>
            </a:r>
            <a:r>
              <a:rPr dirty="0" sz="1000" spc="-10">
                <a:latin typeface="Calibri"/>
                <a:cs typeface="Calibri"/>
              </a:rPr>
              <a:t>légi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80872" y="7447782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886459" y="7642352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34539" y="7642352"/>
            <a:ext cx="48996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Périartérite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noueuse,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lupus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érythémateux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aigu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disséminé,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sclérodermie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généralisée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évolutive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80872" y="7638282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886459" y="7831328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336062" y="7831328"/>
            <a:ext cx="21551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Polyarthrite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rhumatoïde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évolutive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grave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880872" y="7827258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886459" y="8021828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336062" y="8021828"/>
            <a:ext cx="333882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Psychose,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trouble grave de la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personnalité,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arriération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mentale 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80872" y="8017758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886459" y="8212328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336062" y="8212328"/>
            <a:ext cx="30587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Rectocolite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hémorragique et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maladie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 Crohn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évolutives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80872" y="8208258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886459" y="8401305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336062" y="8401305"/>
            <a:ext cx="11061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Sclérose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en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plaques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880872" y="8397234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886459" y="8591805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880872" y="8587734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1334515" y="8591805"/>
            <a:ext cx="5003800" cy="3327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70"/>
              </a:spcBef>
            </a:pPr>
            <a:r>
              <a:rPr dirty="0" sz="1000" spc="-5">
                <a:latin typeface="Calibri"/>
                <a:cs typeface="Calibri"/>
              </a:rPr>
              <a:t>Scoliose structurale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évolutive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(dont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l’angle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est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égal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ou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supérieur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à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25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degrés)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jusqu’à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maturation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rachidienne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86459" y="8936228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336062" y="8936228"/>
            <a:ext cx="18580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Spondylarthrite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ankylosante</a:t>
            </a:r>
            <a:r>
              <a:rPr dirty="0" sz="1000" spc="-10">
                <a:latin typeface="Calibri"/>
                <a:cs typeface="Calibri"/>
              </a:rPr>
              <a:t> grave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880872" y="8932158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886459" y="9126728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336062" y="9126728"/>
            <a:ext cx="186943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Suites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transplantation d’organe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880872" y="9122658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886459" y="9315701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-5"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336062" y="9315701"/>
            <a:ext cx="10547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Tuberculose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active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80872" y="9311637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886459" y="9506201"/>
            <a:ext cx="153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3</a:t>
            </a:r>
            <a:r>
              <a:rPr dirty="0" sz="1000" spc="-5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336062" y="9506201"/>
            <a:ext cx="40544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Tumeur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maligne,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affection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maligne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du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tissu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lymphatique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ou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hématopoïétique.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880872" y="9502137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880872" y="9692637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\376\377\000D\000o\000n\000 \000S\000i\000m\000o\000n</dc:creator>
  <dc:title>\376\377\000A\000L\000D\000 \0003\0000</dc:title>
  <dcterms:created xsi:type="dcterms:W3CDTF">2021-11-23T11:31:38Z</dcterms:created>
  <dcterms:modified xsi:type="dcterms:W3CDTF">2021-11-23T11:31:38Z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2011-01-07T00:00:00Z</vt:filetime>
  </property>
  <property fmtid="{D5CDD505-2E9C-101B-9397-08002B2CF9AE}" pid="3" name="Creator">
    <vt:lpwstr>\376\377\000P\000D\000F\000C\000r\000e\000a\000t\000o\000r\000 \000V\000e\000r\000s\000i\000o\000n\000 \0000\000.\0009\000.\0006</vt:lpwstr>
  </property>
  <property fmtid="{D5CDD505-2E9C-101B-9397-08002B2CF9AE}" pid="4" name="LastSaved">
    <vt:filetime>2021-11-23T00:00:00Z</vt:filetime>
  </property>
</Properties>
</file>