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51676" y="9917493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7538" y="903725"/>
            <a:ext cx="5905500" cy="2044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50"/>
              </a:spcBef>
            </a:pPr>
            <a:r>
              <a:rPr sz="1100" b="1" u="sng" spc="-5" dirty="0">
                <a:solidFill>
                  <a:srgbClr val="004488"/>
                </a:solidFill>
                <a:uFill>
                  <a:solidFill>
                    <a:srgbClr val="004488"/>
                  </a:solidFill>
                </a:uFill>
                <a:latin typeface="Arial Narrow"/>
                <a:cs typeface="Arial Narrow"/>
              </a:rPr>
              <a:t>-1-</a:t>
            </a:r>
            <a:r>
              <a:rPr sz="1100" b="1" u="sng" dirty="0">
                <a:solidFill>
                  <a:srgbClr val="004488"/>
                </a:solidFill>
                <a:uFill>
                  <a:solidFill>
                    <a:srgbClr val="004488"/>
                  </a:solidFill>
                </a:uFill>
                <a:latin typeface="Arial Narrow"/>
                <a:cs typeface="Arial Narrow"/>
              </a:rPr>
              <a:t> </a:t>
            </a:r>
            <a:r>
              <a:rPr sz="1100" b="1" u="sng" spc="-5" dirty="0">
                <a:solidFill>
                  <a:srgbClr val="004488"/>
                </a:solidFill>
                <a:uFill>
                  <a:solidFill>
                    <a:srgbClr val="004488"/>
                  </a:solidFill>
                </a:uFill>
                <a:latin typeface="Arial Narrow"/>
                <a:cs typeface="Arial Narrow"/>
              </a:rPr>
              <a:t>Les freins</a:t>
            </a:r>
            <a:r>
              <a:rPr sz="1100" b="1" u="sng" dirty="0">
                <a:solidFill>
                  <a:srgbClr val="004488"/>
                </a:solidFill>
                <a:uFill>
                  <a:solidFill>
                    <a:srgbClr val="004488"/>
                  </a:solidFill>
                </a:uFill>
                <a:latin typeface="Arial Narrow"/>
                <a:cs typeface="Arial Narrow"/>
              </a:rPr>
              <a:t> </a:t>
            </a:r>
            <a:r>
              <a:rPr sz="1100" b="1" u="sng" spc="-5" dirty="0">
                <a:solidFill>
                  <a:srgbClr val="004488"/>
                </a:solidFill>
                <a:uFill>
                  <a:solidFill>
                    <a:srgbClr val="004488"/>
                  </a:solidFill>
                </a:uFill>
                <a:latin typeface="Arial Narrow"/>
                <a:cs typeface="Arial Narrow"/>
              </a:rPr>
              <a:t>à l’activité physique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183" y="1457603"/>
            <a:ext cx="4378325" cy="740600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100" b="1" spc="-5" dirty="0">
                <a:solidFill>
                  <a:srgbClr val="004488"/>
                </a:solidFill>
                <a:latin typeface="Arial Narrow"/>
                <a:cs typeface="Arial Narrow"/>
              </a:rPr>
              <a:t>Tableau</a:t>
            </a:r>
            <a:r>
              <a:rPr sz="1100" b="1" spc="5" dirty="0">
                <a:solidFill>
                  <a:srgbClr val="004488"/>
                </a:solidFill>
                <a:latin typeface="Arial Narrow"/>
                <a:cs typeface="Arial Narrow"/>
              </a:rPr>
              <a:t> </a:t>
            </a:r>
            <a:r>
              <a:rPr sz="1100" b="1" spc="-5" dirty="0">
                <a:solidFill>
                  <a:srgbClr val="004488"/>
                </a:solidFill>
                <a:latin typeface="Arial Narrow"/>
                <a:cs typeface="Arial Narrow"/>
              </a:rPr>
              <a:t>11.</a:t>
            </a:r>
            <a:r>
              <a:rPr sz="1100" b="1" dirty="0">
                <a:solidFill>
                  <a:srgbClr val="004488"/>
                </a:solidFill>
                <a:latin typeface="Arial Narrow"/>
                <a:cs typeface="Arial Narrow"/>
              </a:rPr>
              <a:t> </a:t>
            </a:r>
            <a:r>
              <a:rPr sz="1100" b="1" spc="-5" dirty="0">
                <a:solidFill>
                  <a:srgbClr val="004488"/>
                </a:solidFill>
                <a:latin typeface="Arial Narrow"/>
                <a:cs typeface="Arial Narrow"/>
              </a:rPr>
              <a:t>Obstacles ressentis</a:t>
            </a:r>
            <a:r>
              <a:rPr sz="1100" b="1" dirty="0">
                <a:solidFill>
                  <a:srgbClr val="004488"/>
                </a:solidFill>
                <a:latin typeface="Arial Narrow"/>
                <a:cs typeface="Arial Narrow"/>
              </a:rPr>
              <a:t> </a:t>
            </a:r>
            <a:r>
              <a:rPr sz="1100" b="1" spc="-5" dirty="0">
                <a:solidFill>
                  <a:srgbClr val="004488"/>
                </a:solidFill>
                <a:latin typeface="Arial Narrow"/>
                <a:cs typeface="Arial Narrow"/>
              </a:rPr>
              <a:t>et</a:t>
            </a:r>
            <a:r>
              <a:rPr sz="1100" b="1" spc="5" dirty="0">
                <a:solidFill>
                  <a:srgbClr val="004488"/>
                </a:solidFill>
                <a:latin typeface="Arial Narrow"/>
                <a:cs typeface="Arial Narrow"/>
              </a:rPr>
              <a:t> </a:t>
            </a:r>
            <a:r>
              <a:rPr sz="1100" b="1" spc="-5" dirty="0">
                <a:solidFill>
                  <a:srgbClr val="004488"/>
                </a:solidFill>
                <a:latin typeface="Arial Narrow"/>
                <a:cs typeface="Arial Narrow"/>
              </a:rPr>
              <a:t>conseils</a:t>
            </a:r>
            <a:endParaRPr sz="1100">
              <a:latin typeface="Arial Narrow"/>
              <a:cs typeface="Arial Narrow"/>
            </a:endParaRPr>
          </a:p>
          <a:p>
            <a:pPr marL="12700" marR="3737610">
              <a:lnSpc>
                <a:spcPct val="102699"/>
              </a:lnSpc>
              <a:spcBef>
                <a:spcPts val="25"/>
              </a:spcBef>
            </a:pPr>
            <a:r>
              <a:rPr sz="900" b="1" spc="-5" dirty="0">
                <a:latin typeface="Arial Narrow"/>
                <a:cs typeface="Arial Narrow"/>
              </a:rPr>
              <a:t>Le</a:t>
            </a:r>
            <a:r>
              <a:rPr sz="900" b="1" dirty="0">
                <a:latin typeface="Arial Narrow"/>
                <a:cs typeface="Arial Narrow"/>
              </a:rPr>
              <a:t>s</a:t>
            </a:r>
            <a:r>
              <a:rPr sz="900" b="1" spc="-5" dirty="0">
                <a:latin typeface="Arial Narrow"/>
                <a:cs typeface="Arial Narrow"/>
              </a:rPr>
              <a:t> o</a:t>
            </a:r>
            <a:r>
              <a:rPr sz="900" b="1" spc="5" dirty="0">
                <a:latin typeface="Arial Narrow"/>
                <a:cs typeface="Arial Narrow"/>
              </a:rPr>
              <a:t>b</a:t>
            </a:r>
            <a:r>
              <a:rPr sz="900" b="1" spc="-5" dirty="0">
                <a:latin typeface="Arial Narrow"/>
                <a:cs typeface="Arial Narrow"/>
              </a:rPr>
              <a:t>s</a:t>
            </a:r>
            <a:r>
              <a:rPr sz="900" b="1" dirty="0">
                <a:latin typeface="Arial Narrow"/>
                <a:cs typeface="Arial Narrow"/>
              </a:rPr>
              <a:t>ta</a:t>
            </a:r>
            <a:r>
              <a:rPr sz="900" b="1" spc="-5" dirty="0">
                <a:latin typeface="Arial Narrow"/>
                <a:cs typeface="Arial Narrow"/>
              </a:rPr>
              <a:t>cl</a:t>
            </a:r>
            <a:r>
              <a:rPr sz="900" b="1" dirty="0">
                <a:latin typeface="Arial Narrow"/>
                <a:cs typeface="Arial Narrow"/>
              </a:rPr>
              <a:t>es  </a:t>
            </a:r>
            <a:r>
              <a:rPr sz="900" b="1" spc="-5" dirty="0">
                <a:latin typeface="Arial Narrow"/>
                <a:cs typeface="Arial Narrow"/>
              </a:rPr>
              <a:t>ressentis</a:t>
            </a:r>
            <a:endParaRPr sz="900">
              <a:latin typeface="Arial Narrow"/>
              <a:cs typeface="Arial Narrow"/>
            </a:endParaRPr>
          </a:p>
          <a:p>
            <a:pPr marL="12700" marR="3253740">
              <a:lnSpc>
                <a:spcPct val="103299"/>
              </a:lnSpc>
              <a:spcBef>
                <a:spcPts val="5"/>
              </a:spcBef>
            </a:pPr>
            <a:r>
              <a:rPr sz="900" b="1" spc="-5" dirty="0">
                <a:latin typeface="Arial Narrow"/>
                <a:cs typeface="Arial Narrow"/>
              </a:rPr>
              <a:t>Les conseils </a:t>
            </a:r>
            <a:r>
              <a:rPr sz="900" b="1" dirty="0">
                <a:latin typeface="Arial Narrow"/>
                <a:cs typeface="Arial Narrow"/>
              </a:rPr>
              <a:t>à </a:t>
            </a:r>
            <a:r>
              <a:rPr sz="900" b="1" spc="-5" dirty="0">
                <a:latin typeface="Arial Narrow"/>
                <a:cs typeface="Arial Narrow"/>
              </a:rPr>
              <a:t>prodiguer </a:t>
            </a:r>
            <a:r>
              <a:rPr sz="900" b="1" spc="-195" dirty="0">
                <a:latin typeface="Arial Narrow"/>
                <a:cs typeface="Arial Narrow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 Narrow"/>
                <a:cs typeface="Arial Narrow"/>
              </a:rPr>
              <a:t>Trop</a:t>
            </a:r>
            <a:r>
              <a:rPr sz="900" b="1" u="sng" spc="-10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 Narrow"/>
                <a:cs typeface="Arial Narrow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 Narrow"/>
                <a:cs typeface="Arial Narrow"/>
              </a:rPr>
              <a:t>vieux</a:t>
            </a:r>
            <a:endParaRPr sz="900">
              <a:latin typeface="Arial Narrow"/>
              <a:cs typeface="Arial Narrow"/>
            </a:endParaRPr>
          </a:p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 sur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2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bienfaits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 l’AP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effets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qualité</a:t>
            </a:r>
            <a:r>
              <a:rPr sz="900" dirty="0">
                <a:latin typeface="Arial"/>
                <a:cs typeface="Arial"/>
              </a:rPr>
              <a:t> de </a:t>
            </a:r>
            <a:r>
              <a:rPr sz="900" spc="-5" dirty="0">
                <a:latin typeface="Arial"/>
                <a:cs typeface="Arial"/>
              </a:rPr>
              <a:t>vie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l’indépendance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fonctionnelle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l’amélioration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capacités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d’adaptation</a:t>
            </a:r>
            <a:r>
              <a:rPr sz="900" dirty="0">
                <a:latin typeface="Arial"/>
                <a:cs typeface="Arial"/>
              </a:rPr>
              <a:t> à </a:t>
            </a:r>
            <a:r>
              <a:rPr sz="900" spc="-5" dirty="0">
                <a:latin typeface="Arial"/>
                <a:cs typeface="Arial"/>
              </a:rPr>
              <a:t>l’effort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quel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soit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l’âge</a:t>
            </a:r>
            <a:endParaRPr sz="900">
              <a:latin typeface="Arial"/>
              <a:cs typeface="Arial"/>
            </a:endParaRPr>
          </a:p>
          <a:p>
            <a:pPr marL="12700" marR="132080">
              <a:lnSpc>
                <a:spcPts val="1180"/>
              </a:lnSpc>
              <a:spcBef>
                <a:spcPts val="20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l’aide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potentielle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à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socialisation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(plaisir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partager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avec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d’autres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personnes,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passer </a:t>
            </a:r>
            <a:r>
              <a:rPr sz="900" dirty="0">
                <a:latin typeface="Arial"/>
                <a:cs typeface="Arial"/>
              </a:rPr>
              <a:t>un</a:t>
            </a:r>
            <a:r>
              <a:rPr sz="900" spc="-5" dirty="0">
                <a:latin typeface="Arial"/>
                <a:cs typeface="Arial"/>
              </a:rPr>
              <a:t> moment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agréable)</a:t>
            </a:r>
            <a:endParaRPr sz="900">
              <a:latin typeface="Arial"/>
              <a:cs typeface="Arial"/>
            </a:endParaRPr>
          </a:p>
          <a:p>
            <a:pPr marL="12700" marR="86995" indent="-635">
              <a:lnSpc>
                <a:spcPts val="1180"/>
              </a:lnSpc>
              <a:spcBef>
                <a:spcPts val="12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qualification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professionnels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qui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pourront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adapter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individuellement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pratique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ts val="1280"/>
              </a:lnSpc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lever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l’ambiguïté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entre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sport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sans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notion</a:t>
            </a:r>
            <a:r>
              <a:rPr sz="900" dirty="0">
                <a:latin typeface="Arial"/>
                <a:cs typeface="Arial"/>
              </a:rPr>
              <a:t> de</a:t>
            </a:r>
            <a:r>
              <a:rPr sz="900" spc="-5" dirty="0">
                <a:latin typeface="Arial"/>
                <a:cs typeface="Arial"/>
              </a:rPr>
              <a:t> performance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79546"/>
              </a:buClr>
              <a:buFont typeface="Arial"/>
              <a:buChar char="-"/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Manque</a:t>
            </a:r>
            <a:r>
              <a:rPr sz="900" b="1" u="sng" spc="-30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d’intérêt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3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la diversité des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AP,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le caractère ludique</a:t>
            </a:r>
            <a:endParaRPr sz="900">
              <a:latin typeface="Arial"/>
              <a:cs typeface="Arial"/>
            </a:endParaRPr>
          </a:p>
          <a:p>
            <a:pPr marL="12700" marR="125730">
              <a:lnSpc>
                <a:spcPts val="1180"/>
              </a:lnSpc>
              <a:spcBef>
                <a:spcPts val="19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 lien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social,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possibilité</a:t>
            </a:r>
            <a:r>
              <a:rPr sz="900" dirty="0">
                <a:latin typeface="Arial"/>
                <a:cs typeface="Arial"/>
              </a:rPr>
              <a:t> de </a:t>
            </a:r>
            <a:r>
              <a:rPr sz="900" spc="-5" dirty="0">
                <a:latin typeface="Arial"/>
                <a:cs typeface="Arial"/>
              </a:rPr>
              <a:t>rencontrer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nouvelles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personnes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profiter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nouveaux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environnements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(nature,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infrastructures)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ts val="1290"/>
              </a:lnSpc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bénéfices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santé,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condition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physique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maintien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l’autonomie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79546"/>
              </a:buClr>
              <a:buFont typeface="Arial"/>
              <a:buChar char="-"/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Effort</a:t>
            </a:r>
            <a:r>
              <a:rPr sz="900" b="1" u="sng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trop</a:t>
            </a:r>
            <a:r>
              <a:rPr sz="900" b="1" u="sng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important</a:t>
            </a:r>
            <a:r>
              <a:rPr sz="900" b="1" u="sng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/Trop</a:t>
            </a:r>
            <a:r>
              <a:rPr sz="900" b="1" u="sng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fatigué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2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 rôle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réduction de</a:t>
            </a:r>
            <a:r>
              <a:rPr sz="900" dirty="0">
                <a:latin typeface="Arial"/>
                <a:cs typeface="Arial"/>
              </a:rPr>
              <a:t> la </a:t>
            </a:r>
            <a:r>
              <a:rPr sz="900" spc="-5" dirty="0">
                <a:latin typeface="Arial"/>
                <a:cs typeface="Arial"/>
              </a:rPr>
              <a:t>sensation</a:t>
            </a:r>
            <a:r>
              <a:rPr sz="900" dirty="0">
                <a:latin typeface="Arial"/>
                <a:cs typeface="Arial"/>
              </a:rPr>
              <a:t> de </a:t>
            </a:r>
            <a:r>
              <a:rPr sz="900" spc="-5" dirty="0">
                <a:latin typeface="Arial"/>
                <a:cs typeface="Arial"/>
              </a:rPr>
              <a:t>fatigue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d’essoufflement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5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rôle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 le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sommeil</a:t>
            </a:r>
            <a:endParaRPr sz="900">
              <a:latin typeface="Arial"/>
              <a:cs typeface="Arial"/>
            </a:endParaRPr>
          </a:p>
          <a:p>
            <a:pPr marL="12700" marR="65405">
              <a:lnSpc>
                <a:spcPts val="1180"/>
              </a:lnSpc>
              <a:spcBef>
                <a:spcPts val="19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rôle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l’inactivité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physique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déconditionnement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(spirale</a:t>
            </a:r>
            <a:r>
              <a:rPr sz="900" dirty="0">
                <a:latin typeface="Arial"/>
                <a:cs typeface="Arial"/>
              </a:rPr>
              <a:t> :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moins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je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bouge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-&gt;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moins</a:t>
            </a:r>
            <a:r>
              <a:rPr sz="900" dirty="0">
                <a:latin typeface="Arial"/>
                <a:cs typeface="Arial"/>
              </a:rPr>
              <a:t> je</a:t>
            </a:r>
            <a:r>
              <a:rPr sz="900" spc="-5" dirty="0">
                <a:latin typeface="Arial"/>
                <a:cs typeface="Arial"/>
              </a:rPr>
              <a:t> suis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capable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 bouger</a:t>
            </a:r>
            <a:r>
              <a:rPr sz="900" dirty="0">
                <a:latin typeface="Arial"/>
                <a:cs typeface="Arial"/>
              </a:rPr>
              <a:t> -&gt; </a:t>
            </a:r>
            <a:r>
              <a:rPr sz="900" spc="-5" dirty="0">
                <a:latin typeface="Arial"/>
                <a:cs typeface="Arial"/>
              </a:rPr>
              <a:t>moins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j’ai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envie </a:t>
            </a:r>
            <a:r>
              <a:rPr sz="900" dirty="0">
                <a:latin typeface="Arial"/>
                <a:cs typeface="Arial"/>
              </a:rPr>
              <a:t>de</a:t>
            </a:r>
            <a:r>
              <a:rPr sz="900" spc="-5" dirty="0">
                <a:latin typeface="Arial"/>
                <a:cs typeface="Arial"/>
              </a:rPr>
              <a:t> bouger)</a:t>
            </a:r>
            <a:endParaRPr sz="900">
              <a:latin typeface="Arial"/>
              <a:cs typeface="Arial"/>
            </a:endParaRPr>
          </a:p>
          <a:p>
            <a:pPr marL="12700" marR="290195">
              <a:lnSpc>
                <a:spcPts val="1180"/>
              </a:lnSpc>
              <a:spcBef>
                <a:spcPts val="12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progressivité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pratique</a:t>
            </a:r>
            <a:r>
              <a:rPr sz="900" dirty="0">
                <a:latin typeface="Arial"/>
                <a:cs typeface="Arial"/>
              </a:rPr>
              <a:t> :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effort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faible/modéré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est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bénéfique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s’il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est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fait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régulièrement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79546"/>
              </a:buClr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Manque</a:t>
            </a:r>
            <a:r>
              <a:rPr sz="900" b="1" u="sng" spc="-30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de</a:t>
            </a:r>
            <a:r>
              <a:rPr sz="900" b="1" u="sng" spc="-2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temps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2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déplacements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actifs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(marche,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vélo,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escaliers)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qui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sont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facilement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mobilisables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5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 modèle gagnant-gagnant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AP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 </a:t>
            </a:r>
            <a:r>
              <a:rPr sz="900" dirty="0">
                <a:latin typeface="Arial"/>
                <a:cs typeface="Arial"/>
              </a:rPr>
              <a:t>la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vie</a:t>
            </a:r>
            <a:r>
              <a:rPr sz="900" spc="-5" dirty="0">
                <a:latin typeface="Arial"/>
                <a:cs typeface="Arial"/>
              </a:rPr>
              <a:t> quotidienne</a:t>
            </a:r>
            <a:endParaRPr sz="900">
              <a:latin typeface="Arial"/>
              <a:cs typeface="Arial"/>
            </a:endParaRPr>
          </a:p>
          <a:p>
            <a:pPr marL="12700" marR="213995">
              <a:lnSpc>
                <a:spcPts val="1180"/>
              </a:lnSpc>
              <a:spcBef>
                <a:spcPts val="19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fractionnement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périodes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d’AP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tout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gardant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effets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bénéfiques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santé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ts val="1180"/>
              </a:lnSpc>
              <a:spcBef>
                <a:spcPts val="12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effets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santé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condition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physique</a:t>
            </a:r>
            <a:r>
              <a:rPr sz="900" dirty="0">
                <a:latin typeface="Arial"/>
                <a:cs typeface="Arial"/>
              </a:rPr>
              <a:t> même </a:t>
            </a:r>
            <a:r>
              <a:rPr sz="900" spc="-5" dirty="0">
                <a:latin typeface="Arial"/>
                <a:cs typeface="Arial"/>
              </a:rPr>
              <a:t>pour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volumes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et/ou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intensités réduits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79546"/>
              </a:buClr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Météo</a:t>
            </a:r>
            <a:r>
              <a:rPr sz="900" b="1" u="sng" spc="-50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défavorable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2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effets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AP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vie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quotidienne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(ménage,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bricolage,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etc.)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AP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à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domicile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AP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centre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sportif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887183" y="1022095"/>
            <a:ext cx="4428490" cy="5368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Déplacements</a:t>
            </a:r>
            <a:r>
              <a:rPr sz="900" b="1" u="sng" spc="-1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difficiles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2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la possibilité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 pratique proche de chez</a:t>
            </a:r>
            <a:r>
              <a:rPr sz="900" dirty="0">
                <a:latin typeface="Arial"/>
                <a:cs typeface="Arial"/>
              </a:rPr>
              <a:t> soi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5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la pratique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d’AP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groupe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avec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son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entourage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(déplacement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groupe)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AP</a:t>
            </a:r>
            <a:r>
              <a:rPr sz="900" dirty="0">
                <a:latin typeface="Arial"/>
                <a:cs typeface="Arial"/>
              </a:rPr>
              <a:t> à</a:t>
            </a:r>
            <a:r>
              <a:rPr sz="900" spc="-5" dirty="0">
                <a:latin typeface="Arial"/>
                <a:cs typeface="Arial"/>
              </a:rPr>
              <a:t> domicile,</a:t>
            </a:r>
            <a:r>
              <a:rPr sz="900" dirty="0">
                <a:latin typeface="Arial"/>
                <a:cs typeface="Arial"/>
              </a:rPr>
              <a:t> au</a:t>
            </a:r>
            <a:r>
              <a:rPr sz="900" spc="-5" dirty="0">
                <a:latin typeface="Arial"/>
                <a:cs typeface="Arial"/>
              </a:rPr>
              <a:t> besoin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avec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l’aide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nouvelles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technologies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5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l’effet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l’amélioration des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déplacements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à </a:t>
            </a:r>
            <a:r>
              <a:rPr sz="900" spc="-5" dirty="0">
                <a:latin typeface="Arial"/>
                <a:cs typeface="Arial"/>
              </a:rPr>
              <a:t>moyen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terme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79546"/>
              </a:buClr>
              <a:buFont typeface="Arial"/>
              <a:buChar char="-"/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Coût</a:t>
            </a:r>
            <a:r>
              <a:rPr sz="900" b="1" u="sng" spc="-2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trop</a:t>
            </a:r>
            <a:r>
              <a:rPr sz="900" b="1" u="sng" spc="-2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élevé</a:t>
            </a:r>
            <a:endParaRPr sz="9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835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2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certaines</a:t>
            </a:r>
            <a:r>
              <a:rPr sz="900" dirty="0">
                <a:latin typeface="Arial"/>
                <a:cs typeface="Arial"/>
              </a:rPr>
              <a:t> AP </a:t>
            </a:r>
            <a:r>
              <a:rPr sz="900" spc="-5" dirty="0">
                <a:latin typeface="Arial"/>
                <a:cs typeface="Arial"/>
              </a:rPr>
              <a:t>comme 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marche sont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gratuites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5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faire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l’exercice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chez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soi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coûte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rien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(exemple</a:t>
            </a:r>
            <a:r>
              <a:rPr sz="900" dirty="0">
                <a:latin typeface="Arial"/>
                <a:cs typeface="Arial"/>
              </a:rPr>
              <a:t> :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exercices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avec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poids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du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corps)</a:t>
            </a:r>
            <a:endParaRPr sz="900">
              <a:latin typeface="Arial"/>
              <a:cs typeface="Arial"/>
            </a:endParaRPr>
          </a:p>
          <a:p>
            <a:pPr marL="12700" marR="683260" indent="-635">
              <a:lnSpc>
                <a:spcPts val="1180"/>
              </a:lnSpc>
              <a:spcBef>
                <a:spcPts val="19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des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programmes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d’APA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peuvent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être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subventionnés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par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villes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ou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les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complémentaires-santé, etc.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79546"/>
              </a:buClr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Crainte</a:t>
            </a:r>
            <a:r>
              <a:rPr sz="900" b="1" u="sng" spc="-10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des</a:t>
            </a:r>
            <a:r>
              <a:rPr sz="900" b="1" u="sng" spc="-10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blessures/</a:t>
            </a:r>
            <a:r>
              <a:rPr sz="900" b="1" u="sng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de</a:t>
            </a:r>
            <a:r>
              <a:rPr sz="900" b="1" u="sng" spc="-10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douleurs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2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 périodes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d’échauffement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 récupération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progressivité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intensité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volume</a:t>
            </a:r>
            <a:r>
              <a:rPr sz="900" dirty="0">
                <a:latin typeface="Arial"/>
                <a:cs typeface="Arial"/>
              </a:rPr>
              <a:t> du </a:t>
            </a:r>
            <a:r>
              <a:rPr sz="900" spc="-5" dirty="0">
                <a:latin typeface="Arial"/>
                <a:cs typeface="Arial"/>
              </a:rPr>
              <a:t>programme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d’AP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les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exercices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d’assouplissement,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l’échauffement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muscles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une bonne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position pendant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faisant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attention</a:t>
            </a:r>
            <a:r>
              <a:rPr sz="900" dirty="0">
                <a:latin typeface="Arial"/>
                <a:cs typeface="Arial"/>
              </a:rPr>
              <a:t> au</a:t>
            </a:r>
            <a:r>
              <a:rPr sz="900" spc="-5" dirty="0">
                <a:latin typeface="Arial"/>
                <a:cs typeface="Arial"/>
              </a:rPr>
              <a:t> dos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aux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genoux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des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professionnels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l’APA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qui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préviennent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l’apparition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douleurs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blessures</a:t>
            </a:r>
            <a:endParaRPr sz="9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spcBef>
                <a:spcPts val="4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écouter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signaux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son</a:t>
            </a:r>
            <a:r>
              <a:rPr sz="900" spc="-5" dirty="0">
                <a:latin typeface="Arial"/>
                <a:cs typeface="Arial"/>
              </a:rPr>
              <a:t> corps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sans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dépasser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limites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79546"/>
              </a:buClr>
              <a:buFont typeface="Arial"/>
              <a:buChar char="-"/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Isolement/faible</a:t>
            </a:r>
            <a:r>
              <a:rPr sz="900" b="1" u="sng" spc="-1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réseau</a:t>
            </a:r>
            <a:r>
              <a:rPr sz="900" b="1" u="sng" spc="-10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 </a:t>
            </a:r>
            <a:r>
              <a:rPr sz="900" b="1" u="sng" spc="-5" dirty="0">
                <a:solidFill>
                  <a:srgbClr val="5B9BD4"/>
                </a:solidFill>
                <a:uFill>
                  <a:solidFill>
                    <a:srgbClr val="5B9BD4"/>
                  </a:solidFill>
                </a:uFill>
                <a:latin typeface="Arial"/>
                <a:cs typeface="Arial"/>
              </a:rPr>
              <a:t>social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900" spc="-5" dirty="0">
                <a:latin typeface="Arial"/>
                <a:cs typeface="Arial"/>
              </a:rPr>
              <a:t>Mettre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l’accent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12700" marR="207645" indent="-635">
              <a:lnSpc>
                <a:spcPts val="1180"/>
              </a:lnSpc>
              <a:spcBef>
                <a:spcPts val="18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sollicitez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votre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entourage,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vos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proches,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vos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connaissances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demandez-leur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s’ils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pratiquent une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AP</a:t>
            </a:r>
            <a:endParaRPr sz="900">
              <a:latin typeface="Arial"/>
              <a:cs typeface="Arial"/>
            </a:endParaRPr>
          </a:p>
          <a:p>
            <a:pPr marL="12700" marR="156210" indent="-635">
              <a:lnSpc>
                <a:spcPts val="1180"/>
              </a:lnSpc>
              <a:spcBef>
                <a:spcPts val="120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pratiquez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une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AP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avec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eux</a:t>
            </a:r>
            <a:r>
              <a:rPr sz="900" dirty="0">
                <a:latin typeface="Arial"/>
                <a:cs typeface="Arial"/>
              </a:rPr>
              <a:t> en </a:t>
            </a:r>
            <a:r>
              <a:rPr sz="900" spc="-5" dirty="0">
                <a:latin typeface="Arial"/>
                <a:cs typeface="Arial"/>
              </a:rPr>
              <a:t>salle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sport,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à</a:t>
            </a:r>
            <a:r>
              <a:rPr sz="900" spc="-5" dirty="0">
                <a:latin typeface="Arial"/>
                <a:cs typeface="Arial"/>
              </a:rPr>
              <a:t> proximité</a:t>
            </a:r>
            <a:r>
              <a:rPr sz="900" dirty="0">
                <a:latin typeface="Arial"/>
                <a:cs typeface="Arial"/>
              </a:rPr>
              <a:t> de </a:t>
            </a:r>
            <a:r>
              <a:rPr sz="900" spc="-5" dirty="0">
                <a:latin typeface="Arial"/>
                <a:cs typeface="Arial"/>
              </a:rPr>
              <a:t>chez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vous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ou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votre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travail.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Certains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professionnels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interviennent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également</a:t>
            </a:r>
            <a:r>
              <a:rPr sz="900" dirty="0">
                <a:latin typeface="Arial"/>
                <a:cs typeface="Arial"/>
              </a:rPr>
              <a:t> à</a:t>
            </a:r>
            <a:r>
              <a:rPr sz="900" spc="-5" dirty="0">
                <a:latin typeface="Arial"/>
                <a:cs typeface="Arial"/>
              </a:rPr>
              <a:t> domicile</a:t>
            </a:r>
            <a:endParaRPr sz="900">
              <a:latin typeface="Arial"/>
              <a:cs typeface="Arial"/>
            </a:endParaRPr>
          </a:p>
          <a:p>
            <a:pPr marL="12700" marR="187960" indent="-635">
              <a:lnSpc>
                <a:spcPts val="1180"/>
              </a:lnSpc>
              <a:spcBef>
                <a:spcPts val="125"/>
              </a:spcBef>
              <a:buClr>
                <a:srgbClr val="F79546"/>
              </a:buClr>
              <a:buSzPct val="122222"/>
              <a:buChar char="-"/>
              <a:tabLst>
                <a:tab pos="98425" algn="l"/>
              </a:tabLst>
            </a:pPr>
            <a:r>
              <a:rPr sz="900" spc="-5" dirty="0">
                <a:latin typeface="Arial"/>
                <a:cs typeface="Arial"/>
              </a:rPr>
              <a:t>n’oubliez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pas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qu’il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existe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portes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ouvertes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organisées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par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ville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(associations,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clubs </a:t>
            </a:r>
            <a:r>
              <a:rPr sz="900" dirty="0">
                <a:latin typeface="Arial"/>
                <a:cs typeface="Arial"/>
              </a:rPr>
              <a:t>de</a:t>
            </a:r>
            <a:r>
              <a:rPr sz="900" spc="-5" dirty="0">
                <a:latin typeface="Arial"/>
                <a:cs typeface="Arial"/>
              </a:rPr>
              <a:t> sport,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etc.)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périodes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d’essai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554</Words>
  <Application>Microsoft Office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ProBook</dc:creator>
  <cp:lastModifiedBy>Annick DI SCALA</cp:lastModifiedBy>
  <cp:revision>1</cp:revision>
  <dcterms:created xsi:type="dcterms:W3CDTF">2021-11-23T11:30:56Z</dcterms:created>
  <dcterms:modified xsi:type="dcterms:W3CDTF">2021-11-23T12:06:08Z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