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51676" y="9917493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78839"/>
            <a:ext cx="75819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20" b="1">
                <a:latin typeface="Calibri"/>
                <a:cs typeface="Calibri"/>
              </a:rPr>
              <a:t>Effet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dose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0" y="1333499"/>
          <a:ext cx="7560945" cy="4351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3000"/>
                <a:gridCol w="2590800"/>
                <a:gridCol w="2556509"/>
              </a:tblGrid>
              <a:tr h="1137920">
                <a:tc>
                  <a:txBody>
                    <a:bodyPr/>
                    <a:lstStyle/>
                    <a:p>
                      <a:pPr marL="609600" marR="120014" indent="-660400">
                        <a:lnSpc>
                          <a:spcPts val="2300"/>
                        </a:lnSpc>
                        <a:spcBef>
                          <a:spcPts val="335"/>
                        </a:spcBef>
                      </a:pP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Temps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hebdomadaire </a:t>
                      </a:r>
                      <a:r>
                        <a:rPr dirty="0" sz="2000" spc="-48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d’activité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marL="1012190" marR="359410" indent="-646430">
                        <a:lnSpc>
                          <a:spcPts val="2300"/>
                        </a:lnSpc>
                        <a:spcBef>
                          <a:spcPts val="335"/>
                        </a:spcBef>
                      </a:pP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Bénéfices</a:t>
                      </a:r>
                      <a:r>
                        <a:rPr dirty="0" sz="2000" spc="-3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pour</a:t>
                      </a:r>
                      <a:r>
                        <a:rPr dirty="0" sz="2000" spc="-7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2000" spc="-48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santé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589445"/>
                      </a:solidFill>
                      <a:prstDash val="solid"/>
                    </a:lnL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6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Commentaires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225">
                    <a:lnL w="9525">
                      <a:solidFill>
                        <a:srgbClr val="589445"/>
                      </a:solidFill>
                      <a:prstDash val="solid"/>
                    </a:lnL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</a:tr>
              <a:tr h="691515">
                <a:tc>
                  <a:txBody>
                    <a:bodyPr/>
                    <a:lstStyle/>
                    <a:p>
                      <a:pPr algn="ctr" marR="17081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Sédentarité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6034"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000" spc="-1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Aucun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6034">
                    <a:lnL w="9525">
                      <a:solidFill>
                        <a:srgbClr val="589445"/>
                      </a:solidFill>
                      <a:prstDash val="solid"/>
                    </a:lnL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65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=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1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mauvaise</a:t>
                      </a:r>
                      <a:r>
                        <a:rPr dirty="0" sz="2000" spc="-10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1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santé</a:t>
                      </a:r>
                      <a:r>
                        <a:rPr dirty="0" sz="2000" spc="-6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!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6034">
                    <a:lnL w="9525">
                      <a:solidFill>
                        <a:srgbClr val="589445"/>
                      </a:solidFill>
                      <a:prstDash val="solid"/>
                    </a:lnL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</a:tr>
              <a:tr h="691515">
                <a:tc>
                  <a:txBody>
                    <a:bodyPr/>
                    <a:lstStyle/>
                    <a:p>
                      <a:pPr algn="ctr" marR="1695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&lt;</a:t>
                      </a:r>
                      <a:r>
                        <a:rPr dirty="0" sz="2000" spc="-2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150 </a:t>
                      </a:r>
                      <a:r>
                        <a:rPr dirty="0" sz="2000" spc="-1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minutes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7305"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2000" spc="-1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Notables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7305">
                    <a:lnL w="9525">
                      <a:solidFill>
                        <a:srgbClr val="589445"/>
                      </a:solidFill>
                      <a:prstDash val="solid"/>
                    </a:lnL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6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=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mieux</a:t>
                      </a:r>
                      <a:r>
                        <a:rPr dirty="0" sz="2000" spc="-1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que</a:t>
                      </a:r>
                      <a:r>
                        <a:rPr dirty="0" sz="2000" spc="-9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rien</a:t>
                      </a:r>
                      <a:r>
                        <a:rPr dirty="0" sz="2000" spc="-4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!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7305">
                    <a:lnL w="9525">
                      <a:solidFill>
                        <a:srgbClr val="589445"/>
                      </a:solidFill>
                      <a:prstDash val="solid"/>
                    </a:lnL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algn="ctr" marR="16891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2000" spc="-1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150</a:t>
                      </a:r>
                      <a:r>
                        <a:rPr dirty="0" sz="2000" spc="-6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à</a:t>
                      </a:r>
                      <a:r>
                        <a:rPr dirty="0" sz="2000" spc="-6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300</a:t>
                      </a:r>
                      <a:r>
                        <a:rPr dirty="0" sz="2000" spc="-1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minutes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7305"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Substantiels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7305">
                    <a:lnL w="9525">
                      <a:solidFill>
                        <a:srgbClr val="589445"/>
                      </a:solidFill>
                      <a:prstDash val="solid"/>
                    </a:lnL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0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=</a:t>
                      </a:r>
                      <a:r>
                        <a:rPr dirty="0" sz="2000" spc="-7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encore</a:t>
                      </a:r>
                      <a:r>
                        <a:rPr dirty="0" sz="2000" spc="-6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mieux</a:t>
                      </a:r>
                      <a:r>
                        <a:rPr dirty="0" sz="2000" spc="-5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!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7305">
                    <a:lnL w="9525">
                      <a:solidFill>
                        <a:srgbClr val="589445"/>
                      </a:solidFill>
                      <a:prstDash val="solid"/>
                    </a:lnL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</a:tr>
              <a:tr h="1137920">
                <a:tc>
                  <a:txBody>
                    <a:bodyPr/>
                    <a:lstStyle/>
                    <a:p>
                      <a:pPr algn="ctr" marR="17081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&gt;</a:t>
                      </a:r>
                      <a:r>
                        <a:rPr dirty="0" sz="2000" spc="-2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300</a:t>
                      </a:r>
                      <a:r>
                        <a:rPr dirty="0" sz="2000" spc="-2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1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minutes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6034"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marL="695325" marR="648335" indent="-35560">
                        <a:lnSpc>
                          <a:spcPct val="101699"/>
                        </a:lnSpc>
                        <a:spcBef>
                          <a:spcPts val="165"/>
                        </a:spcBef>
                      </a:pP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n</a:t>
                      </a:r>
                      <a:r>
                        <a:rPr dirty="0" sz="2000" spc="-4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c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dirty="0" sz="2000" spc="-3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r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e</a:t>
                      </a:r>
                      <a:r>
                        <a:rPr dirty="0" sz="2000" spc="-7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pl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us  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bénéfiques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0955">
                    <a:lnL w="9525">
                      <a:solidFill>
                        <a:srgbClr val="589445"/>
                      </a:solidFill>
                      <a:prstDash val="solid"/>
                    </a:lnL>
                    <a:lnR w="9525">
                      <a:solidFill>
                        <a:srgbClr val="589445"/>
                      </a:solidFill>
                      <a:prstDash val="solid"/>
                    </a:lnR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  <a:tc>
                  <a:txBody>
                    <a:bodyPr/>
                    <a:lstStyle/>
                    <a:p>
                      <a:pPr marL="241300" marR="106680" indent="-86995">
                        <a:lnSpc>
                          <a:spcPct val="101699"/>
                        </a:lnSpc>
                        <a:spcBef>
                          <a:spcPts val="165"/>
                        </a:spcBef>
                      </a:pPr>
                      <a:r>
                        <a:rPr dirty="0" sz="2000" spc="-2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P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as</a:t>
                      </a:r>
                      <a:r>
                        <a:rPr dirty="0" sz="2000" spc="-9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de</a:t>
                      </a:r>
                      <a:r>
                        <a:rPr dirty="0" sz="2000" spc="-7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pl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f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o</a:t>
                      </a:r>
                      <a:r>
                        <a:rPr dirty="0" sz="2000" spc="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n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ne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m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ent 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aux</a:t>
                      </a:r>
                      <a:r>
                        <a:rPr dirty="0" sz="2000" spc="-5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5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bénéfices</a:t>
                      </a:r>
                      <a:r>
                        <a:rPr dirty="0" sz="2000" spc="-9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dirty="0" sz="2000" spc="-1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santé</a:t>
                      </a:r>
                      <a:endParaRPr sz="2000">
                        <a:latin typeface="Constantia"/>
                        <a:cs typeface="Constantia"/>
                      </a:endParaRPr>
                    </a:p>
                  </a:txBody>
                  <a:tcPr marL="0" marR="0" marB="0" marT="20955">
                    <a:lnL w="9525">
                      <a:solidFill>
                        <a:srgbClr val="589445"/>
                      </a:solidFill>
                      <a:prstDash val="solid"/>
                    </a:lnL>
                    <a:lnT w="9525">
                      <a:solidFill>
                        <a:srgbClr val="589445"/>
                      </a:solidFill>
                      <a:prstDash val="solid"/>
                    </a:lnT>
                    <a:lnB w="9525">
                      <a:solidFill>
                        <a:srgbClr val="589445"/>
                      </a:solidFill>
                      <a:prstDash val="solid"/>
                    </a:lnB>
                    <a:solidFill>
                      <a:srgbClr val="7BC961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4" name="object 4"/>
          <p:cNvSpPr txBox="1"/>
          <p:nvPr/>
        </p:nvSpPr>
        <p:spPr>
          <a:xfrm>
            <a:off x="886621" y="6427418"/>
            <a:ext cx="5782945" cy="3102610"/>
          </a:xfrm>
          <a:prstGeom prst="rect">
            <a:avLst/>
          </a:prstGeom>
        </p:spPr>
        <p:txBody>
          <a:bodyPr wrap="square" lIns="0" tIns="135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LES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RECOMMANDATIONS</a:t>
            </a:r>
            <a:r>
              <a:rPr dirty="0" u="sng" sz="1400" spc="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D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’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ACTIVIT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S</a:t>
            </a:r>
            <a:r>
              <a:rPr dirty="0" u="sng" sz="1400" spc="2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PHYSIQUES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EN</a:t>
            </a:r>
            <a:r>
              <a:rPr dirty="0" u="sng" sz="1400" spc="1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PREVENTION</a:t>
            </a:r>
            <a:r>
              <a:rPr dirty="0" u="sng" sz="1400" spc="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PRIMAIRE</a:t>
            </a:r>
            <a:endParaRPr sz="1400">
              <a:latin typeface="Calibri Light"/>
              <a:cs typeface="Calibri Light"/>
            </a:endParaRPr>
          </a:p>
          <a:p>
            <a:pPr marL="744855" indent="-229870">
              <a:lnSpc>
                <a:spcPct val="100000"/>
              </a:lnSpc>
              <a:spcBef>
                <a:spcPts val="965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5490" algn="l"/>
              </a:tabLst>
            </a:pPr>
            <a:r>
              <a:rPr dirty="0" sz="1400" spc="-10" b="1">
                <a:latin typeface="Calibri"/>
                <a:cs typeface="Calibri"/>
              </a:rPr>
              <a:t>Enfants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spc="-5" b="1">
                <a:latin typeface="Calibri"/>
                <a:cs typeface="Calibri"/>
              </a:rPr>
              <a:t> jeunes </a:t>
            </a:r>
            <a:r>
              <a:rPr dirty="0" sz="1400" spc="-10" b="1">
                <a:latin typeface="Calibri"/>
                <a:cs typeface="Calibri"/>
              </a:rPr>
              <a:t>gens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â</a:t>
            </a:r>
            <a:r>
              <a:rPr dirty="0" sz="1400" spc="-5" b="1">
                <a:latin typeface="Calibri"/>
                <a:cs typeface="Calibri"/>
              </a:rPr>
              <a:t>g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sz="1400" b="1">
                <a:latin typeface="Calibri"/>
                <a:cs typeface="Calibri"/>
              </a:rPr>
              <a:t> de </a:t>
            </a:r>
            <a:r>
              <a:rPr dirty="0" sz="1400" spc="-5" b="1">
                <a:latin typeface="Calibri"/>
                <a:cs typeface="Calibri"/>
              </a:rPr>
              <a:t>5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17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an</a:t>
            </a:r>
            <a:r>
              <a:rPr dirty="0" sz="1400" spc="-5">
                <a:latin typeface="Calibri"/>
                <a:cs typeface="Calibri"/>
              </a:rPr>
              <a:t>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devraient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lvl="1" marL="1567180" marR="346710" indent="-229235">
              <a:lnSpc>
                <a:spcPct val="101800"/>
              </a:lnSpc>
              <a:buClr>
                <a:srgbClr val="0F6EC5"/>
              </a:buClr>
              <a:buFont typeface="Wingdings 2"/>
              <a:buChar char=""/>
              <a:tabLst>
                <a:tab pos="1567180" algn="l"/>
                <a:tab pos="1567815" algn="l"/>
              </a:tabLst>
            </a:pPr>
            <a:r>
              <a:rPr dirty="0" sz="1400" spc="-5">
                <a:latin typeface="Calibri"/>
                <a:cs typeface="Calibri"/>
              </a:rPr>
              <a:t>1.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Accumuler au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moins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60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minutes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jour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activit</a:t>
            </a:r>
            <a:r>
              <a:rPr dirty="0" sz="1400" spc="-5" b="1">
                <a:latin typeface="Constantia"/>
                <a:cs typeface="Constantia"/>
              </a:rPr>
              <a:t>é </a:t>
            </a:r>
            <a:r>
              <a:rPr dirty="0" sz="1400" spc="-320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physique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endParaRPr sz="1400">
              <a:latin typeface="Constantia"/>
              <a:cs typeface="Constantia"/>
            </a:endParaRPr>
          </a:p>
          <a:p>
            <a:pPr marL="1567180" marR="5080">
              <a:lnSpc>
                <a:spcPts val="1710"/>
              </a:lnSpc>
              <a:spcBef>
                <a:spcPts val="55"/>
              </a:spcBef>
            </a:pPr>
            <a:r>
              <a:rPr dirty="0" sz="1400" spc="-5" b="1">
                <a:latin typeface="Calibri"/>
                <a:cs typeface="Calibri"/>
              </a:rPr>
              <a:t>mod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15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soutenue</a:t>
            </a:r>
            <a:r>
              <a:rPr dirty="0" sz="1400" b="1">
                <a:latin typeface="Calibri"/>
                <a:cs typeface="Calibri"/>
              </a:rPr>
              <a:t> (jeux, </a:t>
            </a:r>
            <a:r>
              <a:rPr dirty="0" sz="1400" spc="-5" b="1">
                <a:latin typeface="Calibri"/>
                <a:cs typeface="Calibri"/>
              </a:rPr>
              <a:t>sports,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placements,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</a:t>
            </a:r>
            <a:r>
              <a:rPr dirty="0" sz="1400" spc="-5" b="1">
                <a:latin typeface="Constantia"/>
                <a:cs typeface="Constantia"/>
              </a:rPr>
              <a:t>â</a:t>
            </a:r>
            <a:r>
              <a:rPr dirty="0" sz="1400" spc="-5" b="1">
                <a:latin typeface="Calibri"/>
                <a:cs typeface="Calibri"/>
              </a:rPr>
              <a:t>ches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quotidiennes,</a:t>
            </a:r>
            <a:endParaRPr sz="1400">
              <a:latin typeface="Calibri"/>
              <a:cs typeface="Calibri"/>
            </a:endParaRPr>
          </a:p>
          <a:p>
            <a:pPr marL="1567180" marR="840105">
              <a:lnSpc>
                <a:spcPts val="1710"/>
              </a:lnSpc>
            </a:pPr>
            <a:r>
              <a:rPr dirty="0" sz="1400" spc="-5" b="1">
                <a:latin typeface="Calibri"/>
                <a:cs typeface="Calibri"/>
              </a:rPr>
              <a:t>activit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s 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cr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atives, EPS </a:t>
            </a:r>
            <a:r>
              <a:rPr dirty="0" sz="1400" spc="-10" b="1">
                <a:latin typeface="Calibri"/>
                <a:cs typeface="Calibri"/>
              </a:rPr>
              <a:t>(familial,</a:t>
            </a:r>
            <a:r>
              <a:rPr dirty="0" sz="1400" spc="-5" b="1">
                <a:latin typeface="Calibri"/>
                <a:cs typeface="Calibri"/>
              </a:rPr>
              <a:t> scolaire ou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communautaire)</a:t>
            </a:r>
            <a:endParaRPr sz="1400">
              <a:latin typeface="Calibri"/>
              <a:cs typeface="Calibri"/>
            </a:endParaRPr>
          </a:p>
          <a:p>
            <a:pPr lvl="1" marL="1567180" marR="402590" indent="-228600">
              <a:lnSpc>
                <a:spcPts val="1710"/>
              </a:lnSpc>
              <a:buClr>
                <a:srgbClr val="0F6EC5"/>
              </a:buClr>
              <a:buFont typeface="Wingdings 2"/>
              <a:buChar char=""/>
              <a:tabLst>
                <a:tab pos="1567180" algn="l"/>
                <a:tab pos="1567815" algn="l"/>
              </a:tabLst>
            </a:pPr>
            <a:r>
              <a:rPr dirty="0" sz="1400" spc="-5">
                <a:latin typeface="Calibri"/>
                <a:cs typeface="Calibri"/>
              </a:rPr>
              <a:t>2. </a:t>
            </a:r>
            <a:r>
              <a:rPr dirty="0" sz="1400" spc="-10">
                <a:latin typeface="Calibri"/>
                <a:cs typeface="Calibri"/>
              </a:rPr>
              <a:t>Pratiquer</a:t>
            </a:r>
            <a:r>
              <a:rPr dirty="0" sz="1400" spc="-5">
                <a:latin typeface="Calibri"/>
                <a:cs typeface="Calibri"/>
              </a:rPr>
              <a:t> une</a:t>
            </a:r>
            <a:r>
              <a:rPr dirty="0" sz="1400">
                <a:latin typeface="Calibri"/>
                <a:cs typeface="Calibri"/>
              </a:rPr>
              <a:t> AP</a:t>
            </a:r>
            <a:r>
              <a:rPr dirty="0" sz="1400" spc="-5">
                <a:latin typeface="Calibri"/>
                <a:cs typeface="Calibri"/>
              </a:rPr>
              <a:t> pendant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&gt;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60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minutes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 b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n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fice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suppl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mentaire </a:t>
            </a:r>
            <a:r>
              <a:rPr dirty="0" sz="1400" spc="-5">
                <a:latin typeface="Calibri"/>
                <a:cs typeface="Calibri"/>
              </a:rPr>
              <a:t>sant</a:t>
            </a:r>
            <a:r>
              <a:rPr dirty="0" sz="1400" spc="-5">
                <a:latin typeface="Constantia"/>
                <a:cs typeface="Constantia"/>
              </a:rPr>
              <a:t>é</a:t>
            </a:r>
            <a:endParaRPr sz="1400">
              <a:latin typeface="Constantia"/>
              <a:cs typeface="Constantia"/>
            </a:endParaRPr>
          </a:p>
          <a:p>
            <a:pPr lvl="1" marL="1566545" indent="-229235">
              <a:lnSpc>
                <a:spcPts val="1639"/>
              </a:lnSpc>
              <a:buClr>
                <a:srgbClr val="0F6EC5"/>
              </a:buClr>
              <a:buFont typeface="Wingdings 2"/>
              <a:buChar char=""/>
              <a:tabLst>
                <a:tab pos="1566545" algn="l"/>
                <a:tab pos="1567180" algn="l"/>
              </a:tabLst>
            </a:pPr>
            <a:r>
              <a:rPr dirty="0" sz="1400" spc="-5">
                <a:latin typeface="Calibri"/>
                <a:cs typeface="Calibri"/>
              </a:rPr>
              <a:t>3.</a:t>
            </a:r>
            <a:r>
              <a:rPr dirty="0" sz="1400" spc="-10">
                <a:latin typeface="Calibri"/>
                <a:cs typeface="Calibri"/>
              </a:rPr>
              <a:t> Pratiquer </a:t>
            </a:r>
            <a:r>
              <a:rPr dirty="0" sz="1400" spc="-5">
                <a:latin typeface="Calibri"/>
                <a:cs typeface="Calibri"/>
              </a:rPr>
              <a:t>AP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quotidienne </a:t>
            </a:r>
            <a:r>
              <a:rPr dirty="0" sz="1400" spc="-5" b="1">
                <a:latin typeface="Calibri"/>
                <a:cs typeface="Calibri"/>
              </a:rPr>
              <a:t>essentiellement 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enduranc</a:t>
            </a:r>
            <a:r>
              <a:rPr dirty="0" sz="1400" spc="-5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400" spc="-10">
                <a:latin typeface="Calibri"/>
                <a:cs typeface="Calibri"/>
              </a:rPr>
              <a:t>4.Pratiquer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AP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 </a:t>
            </a:r>
            <a:r>
              <a:rPr dirty="0" sz="1400" spc="-5" b="1">
                <a:latin typeface="Calibri"/>
                <a:cs typeface="Calibri"/>
              </a:rPr>
              <a:t>soutenue</a:t>
            </a:r>
            <a:r>
              <a:rPr dirty="0" sz="1400" spc="-5">
                <a:latin typeface="Calibri"/>
                <a:cs typeface="Calibri"/>
              </a:rPr>
              <a:t>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notamment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renfor</a:t>
            </a:r>
            <a:r>
              <a:rPr dirty="0" sz="1400" spc="-10" b="1">
                <a:latin typeface="Constantia"/>
                <a:cs typeface="Constantia"/>
              </a:rPr>
              <a:t>ç</a:t>
            </a:r>
            <a:r>
              <a:rPr dirty="0" sz="1400" spc="-10" b="1">
                <a:latin typeface="Calibri"/>
                <a:cs typeface="Calibri"/>
              </a:rPr>
              <a:t>ant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syst</a:t>
            </a:r>
            <a:r>
              <a:rPr dirty="0" sz="1400" spc="-10" b="1">
                <a:latin typeface="Constantia"/>
                <a:cs typeface="Constantia"/>
              </a:rPr>
              <a:t>è</a:t>
            </a:r>
            <a:r>
              <a:rPr dirty="0" sz="1400" spc="-10" b="1">
                <a:latin typeface="Calibri"/>
                <a:cs typeface="Calibri"/>
              </a:rPr>
              <a:t>me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1400" spc="-5" b="1">
                <a:latin typeface="Calibri"/>
                <a:cs typeface="Calibri"/>
              </a:rPr>
              <a:t>musculaire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25" b="1">
                <a:latin typeface="Calibri"/>
                <a:cs typeface="Calibri"/>
              </a:rPr>
              <a:t>l</a:t>
            </a:r>
            <a:r>
              <a:rPr dirty="0" sz="1400" spc="-25" b="1">
                <a:latin typeface="Constantia"/>
                <a:cs typeface="Constantia"/>
              </a:rPr>
              <a:t>’é</a:t>
            </a:r>
            <a:r>
              <a:rPr dirty="0" sz="1400" spc="-25" b="1">
                <a:latin typeface="Calibri"/>
                <a:cs typeface="Calibri"/>
              </a:rPr>
              <a:t>tat</a:t>
            </a:r>
            <a:r>
              <a:rPr dirty="0" sz="1400" spc="-5" b="1">
                <a:latin typeface="Calibri"/>
                <a:cs typeface="Calibri"/>
              </a:rPr>
              <a:t> osseux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au moins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3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fois</a:t>
            </a:r>
            <a:r>
              <a:rPr dirty="0" sz="1400" spc="-5">
                <a:latin typeface="Calibri"/>
                <a:cs typeface="Calibri"/>
              </a:rPr>
              <a:t> par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semaine.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886443" y="756615"/>
            <a:ext cx="5721985" cy="900176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60"/>
              </a:spcBef>
            </a:pP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LES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RECOMMANDATIONS</a:t>
            </a:r>
            <a:r>
              <a:rPr dirty="0" u="sng" sz="1400" spc="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D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’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ACTIVIT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S</a:t>
            </a:r>
            <a:r>
              <a:rPr dirty="0" u="sng" sz="1400" spc="2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PHYSIQUES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EN</a:t>
            </a:r>
            <a:r>
              <a:rPr dirty="0" u="sng" sz="1400" spc="1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PREVENTION</a:t>
            </a:r>
            <a:r>
              <a:rPr dirty="0" u="sng" sz="1400" spc="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PRIMAIRE</a:t>
            </a:r>
            <a:endParaRPr sz="1400">
              <a:latin typeface="Calibri Light"/>
              <a:cs typeface="Calibri Light"/>
            </a:endParaRPr>
          </a:p>
          <a:p>
            <a:pPr marL="744855" indent="-229235">
              <a:lnSpc>
                <a:spcPct val="100000"/>
              </a:lnSpc>
              <a:spcBef>
                <a:spcPts val="960"/>
              </a:spcBef>
              <a:buClr>
                <a:srgbClr val="0AD0D9"/>
              </a:buClr>
              <a:buFont typeface="Wingdings 2"/>
              <a:buChar char=""/>
              <a:tabLst>
                <a:tab pos="744855" algn="l"/>
                <a:tab pos="745490" algn="l"/>
              </a:tabLst>
            </a:pPr>
            <a:r>
              <a:rPr dirty="0" sz="1400" spc="-10" b="1">
                <a:latin typeface="Calibri"/>
                <a:cs typeface="Calibri"/>
              </a:rPr>
              <a:t>Adultes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</a:t>
            </a:r>
            <a:r>
              <a:rPr dirty="0" sz="1400" spc="-5" b="1">
                <a:latin typeface="Calibri"/>
                <a:cs typeface="Calibri"/>
              </a:rPr>
              <a:t> 18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15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64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ans : </a:t>
            </a:r>
            <a:r>
              <a:rPr dirty="0" sz="1400" spc="-10" b="1">
                <a:latin typeface="Calibri"/>
                <a:cs typeface="Calibri"/>
              </a:rPr>
              <a:t>devraient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pratiquer</a:t>
            </a:r>
            <a:r>
              <a:rPr dirty="0" sz="1400" spc="-5" b="1">
                <a:latin typeface="Calibri"/>
                <a:cs typeface="Calibri"/>
              </a:rPr>
              <a:t> :</a:t>
            </a:r>
            <a:endParaRPr sz="1400">
              <a:latin typeface="Calibri"/>
              <a:cs typeface="Calibri"/>
            </a:endParaRPr>
          </a:p>
          <a:p>
            <a:pPr lvl="1" marL="1567815" marR="10160" indent="-229235">
              <a:lnSpc>
                <a:spcPct val="101800"/>
              </a:lnSpc>
              <a:buClr>
                <a:srgbClr val="0F6EC5"/>
              </a:buClr>
              <a:buFont typeface="Wingdings 2"/>
              <a:buChar char=""/>
              <a:tabLst>
                <a:tab pos="1567815" algn="l"/>
                <a:tab pos="1568450" algn="l"/>
              </a:tabLst>
            </a:pPr>
            <a:r>
              <a:rPr dirty="0" sz="1400" spc="-5" b="1">
                <a:latin typeface="Calibri"/>
                <a:cs typeface="Calibri"/>
              </a:rPr>
              <a:t>1.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</a:t>
            </a:r>
            <a:r>
              <a:rPr dirty="0" sz="1400" spc="-5">
                <a:latin typeface="Calibri"/>
                <a:cs typeface="Calibri"/>
              </a:rPr>
              <a:t>u</a:t>
            </a:r>
            <a:r>
              <a:rPr dirty="0" sz="1400" spc="-10">
                <a:latin typeface="Calibri"/>
                <a:cs typeface="Calibri"/>
              </a:rPr>
              <a:t> cours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la semaine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au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moins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150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min 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endurance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endParaRPr sz="1400">
              <a:latin typeface="Constantia"/>
              <a:cs typeface="Constantia"/>
            </a:endParaRPr>
          </a:p>
          <a:p>
            <a:pPr marL="1567815" marR="84455">
              <a:lnSpc>
                <a:spcPct val="101800"/>
              </a:lnSpc>
            </a:pPr>
            <a:r>
              <a:rPr dirty="0" sz="1400" spc="-5" b="1">
                <a:latin typeface="Calibri"/>
                <a:cs typeface="Calibri"/>
              </a:rPr>
              <a:t>mod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75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min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endurance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soutenue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une combinaison</a:t>
            </a:r>
            <a:endParaRPr sz="1400">
              <a:latin typeface="Calibri"/>
              <a:cs typeface="Calibri"/>
            </a:endParaRPr>
          </a:p>
          <a:p>
            <a:pPr marL="1567815">
              <a:lnSpc>
                <a:spcPct val="100000"/>
              </a:lnSpc>
              <a:spcBef>
                <a:spcPts val="30"/>
              </a:spcBef>
            </a:pPr>
            <a:r>
              <a:rPr dirty="0" sz="1400" spc="-10">
                <a:latin typeface="Constantia"/>
                <a:cs typeface="Constantia"/>
              </a:rPr>
              <a:t>é</a:t>
            </a:r>
            <a:r>
              <a:rPr dirty="0" sz="1400" spc="-10">
                <a:latin typeface="Calibri"/>
                <a:cs typeface="Calibri"/>
              </a:rPr>
              <a:t>quivalente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intensit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40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mod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 </a:t>
            </a:r>
            <a:r>
              <a:rPr dirty="0" sz="1400" spc="-10">
                <a:latin typeface="Calibri"/>
                <a:cs typeface="Calibri"/>
              </a:rPr>
              <a:t>et</a:t>
            </a:r>
            <a:r>
              <a:rPr dirty="0" sz="1400" spc="-5">
                <a:latin typeface="Calibri"/>
                <a:cs typeface="Calibri"/>
              </a:rPr>
              <a:t> soutenu</a:t>
            </a:r>
            <a:r>
              <a:rPr dirty="0" sz="1400" spc="-5" b="1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lvl="1" marL="1567815" marR="489584" indent="-229235">
              <a:lnSpc>
                <a:spcPts val="1710"/>
              </a:lnSpc>
              <a:spcBef>
                <a:spcPts val="55"/>
              </a:spcBef>
              <a:buClr>
                <a:srgbClr val="0F6EC5"/>
              </a:buClr>
              <a:buFont typeface="Wingdings 2"/>
              <a:buChar char=""/>
              <a:tabLst>
                <a:tab pos="1567815" algn="l"/>
                <a:tab pos="1568450" algn="l"/>
              </a:tabLst>
            </a:pPr>
            <a:r>
              <a:rPr dirty="0" sz="1400" spc="-5">
                <a:latin typeface="Calibri"/>
                <a:cs typeface="Calibri"/>
              </a:rPr>
              <a:t>2. Activit</a:t>
            </a:r>
            <a:r>
              <a:rPr dirty="0" sz="1400" spc="-5">
                <a:latin typeface="Constantia"/>
                <a:cs typeface="Constantia"/>
              </a:rPr>
              <a:t>é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endurance par p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riodes 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au moins 10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minutes</a:t>
            </a:r>
            <a:endParaRPr sz="1400">
              <a:latin typeface="Calibri"/>
              <a:cs typeface="Calibri"/>
            </a:endParaRPr>
          </a:p>
          <a:p>
            <a:pPr lvl="1" marL="1567815" marR="22225" indent="-228600">
              <a:lnSpc>
                <a:spcPts val="1710"/>
              </a:lnSpc>
              <a:buClr>
                <a:srgbClr val="0F6EC5"/>
              </a:buClr>
              <a:buFont typeface="Wingdings 2"/>
              <a:buChar char=""/>
              <a:tabLst>
                <a:tab pos="1567815" algn="l"/>
                <a:tab pos="1568450" algn="l"/>
              </a:tabLst>
            </a:pPr>
            <a:r>
              <a:rPr dirty="0" sz="1400" spc="-5">
                <a:latin typeface="Calibri"/>
                <a:cs typeface="Calibri"/>
              </a:rPr>
              <a:t>3.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Pour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retirer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n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fices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suppl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mentaires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plan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la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sant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30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augmenter</a:t>
            </a:r>
            <a:endParaRPr sz="1400">
              <a:latin typeface="Calibri"/>
              <a:cs typeface="Calibri"/>
            </a:endParaRPr>
          </a:p>
          <a:p>
            <a:pPr marL="1567815" marR="113664">
              <a:lnSpc>
                <a:spcPts val="1710"/>
              </a:lnSpc>
            </a:pP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dur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20">
                <a:latin typeface="Constantia"/>
                <a:cs typeface="Constantia"/>
              </a:rPr>
              <a:t> 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 spc="-10">
                <a:latin typeface="Constantia"/>
                <a:cs typeface="Constantia"/>
              </a:rPr>
              <a:t>’</a:t>
            </a:r>
            <a:r>
              <a:rPr dirty="0" sz="1400" spc="-10">
                <a:latin typeface="Calibri"/>
                <a:cs typeface="Calibri"/>
              </a:rPr>
              <a:t>endurance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 </a:t>
            </a:r>
            <a:r>
              <a:rPr dirty="0" sz="1400" spc="-5" b="1">
                <a:latin typeface="Calibri"/>
                <a:cs typeface="Calibri"/>
              </a:rPr>
              <a:t>mod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pour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tteindre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300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min/semaine</a:t>
            </a:r>
            <a:endParaRPr sz="1400">
              <a:latin typeface="Calibri"/>
              <a:cs typeface="Calibri"/>
            </a:endParaRPr>
          </a:p>
          <a:p>
            <a:pPr lvl="1" marL="1567815" indent="-229235">
              <a:lnSpc>
                <a:spcPts val="1639"/>
              </a:lnSpc>
              <a:buClr>
                <a:srgbClr val="0F6EC5"/>
              </a:buClr>
              <a:buFont typeface="Wingdings 2"/>
              <a:buChar char=""/>
              <a:tabLst>
                <a:tab pos="1567815" algn="l"/>
                <a:tab pos="1568450" algn="l"/>
              </a:tabLst>
            </a:pP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pratiquer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150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min/semaine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25">
                <a:latin typeface="Constantia"/>
                <a:cs typeface="Constantia"/>
              </a:rPr>
              <a:t> 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 spc="-10">
                <a:latin typeface="Constantia"/>
                <a:cs typeface="Constantia"/>
              </a:rPr>
              <a:t>’</a:t>
            </a:r>
            <a:r>
              <a:rPr dirty="0" sz="1400" spc="-10">
                <a:latin typeface="Calibri"/>
                <a:cs typeface="Calibri"/>
              </a:rPr>
              <a:t>endurance</a:t>
            </a:r>
            <a:endParaRPr sz="1400">
              <a:latin typeface="Calibri"/>
              <a:cs typeface="Calibri"/>
            </a:endParaRPr>
          </a:p>
          <a:p>
            <a:pPr marL="1567815" marR="1637664">
              <a:lnSpc>
                <a:spcPct val="101800"/>
              </a:lnSpc>
            </a:pP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 spc="-10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 </a:t>
            </a:r>
            <a:r>
              <a:rPr dirty="0" sz="1400" spc="-5" b="1">
                <a:latin typeface="Calibri"/>
                <a:cs typeface="Calibri"/>
              </a:rPr>
              <a:t>soutenue, ou une 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combinaison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10">
                <a:latin typeface="Constantia"/>
                <a:cs typeface="Constantia"/>
              </a:rPr>
              <a:t>é</a:t>
            </a:r>
            <a:r>
              <a:rPr dirty="0" sz="1400" spc="-10">
                <a:latin typeface="Calibri"/>
                <a:cs typeface="Calibri"/>
              </a:rPr>
              <a:t>quivalente </a:t>
            </a:r>
            <a:r>
              <a:rPr dirty="0" sz="1400" spc="-5">
                <a:latin typeface="Calibri"/>
                <a:cs typeface="Calibri"/>
              </a:rPr>
              <a:t>des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deux</a:t>
            </a:r>
            <a:endParaRPr sz="1400">
              <a:latin typeface="Calibri"/>
              <a:cs typeface="Calibri"/>
            </a:endParaRPr>
          </a:p>
          <a:p>
            <a:pPr lvl="1" marL="1567815" marR="367030" indent="-229235">
              <a:lnSpc>
                <a:spcPct val="101800"/>
              </a:lnSpc>
              <a:buClr>
                <a:srgbClr val="0F6EC5"/>
              </a:buClr>
              <a:buFont typeface="Wingdings 2"/>
              <a:buChar char=""/>
              <a:tabLst>
                <a:tab pos="1567815" algn="l"/>
                <a:tab pos="1568450" algn="l"/>
              </a:tabLst>
            </a:pPr>
            <a:r>
              <a:rPr dirty="0" sz="1400" spc="-5">
                <a:latin typeface="Calibri"/>
                <a:cs typeface="Calibri"/>
              </a:rPr>
              <a:t>4. Des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exercices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</a:t>
            </a:r>
            <a:r>
              <a:rPr dirty="0" sz="1400" spc="-10" b="1">
                <a:latin typeface="Calibri"/>
                <a:cs typeface="Calibri"/>
              </a:rPr>
              <a:t>renforcement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musculaire </a:t>
            </a:r>
            <a:r>
              <a:rPr dirty="0" sz="1400" spc="-10">
                <a:latin typeface="Calibri"/>
                <a:cs typeface="Calibri"/>
              </a:rPr>
              <a:t>faisant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intervenir les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principaux</a:t>
            </a:r>
            <a:endParaRPr sz="1400">
              <a:latin typeface="Calibri"/>
              <a:cs typeface="Calibri"/>
            </a:endParaRPr>
          </a:p>
          <a:p>
            <a:pPr marL="1567815">
              <a:lnSpc>
                <a:spcPct val="100000"/>
              </a:lnSpc>
              <a:spcBef>
                <a:spcPts val="25"/>
              </a:spcBef>
            </a:pPr>
            <a:r>
              <a:rPr dirty="0" sz="1400" spc="-10">
                <a:latin typeface="Calibri"/>
                <a:cs typeface="Calibri"/>
              </a:rPr>
              <a:t>groupes</a:t>
            </a:r>
            <a:r>
              <a:rPr dirty="0" sz="1400" spc="-5">
                <a:latin typeface="Calibri"/>
                <a:cs typeface="Calibri"/>
              </a:rPr>
              <a:t> musculaires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 spc="-5" b="1">
                <a:latin typeface="Calibri"/>
                <a:cs typeface="Calibri"/>
              </a:rPr>
              <a:t>au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moins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jours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semaine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…</a:t>
            </a:r>
            <a:r>
              <a:rPr dirty="0" sz="1400" spc="-5" b="1">
                <a:latin typeface="Calibri"/>
                <a:cs typeface="Calibri"/>
              </a:rPr>
              <a:t>/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spcBef>
                <a:spcPts val="965"/>
              </a:spcBef>
            </a:pP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LES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RECOMMANDATIONS</a:t>
            </a:r>
            <a:r>
              <a:rPr dirty="0" u="sng" sz="1400" spc="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D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’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ACTIVIT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S</a:t>
            </a:r>
            <a:r>
              <a:rPr dirty="0" u="sng" sz="1400" spc="1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PHYSIQUES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POUR</a:t>
            </a:r>
            <a:r>
              <a:rPr dirty="0" u="sng" sz="1400" spc="1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PERSONNES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AGEES</a:t>
            </a:r>
            <a:endParaRPr sz="1400">
              <a:latin typeface="Calibri Light"/>
              <a:cs typeface="Calibri Light"/>
            </a:endParaRPr>
          </a:p>
          <a:p>
            <a:pPr marL="744855" indent="-229235">
              <a:lnSpc>
                <a:spcPct val="100000"/>
              </a:lnSpc>
              <a:spcBef>
                <a:spcPts val="965"/>
              </a:spcBef>
              <a:buClr>
                <a:srgbClr val="0AD0D9"/>
              </a:buClr>
              <a:buFont typeface="Wingdings 2"/>
              <a:buChar char=""/>
              <a:tabLst>
                <a:tab pos="744855" algn="l"/>
                <a:tab pos="745490" algn="l"/>
              </a:tabLst>
            </a:pPr>
            <a:r>
              <a:rPr dirty="0" sz="1400" spc="-10" b="1">
                <a:latin typeface="Calibri"/>
                <a:cs typeface="Calibri"/>
              </a:rPr>
              <a:t>Personnes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65 ans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 plus 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devraient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pratiquer</a:t>
            </a:r>
            <a:r>
              <a:rPr dirty="0" sz="1400" spc="-5" b="1">
                <a:latin typeface="Calibri"/>
                <a:cs typeface="Calibri"/>
              </a:rPr>
              <a:t> :</a:t>
            </a:r>
            <a:endParaRPr sz="1400">
              <a:latin typeface="Calibri"/>
              <a:cs typeface="Calibri"/>
            </a:endParaRPr>
          </a:p>
          <a:p>
            <a:pPr marL="744855" marR="501015">
              <a:lnSpc>
                <a:spcPct val="101400"/>
              </a:lnSpc>
              <a:spcBef>
                <a:spcPts val="10"/>
              </a:spcBef>
            </a:pPr>
            <a:r>
              <a:rPr dirty="0" sz="1400" spc="-5">
                <a:latin typeface="Calibri"/>
                <a:cs typeface="Calibri"/>
              </a:rPr>
              <a:t>1.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Au </a:t>
            </a:r>
            <a:r>
              <a:rPr dirty="0" sz="1400" spc="-10">
                <a:latin typeface="Calibri"/>
                <a:cs typeface="Calibri"/>
              </a:rPr>
              <a:t>cours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semaine,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au moins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150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minutes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-5" b="1">
                <a:latin typeface="Calibri"/>
                <a:cs typeface="Calibri"/>
              </a:rPr>
              <a:t>ndurance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25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744220" marR="315595">
              <a:lnSpc>
                <a:spcPct val="101800"/>
              </a:lnSpc>
            </a:pPr>
            <a:r>
              <a:rPr dirty="0" sz="1400" spc="-5" b="1">
                <a:latin typeface="Calibri"/>
                <a:cs typeface="Calibri"/>
              </a:rPr>
              <a:t>ou </a:t>
            </a:r>
            <a:r>
              <a:rPr dirty="0" sz="1400" spc="-5">
                <a:latin typeface="Calibri"/>
                <a:cs typeface="Calibri"/>
              </a:rPr>
              <a:t>au moins 75 minutes 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-5" b="1">
                <a:latin typeface="Calibri"/>
                <a:cs typeface="Calibri"/>
              </a:rPr>
              <a:t>ndurance 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 </a:t>
            </a:r>
            <a:r>
              <a:rPr dirty="0" sz="1400" spc="-5" b="1">
                <a:latin typeface="Calibri"/>
                <a:cs typeface="Calibri"/>
              </a:rPr>
              <a:t>soutenue </a:t>
            </a:r>
            <a:r>
              <a:rPr dirty="0" sz="1400">
                <a:latin typeface="Calibri"/>
                <a:cs typeface="Calibri"/>
              </a:rPr>
              <a:t>ou </a:t>
            </a:r>
            <a:r>
              <a:rPr dirty="0" sz="1400" spc="-5">
                <a:latin typeface="Calibri"/>
                <a:cs typeface="Calibri"/>
              </a:rPr>
              <a:t>une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combinaison</a:t>
            </a:r>
            <a:endParaRPr sz="1400">
              <a:latin typeface="Calibri"/>
              <a:cs typeface="Calibri"/>
            </a:endParaRPr>
          </a:p>
          <a:p>
            <a:pPr marL="744220" marR="548005" indent="-635">
              <a:lnSpc>
                <a:spcPct val="101800"/>
              </a:lnSpc>
            </a:pPr>
            <a:r>
              <a:rPr dirty="0" sz="1400" spc="-10">
                <a:latin typeface="Constantia"/>
                <a:cs typeface="Constantia"/>
              </a:rPr>
              <a:t>é</a:t>
            </a:r>
            <a:r>
              <a:rPr dirty="0" sz="1400" spc="-10">
                <a:latin typeface="Calibri"/>
                <a:cs typeface="Calibri"/>
              </a:rPr>
              <a:t>quivalente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intensit</a:t>
            </a:r>
            <a:r>
              <a:rPr dirty="0" sz="1400" spc="-5">
                <a:latin typeface="Constantia"/>
                <a:cs typeface="Constantia"/>
              </a:rPr>
              <a:t>é </a:t>
            </a:r>
            <a:r>
              <a:rPr dirty="0" sz="1400" spc="-5">
                <a:latin typeface="Calibri"/>
                <a:cs typeface="Calibri"/>
              </a:rPr>
              <a:t>mod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 </a:t>
            </a:r>
            <a:r>
              <a:rPr dirty="0" sz="1400" spc="-10">
                <a:latin typeface="Calibri"/>
                <a:cs typeface="Calibri"/>
              </a:rPr>
              <a:t>et soutenue </a:t>
            </a:r>
            <a:r>
              <a:rPr dirty="0" sz="1400" spc="-5">
                <a:latin typeface="Calibri"/>
                <a:cs typeface="Calibri"/>
              </a:rPr>
              <a:t> 2.L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25">
                <a:latin typeface="Constantia"/>
                <a:cs typeface="Constantia"/>
              </a:rPr>
              <a:t> 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 spc="-10">
                <a:latin typeface="Constantia"/>
                <a:cs typeface="Constantia"/>
              </a:rPr>
              <a:t>’</a:t>
            </a:r>
            <a:r>
              <a:rPr dirty="0" sz="1400" spc="-10">
                <a:latin typeface="Calibri"/>
                <a:cs typeface="Calibri"/>
              </a:rPr>
              <a:t>endurance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riodes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au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moins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10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minutes</a:t>
            </a:r>
            <a:endParaRPr sz="1400">
              <a:latin typeface="Calibri"/>
              <a:cs typeface="Calibri"/>
            </a:endParaRPr>
          </a:p>
          <a:p>
            <a:pPr marL="744220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latin typeface="Calibri"/>
                <a:cs typeface="Calibri"/>
              </a:rPr>
              <a:t>3.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Pour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retirer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n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fices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suppl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mentaires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plan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sant</a:t>
            </a:r>
            <a:r>
              <a:rPr dirty="0" sz="1400" spc="-5">
                <a:latin typeface="Constantia"/>
                <a:cs typeface="Constantia"/>
              </a:rPr>
              <a:t>é</a:t>
            </a:r>
            <a:endParaRPr sz="1400">
              <a:latin typeface="Constantia"/>
              <a:cs typeface="Constantia"/>
            </a:endParaRPr>
          </a:p>
          <a:p>
            <a:pPr marL="743585" marR="537845">
              <a:lnSpc>
                <a:spcPts val="1710"/>
              </a:lnSpc>
              <a:spcBef>
                <a:spcPts val="60"/>
              </a:spcBef>
            </a:pPr>
            <a:r>
              <a:rPr dirty="0" sz="1400" spc="-5">
                <a:latin typeface="Calibri"/>
                <a:cs typeface="Calibri"/>
              </a:rPr>
              <a:t>: augmenter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dur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leur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20">
                <a:latin typeface="Constantia"/>
                <a:cs typeface="Constantia"/>
              </a:rPr>
              <a:t> 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 spc="-10">
                <a:latin typeface="Constantia"/>
                <a:cs typeface="Constantia"/>
              </a:rPr>
              <a:t>’</a:t>
            </a:r>
            <a:r>
              <a:rPr dirty="0" sz="1400" spc="-10">
                <a:latin typeface="Calibri"/>
                <a:cs typeface="Calibri"/>
              </a:rPr>
              <a:t>endurance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 </a:t>
            </a:r>
            <a:r>
              <a:rPr dirty="0" sz="1400" spc="-3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atteindre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300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min/semaine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50"/>
              </a:lnSpc>
            </a:pP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pratiquer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150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min/semaine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20">
                <a:latin typeface="Constantia"/>
                <a:cs typeface="Constantia"/>
              </a:rPr>
              <a:t> 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 spc="-10">
                <a:latin typeface="Constantia"/>
                <a:cs typeface="Constantia"/>
              </a:rPr>
              <a:t>’</a:t>
            </a:r>
            <a:r>
              <a:rPr dirty="0" sz="1400" spc="-10">
                <a:latin typeface="Calibri"/>
                <a:cs typeface="Calibri"/>
              </a:rPr>
              <a:t>endurance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 spc="-10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soutenue,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400" spc="-5" b="1">
                <a:latin typeface="Calibri"/>
                <a:cs typeface="Calibri"/>
              </a:rPr>
              <a:t>une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combinaison </a:t>
            </a:r>
            <a:r>
              <a:rPr dirty="0" sz="1400" spc="-10">
                <a:latin typeface="Constantia"/>
                <a:cs typeface="Constantia"/>
              </a:rPr>
              <a:t>é</a:t>
            </a:r>
            <a:r>
              <a:rPr dirty="0" sz="1400" spc="-10">
                <a:latin typeface="Calibri"/>
                <a:cs typeface="Calibri"/>
              </a:rPr>
              <a:t>quivalente</a:t>
            </a:r>
            <a:r>
              <a:rPr dirty="0" sz="1400" spc="-5">
                <a:latin typeface="Calibri"/>
                <a:cs typeface="Calibri"/>
              </a:rPr>
              <a:t> des deux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buClr>
                <a:srgbClr val="0AD0D9"/>
              </a:buClr>
              <a:buFont typeface="Wingdings 2"/>
              <a:buChar char=""/>
              <a:tabLst>
                <a:tab pos="469265" algn="l"/>
                <a:tab pos="469900" algn="l"/>
              </a:tabLst>
            </a:pPr>
            <a:r>
              <a:rPr dirty="0" sz="1400" spc="-10">
                <a:latin typeface="Calibri"/>
                <a:cs typeface="Calibri"/>
              </a:rPr>
              <a:t>Personnes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onstantia"/>
                <a:cs typeface="Constantia"/>
              </a:rPr>
              <a:t>â</a:t>
            </a:r>
            <a:r>
              <a:rPr dirty="0" sz="1400" spc="-5">
                <a:latin typeface="Calibri"/>
                <a:cs typeface="Calibri"/>
              </a:rPr>
              <a:t>g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es </a:t>
            </a:r>
            <a:r>
              <a:rPr dirty="0" sz="1400" spc="-5">
                <a:latin typeface="Constantia"/>
                <a:cs typeface="Constantia"/>
              </a:rPr>
              <a:t>à</a:t>
            </a:r>
            <a:r>
              <a:rPr dirty="0" sz="1400" spc="-40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mobilit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duite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509905" indent="-26987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509905" algn="l"/>
                <a:tab pos="510540" algn="l"/>
              </a:tabLst>
            </a:pP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45">
                <a:latin typeface="Constantia"/>
                <a:cs typeface="Constantia"/>
              </a:rPr>
              <a:t> </a:t>
            </a:r>
            <a:r>
              <a:rPr dirty="0" sz="1400" spc="-10">
                <a:latin typeface="Calibri"/>
                <a:cs typeface="Calibri"/>
              </a:rPr>
              <a:t>physique</a:t>
            </a:r>
            <a:r>
              <a:rPr dirty="0" sz="1400" spc="-5">
                <a:latin typeface="Calibri"/>
                <a:cs typeface="Calibri"/>
              </a:rPr>
              <a:t> visant </a:t>
            </a:r>
            <a:r>
              <a:rPr dirty="0" sz="1400" spc="-5">
                <a:latin typeface="Constantia"/>
                <a:cs typeface="Constantia"/>
              </a:rPr>
              <a:t>à</a:t>
            </a:r>
            <a:r>
              <a:rPr dirty="0" sz="1400" spc="-40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am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liorer</a:t>
            </a:r>
            <a:endParaRPr sz="1400">
              <a:latin typeface="Calibri"/>
              <a:cs typeface="Calibri"/>
            </a:endParaRPr>
          </a:p>
          <a:p>
            <a:pPr lvl="1" marL="926465" marR="570230" indent="-229235">
              <a:lnSpc>
                <a:spcPct val="101400"/>
              </a:lnSpc>
              <a:spcBef>
                <a:spcPts val="5"/>
              </a:spcBef>
              <a:buClr>
                <a:srgbClr val="0F6EC5"/>
              </a:buClr>
              <a:buFont typeface="Wingdings 2"/>
              <a:buChar char=""/>
              <a:tabLst>
                <a:tab pos="926465" algn="l"/>
                <a:tab pos="927100" algn="l"/>
              </a:tabLst>
            </a:pPr>
            <a:r>
              <a:rPr dirty="0" sz="1400" spc="-5" b="1">
                <a:latin typeface="Calibri"/>
                <a:cs typeface="Calibri"/>
              </a:rPr>
              <a:t>4.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l</a:t>
            </a:r>
            <a:r>
              <a:rPr dirty="0" sz="1400" spc="-15" b="1">
                <a:latin typeface="Constantia"/>
                <a:cs typeface="Constantia"/>
              </a:rPr>
              <a:t>’é</a:t>
            </a:r>
            <a:r>
              <a:rPr dirty="0" sz="1400" spc="-15" b="1">
                <a:latin typeface="Calibri"/>
                <a:cs typeface="Calibri"/>
              </a:rPr>
              <a:t>quilibre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10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pr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venir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chutes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au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moins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jours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semaine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883138" y="878839"/>
            <a:ext cx="5706110" cy="72878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930910" marR="5080" indent="-229235">
              <a:lnSpc>
                <a:spcPct val="101400"/>
              </a:lnSpc>
              <a:spcBef>
                <a:spcPts val="75"/>
              </a:spcBef>
              <a:buClr>
                <a:srgbClr val="0F6EC5"/>
              </a:buClr>
              <a:buFont typeface="Wingdings 2"/>
              <a:buChar char=""/>
              <a:tabLst>
                <a:tab pos="930910" algn="l"/>
                <a:tab pos="931544" algn="l"/>
              </a:tabLst>
            </a:pPr>
            <a:r>
              <a:rPr dirty="0" sz="1400" spc="-5">
                <a:latin typeface="Calibri"/>
                <a:cs typeface="Calibri"/>
              </a:rPr>
              <a:t>5. Des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exercices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renforcement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musculaire </a:t>
            </a:r>
            <a:r>
              <a:rPr dirty="0" sz="1400" spc="-10">
                <a:latin typeface="Calibri"/>
                <a:cs typeface="Calibri"/>
              </a:rPr>
              <a:t>faisant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intervenir les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principaux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groupes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musculaires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 spc="-5" b="1">
                <a:latin typeface="Calibri"/>
                <a:cs typeface="Calibri"/>
              </a:rPr>
              <a:t>au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moins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jours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semaine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Calibri"/>
              <a:cs typeface="Calibri"/>
            </a:endParaRPr>
          </a:p>
          <a:p>
            <a:pPr marL="473709" marR="449580" indent="-229235">
              <a:lnSpc>
                <a:spcPct val="101400"/>
              </a:lnSpc>
              <a:buClr>
                <a:srgbClr val="0AD0D9"/>
              </a:buClr>
              <a:buFont typeface="Wingdings 2"/>
              <a:buChar char=""/>
              <a:tabLst>
                <a:tab pos="473709" algn="l"/>
                <a:tab pos="474345" algn="l"/>
              </a:tabLst>
            </a:pPr>
            <a:r>
              <a:rPr dirty="0" sz="1400" spc="-10">
                <a:latin typeface="Calibri"/>
                <a:cs typeface="Calibri"/>
              </a:rPr>
              <a:t>lorsque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personnes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onstantia"/>
                <a:cs typeface="Constantia"/>
              </a:rPr>
              <a:t>â</a:t>
            </a:r>
            <a:r>
              <a:rPr dirty="0" sz="1400" spc="-5">
                <a:latin typeface="Calibri"/>
                <a:cs typeface="Calibri"/>
              </a:rPr>
              <a:t>g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ne </a:t>
            </a:r>
            <a:r>
              <a:rPr dirty="0" sz="1400" spc="-10" b="1">
                <a:latin typeface="Calibri"/>
                <a:cs typeface="Calibri"/>
              </a:rPr>
              <a:t>peuvent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pratiquer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quantit</a:t>
            </a:r>
            <a:r>
              <a:rPr dirty="0" sz="1400" spc="-5" b="1">
                <a:latin typeface="Constantia"/>
                <a:cs typeface="Constantia"/>
              </a:rPr>
              <a:t>é </a:t>
            </a:r>
            <a:r>
              <a:rPr dirty="0" sz="1400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recommand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30">
                <a:latin typeface="Constantia"/>
                <a:cs typeface="Constantia"/>
              </a:rPr>
              <a:t> </a:t>
            </a:r>
            <a:r>
              <a:rPr dirty="0" sz="1400" spc="-10">
                <a:latin typeface="Calibri"/>
                <a:cs typeface="Calibri"/>
              </a:rPr>
              <a:t>physique</a:t>
            </a:r>
            <a:r>
              <a:rPr dirty="0" sz="1400">
                <a:latin typeface="Calibri"/>
                <a:cs typeface="Calibri"/>
              </a:rPr>
              <a:t> en </a:t>
            </a:r>
            <a:r>
              <a:rPr dirty="0" sz="1400" spc="-10">
                <a:latin typeface="Calibri"/>
                <a:cs typeface="Calibri"/>
              </a:rPr>
              <a:t>raison</a:t>
            </a:r>
            <a:r>
              <a:rPr dirty="0" sz="1400" spc="-5">
                <a:latin typeface="Calibri"/>
                <a:cs typeface="Calibri"/>
              </a:rPr>
              <a:t> de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leur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onstantia"/>
                <a:cs typeface="Constantia"/>
              </a:rPr>
              <a:t>é</a:t>
            </a:r>
            <a:r>
              <a:rPr dirty="0" sz="1400" spc="-10">
                <a:latin typeface="Calibri"/>
                <a:cs typeface="Calibri"/>
              </a:rPr>
              <a:t>tat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sant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35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lvl="1" marL="930275" marR="48895" indent="-228600">
              <a:lnSpc>
                <a:spcPct val="101800"/>
              </a:lnSpc>
              <a:buClr>
                <a:srgbClr val="0F6EC5"/>
              </a:buClr>
              <a:buFont typeface="Wingdings 2"/>
              <a:buChar char=""/>
              <a:tabLst>
                <a:tab pos="970915" algn="l"/>
                <a:tab pos="971550" algn="l"/>
              </a:tabLst>
            </a:pPr>
            <a:r>
              <a:rPr dirty="0"/>
              <a:t>	</a:t>
            </a:r>
            <a:r>
              <a:rPr dirty="0" sz="1400" spc="-10" b="1">
                <a:latin typeface="Constantia"/>
                <a:cs typeface="Constantia"/>
              </a:rPr>
              <a:t>ê</a:t>
            </a:r>
            <a:r>
              <a:rPr dirty="0" sz="1400" spc="-10" b="1">
                <a:latin typeface="Calibri"/>
                <a:cs typeface="Calibri"/>
              </a:rPr>
              <a:t>tre</a:t>
            </a:r>
            <a:r>
              <a:rPr dirty="0" sz="1400" spc="-5" b="1">
                <a:latin typeface="Calibri"/>
                <a:cs typeface="Calibri"/>
              </a:rPr>
              <a:t> aussi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actives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physiquement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que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leurs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capacit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leur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5" b="1">
                <a:latin typeface="Constantia"/>
                <a:cs typeface="Constantia"/>
              </a:rPr>
              <a:t>é</a:t>
            </a:r>
            <a:r>
              <a:rPr dirty="0" sz="1400" spc="-15" b="1">
                <a:latin typeface="Calibri"/>
                <a:cs typeface="Calibri"/>
              </a:rPr>
              <a:t>tat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 leur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permettent.</a:t>
            </a:r>
            <a:endParaRPr sz="1400">
              <a:latin typeface="Calibri"/>
              <a:cs typeface="Calibri"/>
            </a:endParaRPr>
          </a:p>
          <a:p>
            <a:pPr marL="473709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73709" algn="l"/>
                <a:tab pos="474345" algn="l"/>
              </a:tabLst>
            </a:pPr>
            <a:r>
              <a:rPr dirty="0" sz="1400" spc="-5" b="1">
                <a:latin typeface="Calibri"/>
                <a:cs typeface="Calibri"/>
              </a:rPr>
              <a:t>NB :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des </a:t>
            </a:r>
            <a:r>
              <a:rPr dirty="0" sz="1400" spc="-10" b="1">
                <a:latin typeface="Calibri"/>
                <a:cs typeface="Calibri"/>
              </a:rPr>
              <a:t>recos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proches mais,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taill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es,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pas </a:t>
            </a:r>
            <a:r>
              <a:rPr dirty="0" sz="1400" spc="-10" b="1">
                <a:latin typeface="Calibri"/>
                <a:cs typeface="Calibri"/>
              </a:rPr>
              <a:t>tant</a:t>
            </a:r>
            <a:r>
              <a:rPr dirty="0" sz="1400" spc="-5" b="1">
                <a:latin typeface="Calibri"/>
                <a:cs typeface="Calibri"/>
              </a:rPr>
              <a:t> que cela !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Calibri"/>
              <a:cs typeface="Calibri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PREVENTION</a:t>
            </a:r>
            <a:r>
              <a:rPr dirty="0" u="sng" sz="140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2re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et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3re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AP </a:t>
            </a: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ADAPTEES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2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ADULTES</a:t>
            </a:r>
            <a:endParaRPr sz="1400">
              <a:latin typeface="Calibri Light"/>
              <a:cs typeface="Calibri Light"/>
            </a:endParaRPr>
          </a:p>
          <a:p>
            <a:pPr marL="16510">
              <a:lnSpc>
                <a:spcPct val="100000"/>
              </a:lnSpc>
              <a:spcBef>
                <a:spcPts val="160"/>
              </a:spcBef>
            </a:pP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adaptations</a:t>
            </a:r>
            <a:r>
              <a:rPr dirty="0" u="sng" sz="1400" spc="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sp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cifiques</a:t>
            </a:r>
            <a:r>
              <a:rPr dirty="0" u="sng" sz="140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pathologie</a:t>
            </a:r>
            <a:r>
              <a:rPr dirty="0" u="sng" sz="140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/ </a:t>
            </a:r>
            <a:r>
              <a:rPr dirty="0" u="sng" sz="1400" spc="-10" b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 Light"/>
                <a:cs typeface="Calibri Light"/>
              </a:rPr>
              <a:t>patient</a:t>
            </a:r>
            <a:endParaRPr sz="1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Calibri Light"/>
              <a:cs typeface="Calibri Light"/>
            </a:endParaRPr>
          </a:p>
          <a:p>
            <a:pPr marL="56515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Activit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endurance</a:t>
            </a:r>
            <a:endParaRPr sz="1400">
              <a:latin typeface="Calibri"/>
              <a:cs typeface="Calibri"/>
            </a:endParaRPr>
          </a:p>
          <a:p>
            <a:pPr marL="15875" marR="175260">
              <a:lnSpc>
                <a:spcPct val="109700"/>
              </a:lnSpc>
              <a:spcBef>
                <a:spcPts val="5"/>
              </a:spcBef>
            </a:pPr>
            <a:r>
              <a:rPr dirty="0" sz="1400" spc="-5" b="1">
                <a:latin typeface="Calibri"/>
                <a:cs typeface="Calibri"/>
              </a:rPr>
              <a:t>1 A)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150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min/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semaine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intensit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75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min/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sem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 é</a:t>
            </a:r>
            <a:r>
              <a:rPr dirty="0" sz="1400" spc="-10" b="1">
                <a:latin typeface="Calibri"/>
                <a:cs typeface="Calibri"/>
              </a:rPr>
              <a:t>lev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e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combinaison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possible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deux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cat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gories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activit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endParaRPr sz="1400">
              <a:latin typeface="Constantia"/>
              <a:cs typeface="Constantia"/>
            </a:endParaRPr>
          </a:p>
          <a:p>
            <a:pPr marL="15875" marR="265430">
              <a:lnSpc>
                <a:spcPct val="109700"/>
              </a:lnSpc>
              <a:spcBef>
                <a:spcPts val="5"/>
              </a:spcBef>
            </a:pP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parties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sur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1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5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(voire</a:t>
            </a:r>
            <a:r>
              <a:rPr dirty="0" sz="1400" spc="-5" b="1">
                <a:latin typeface="Calibri"/>
                <a:cs typeface="Calibri"/>
              </a:rPr>
              <a:t> tlj)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jours/sem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;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fractionnement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/10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possible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1B)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Endurance</a:t>
            </a:r>
            <a:r>
              <a:rPr dirty="0" sz="1400" spc="-5" b="1">
                <a:latin typeface="Calibri"/>
                <a:cs typeface="Calibri"/>
              </a:rPr>
              <a:t> 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conseill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faire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plus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(en fr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quence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dur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e)</a:t>
            </a:r>
            <a:endParaRPr sz="140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  <a:spcBef>
                <a:spcPts val="165"/>
              </a:spcBef>
            </a:pPr>
            <a:r>
              <a:rPr dirty="0" sz="1400" spc="-5" b="1">
                <a:latin typeface="Calibri"/>
                <a:cs typeface="Calibri"/>
              </a:rPr>
              <a:t>300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minutes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/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semaine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activit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15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5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4604">
              <a:lnSpc>
                <a:spcPct val="100000"/>
              </a:lnSpc>
              <a:spcBef>
                <a:spcPts val="165"/>
              </a:spcBef>
            </a:pP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150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/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sem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activit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15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intensit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soutenue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combinaison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deux</a:t>
            </a:r>
            <a:endParaRPr sz="14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  <a:spcBef>
                <a:spcPts val="165"/>
              </a:spcBef>
            </a:pPr>
            <a:r>
              <a:rPr dirty="0" sz="1400" spc="-5" b="1">
                <a:latin typeface="Calibri"/>
                <a:cs typeface="Calibri"/>
              </a:rPr>
              <a:t>2)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Exercices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-10" b="1">
                <a:latin typeface="Calibri"/>
                <a:cs typeface="Calibri"/>
              </a:rPr>
              <a:t> renforcement </a:t>
            </a:r>
            <a:r>
              <a:rPr dirty="0" sz="1400" spc="-5" b="1">
                <a:latin typeface="Calibri"/>
                <a:cs typeface="Calibri"/>
              </a:rPr>
              <a:t>musculaire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sistance)</a:t>
            </a:r>
            <a:endParaRPr sz="14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  <a:spcBef>
                <a:spcPts val="165"/>
              </a:spcBef>
            </a:pP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jours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non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cons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cutifs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/semaine</a:t>
            </a:r>
            <a:r>
              <a:rPr dirty="0" sz="1400" spc="-10" b="1">
                <a:latin typeface="Constantia"/>
                <a:cs typeface="Constantia"/>
              </a:rPr>
              <a:t>…</a:t>
            </a:r>
            <a:r>
              <a:rPr dirty="0" sz="1400" spc="-15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fois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/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semaine</a:t>
            </a:r>
            <a:endParaRPr sz="14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  <a:spcBef>
                <a:spcPts val="165"/>
              </a:spcBef>
            </a:pPr>
            <a:r>
              <a:rPr dirty="0" sz="1400" spc="-5" b="1">
                <a:latin typeface="Calibri"/>
                <a:cs typeface="Calibri"/>
              </a:rPr>
              <a:t>10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exercices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grands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groupes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musculaires,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rie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12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p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titions</a:t>
            </a:r>
            <a:endParaRPr sz="1400">
              <a:latin typeface="Calibri"/>
              <a:cs typeface="Calibri"/>
            </a:endParaRPr>
          </a:p>
          <a:p>
            <a:pPr marL="13335" marR="464184">
              <a:lnSpc>
                <a:spcPts val="1850"/>
              </a:lnSpc>
              <a:spcBef>
                <a:spcPts val="80"/>
              </a:spcBef>
              <a:buAutoNum type="arabicParenR" startAt="3"/>
              <a:tabLst>
                <a:tab pos="200025" algn="l"/>
              </a:tabLst>
            </a:pPr>
            <a:r>
              <a:rPr dirty="0" sz="1400" spc="-10" b="1">
                <a:latin typeface="Calibri"/>
                <a:cs typeface="Calibri"/>
              </a:rPr>
              <a:t>Equilibre,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coordination,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cision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gestuelle</a:t>
            </a:r>
            <a:r>
              <a:rPr dirty="0" sz="1400" spc="-10" b="1">
                <a:latin typeface="Constantia"/>
                <a:cs typeface="Constantia"/>
              </a:rPr>
              <a:t>…</a:t>
            </a:r>
            <a:r>
              <a:rPr dirty="0" sz="1400" spc="-10" b="1">
                <a:latin typeface="Calibri"/>
                <a:cs typeface="Calibri"/>
              </a:rPr>
              <a:t>,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souplesse,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tirements,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autonomie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(1-2/semaine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j)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(+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oubli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es)</a:t>
            </a:r>
            <a:endParaRPr sz="1400">
              <a:latin typeface="Calibri"/>
              <a:cs typeface="Calibri"/>
            </a:endParaRPr>
          </a:p>
          <a:p>
            <a:pPr marL="199390" indent="-186690">
              <a:lnSpc>
                <a:spcPct val="100000"/>
              </a:lnSpc>
              <a:spcBef>
                <a:spcPts val="70"/>
              </a:spcBef>
              <a:buAutoNum type="arabicParenR" startAt="3"/>
              <a:tabLst>
                <a:tab pos="200025" algn="l"/>
              </a:tabLst>
            </a:pPr>
            <a:r>
              <a:rPr dirty="0" sz="1400" spc="-15" b="1">
                <a:latin typeface="Calibri"/>
                <a:cs typeface="Calibri"/>
              </a:rPr>
              <a:t>Renforcement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motivations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estime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 </a:t>
            </a:r>
            <a:r>
              <a:rPr dirty="0" sz="1400" spc="-5" b="1">
                <a:latin typeface="Calibri"/>
                <a:cs typeface="Calibri"/>
              </a:rPr>
              <a:t>soi,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lev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freins,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soutien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psycho-</a:t>
            </a:r>
            <a:endParaRPr sz="14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spcBef>
                <a:spcPts val="165"/>
              </a:spcBef>
            </a:pPr>
            <a:r>
              <a:rPr dirty="0" sz="1400" spc="-5" b="1">
                <a:latin typeface="Calibri"/>
                <a:cs typeface="Calibri"/>
              </a:rPr>
              <a:t>socio-logique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lutte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contre</a:t>
            </a:r>
            <a:r>
              <a:rPr dirty="0" sz="1400" spc="-5" b="1">
                <a:latin typeface="Calibri"/>
                <a:cs typeface="Calibri"/>
              </a:rPr>
              <a:t> isolement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social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(oubli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5" b="1">
                <a:latin typeface="Calibri"/>
                <a:cs typeface="Calibri"/>
              </a:rPr>
              <a:t>+++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alors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qu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essentiel)</a:t>
            </a:r>
            <a:endParaRPr sz="1400">
              <a:latin typeface="Calibri"/>
              <a:cs typeface="Calibri"/>
            </a:endParaRPr>
          </a:p>
          <a:p>
            <a:pPr marL="198755" indent="-186690">
              <a:lnSpc>
                <a:spcPct val="100000"/>
              </a:lnSpc>
              <a:spcBef>
                <a:spcPts val="170"/>
              </a:spcBef>
              <a:buAutoNum type="arabicParenR" startAt="5"/>
              <a:tabLst>
                <a:tab pos="199390" algn="l"/>
              </a:tabLst>
            </a:pPr>
            <a:r>
              <a:rPr dirty="0" sz="1400" spc="-10" b="1">
                <a:latin typeface="Calibri"/>
                <a:cs typeface="Calibri"/>
              </a:rPr>
              <a:t>R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duction/am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nagement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activit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dentaires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inAP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au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quotidien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;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z="1400" spc="-5" b="1">
                <a:latin typeface="Calibri"/>
                <a:cs typeface="Calibri"/>
              </a:rPr>
              <a:t>&lt; 6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h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assis/jour,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5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AP /1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2h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(a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robie,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musculation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et/ou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tirements)</a:t>
            </a:r>
            <a:endParaRPr sz="140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spcBef>
                <a:spcPts val="170"/>
              </a:spcBef>
              <a:buAutoNum type="arabicParenR" startAt="6"/>
              <a:tabLst>
                <a:tab pos="198755" algn="l"/>
              </a:tabLst>
            </a:pPr>
            <a:r>
              <a:rPr dirty="0" sz="1400" spc="-10" b="1">
                <a:latin typeface="Calibri"/>
                <a:cs typeface="Calibri"/>
              </a:rPr>
              <a:t>Rappel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hygi</a:t>
            </a:r>
            <a:r>
              <a:rPr dirty="0" sz="1400" spc="-10" b="1">
                <a:latin typeface="Constantia"/>
                <a:cs typeface="Constantia"/>
              </a:rPr>
              <a:t>è</a:t>
            </a:r>
            <a:r>
              <a:rPr dirty="0" sz="1400" spc="-10" b="1">
                <a:latin typeface="Calibri"/>
                <a:cs typeface="Calibri"/>
              </a:rPr>
              <a:t>ne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vie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alimentation,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sommeil,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addictions</a:t>
            </a:r>
            <a:endParaRPr sz="1400">
              <a:latin typeface="Calibri"/>
              <a:cs typeface="Calibri"/>
            </a:endParaRPr>
          </a:p>
          <a:p>
            <a:pPr marL="52705">
              <a:lnSpc>
                <a:spcPct val="100000"/>
              </a:lnSpc>
              <a:spcBef>
                <a:spcPts val="960"/>
              </a:spcBef>
            </a:pPr>
            <a:r>
              <a:rPr dirty="0" sz="1400" spc="-20" b="1">
                <a:solidFill>
                  <a:srgbClr val="FF0000"/>
                </a:solidFill>
                <a:latin typeface="Calibri"/>
                <a:cs typeface="Calibri"/>
              </a:rPr>
              <a:t>Voir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 intervention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dirty="0" sz="1400" spc="-5" b="1">
                <a:solidFill>
                  <a:srgbClr val="FF0000"/>
                </a:solidFill>
                <a:latin typeface="Constantia"/>
                <a:cs typeface="Constantia"/>
              </a:rPr>
              <a:t>é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dirty="0" sz="1400" spc="-5" b="1">
                <a:solidFill>
                  <a:srgbClr val="FF0000"/>
                </a:solidFill>
                <a:latin typeface="Constantia"/>
                <a:cs typeface="Constantia"/>
              </a:rPr>
              <a:t>é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par pathologie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 ProBook</dc:creator>
  <dcterms:created xsi:type="dcterms:W3CDTF">2021-11-23T11:30:31Z</dcterms:created>
  <dcterms:modified xsi:type="dcterms:W3CDTF">2021-11-23T11:30:31Z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