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5030"/>
            <a:ext cx="432181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20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LA</a:t>
            </a:r>
            <a:r>
              <a:rPr dirty="0" u="sng" sz="20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PRESCRIPTION</a:t>
            </a:r>
            <a:r>
              <a:rPr dirty="0" u="sng" sz="20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D</a:t>
            </a:r>
            <a:r>
              <a:rPr dirty="0" u="sng" sz="20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20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ACTIVIT</a:t>
            </a:r>
            <a:r>
              <a:rPr dirty="0" u="sng" sz="20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20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20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PHYSIQUES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354" y="2182548"/>
            <a:ext cx="123825" cy="673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solidFill>
                  <a:srgbClr val="0AD0D9"/>
                </a:solidFill>
                <a:latin typeface="Wingdings 2"/>
                <a:cs typeface="Wingdings 2"/>
              </a:rPr>
              <a:t></a:t>
            </a:r>
            <a:endParaRPr sz="1400">
              <a:latin typeface="Wingdings 2"/>
              <a:cs typeface="Wingdings 2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solidFill>
                  <a:srgbClr val="0AD0D9"/>
                </a:solidFill>
                <a:latin typeface="Wingdings 2"/>
                <a:cs typeface="Wingdings 2"/>
              </a:rPr>
              <a:t></a:t>
            </a:r>
            <a:endParaRPr sz="1400">
              <a:latin typeface="Wingdings 2"/>
              <a:cs typeface="Wingdings 2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solidFill>
                  <a:srgbClr val="0AD0D9"/>
                </a:solidFill>
                <a:latin typeface="Wingdings 2"/>
                <a:cs typeface="Wingdings 2"/>
              </a:rPr>
              <a:t></a:t>
            </a:r>
            <a:endParaRPr sz="1400">
              <a:latin typeface="Wingdings 2"/>
              <a:cs typeface="Wingdings 2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1115822" y="1314703"/>
            <a:ext cx="5151120" cy="1541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Font typeface="Wingdings 2"/>
              <a:buChar char=""/>
              <a:tabLst>
                <a:tab pos="241300" algn="l"/>
                <a:tab pos="241935" algn="l"/>
              </a:tabLst>
            </a:pPr>
            <a:r>
              <a:rPr dirty="0" sz="1400" spc="-5">
                <a:latin typeface="Calibri"/>
                <a:cs typeface="Calibri"/>
              </a:rPr>
              <a:t>Un bilan </a:t>
            </a: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 spc="-10">
                <a:latin typeface="Constantia"/>
                <a:cs typeface="Constantia"/>
              </a:rPr>
              <a:t>é</a:t>
            </a:r>
            <a:r>
              <a:rPr dirty="0" sz="1400" spc="-10">
                <a:latin typeface="Calibri"/>
                <a:cs typeface="Calibri"/>
              </a:rPr>
              <a:t>dical</a:t>
            </a:r>
            <a:r>
              <a:rPr dirty="0" sz="1400" spc="-5">
                <a:latin typeface="Calibri"/>
                <a:cs typeface="Calibri"/>
              </a:rPr>
              <a:t> pr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alable</a:t>
            </a:r>
            <a:endParaRPr sz="1400">
              <a:latin typeface="Calibri"/>
              <a:cs typeface="Calibri"/>
            </a:endParaRPr>
          </a:p>
          <a:p>
            <a:pPr marL="683260" indent="-67119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683260" algn="l"/>
                <a:tab pos="683895" algn="l"/>
              </a:tabLst>
            </a:pPr>
            <a:r>
              <a:rPr dirty="0" sz="1400" spc="-5">
                <a:latin typeface="Constantia"/>
                <a:cs typeface="Constantia"/>
              </a:rPr>
              <a:t>–</a:t>
            </a:r>
            <a:r>
              <a:rPr dirty="0" sz="1400" spc="-5">
                <a:latin typeface="Calibri"/>
                <a:cs typeface="Calibri"/>
              </a:rPr>
              <a:t>une prescription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d'activit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physiques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adapt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es</a:t>
            </a:r>
            <a:endParaRPr sz="1400">
              <a:latin typeface="Calibri"/>
              <a:cs typeface="Calibri"/>
            </a:endParaRPr>
          </a:p>
          <a:p>
            <a:pPr marL="241300" marR="5080" indent="-229235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683260" algn="l"/>
                <a:tab pos="683895" algn="l"/>
              </a:tabLst>
            </a:pPr>
            <a:r>
              <a:rPr dirty="0"/>
              <a:t>	</a:t>
            </a:r>
            <a:r>
              <a:rPr dirty="0" sz="1400" spc="-5">
                <a:latin typeface="Constantia"/>
                <a:cs typeface="Constantia"/>
              </a:rPr>
              <a:t>–</a:t>
            </a:r>
            <a:r>
              <a:rPr dirty="0" sz="1400" spc="-5">
                <a:latin typeface="Calibri"/>
                <a:cs typeface="Calibri"/>
              </a:rPr>
              <a:t>un certificat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dical 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non </a:t>
            </a:r>
            <a:r>
              <a:rPr dirty="0" sz="1400" spc="-10">
                <a:latin typeface="Calibri"/>
                <a:cs typeface="Calibri"/>
              </a:rPr>
              <a:t>contre-indication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relative</a:t>
            </a:r>
            <a:r>
              <a:rPr dirty="0" sz="1400" spc="1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contre-indications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partielles</a:t>
            </a:r>
            <a:endParaRPr sz="1400">
              <a:latin typeface="Calibri"/>
              <a:cs typeface="Calibri"/>
            </a:endParaRPr>
          </a:p>
          <a:p>
            <a:pPr marL="68326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onstantia"/>
                <a:cs typeface="Constantia"/>
              </a:rPr>
              <a:t>–</a:t>
            </a:r>
            <a:r>
              <a:rPr dirty="0" sz="1400" spc="-5">
                <a:latin typeface="Calibri"/>
                <a:cs typeface="Calibri"/>
              </a:rPr>
              <a:t>un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plan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d'accueil individuel</a:t>
            </a:r>
            <a:endParaRPr sz="1400">
              <a:latin typeface="Calibri"/>
              <a:cs typeface="Calibri"/>
            </a:endParaRPr>
          </a:p>
          <a:p>
            <a:pPr marL="68326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latin typeface="Constantia"/>
                <a:cs typeface="Constantia"/>
              </a:rPr>
              <a:t>–</a:t>
            </a:r>
            <a:r>
              <a:rPr dirty="0" sz="1400" spc="-5">
                <a:latin typeface="Calibri"/>
                <a:cs typeface="Calibri"/>
              </a:rPr>
              <a:t>un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bilan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physiologique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motivationnel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initial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final</a:t>
            </a:r>
            <a:endParaRPr sz="1400">
              <a:latin typeface="Calibri"/>
              <a:cs typeface="Calibri"/>
            </a:endParaRPr>
          </a:p>
          <a:p>
            <a:pPr marL="683260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latin typeface="Constantia"/>
                <a:cs typeface="Constantia"/>
              </a:rPr>
              <a:t>–</a:t>
            </a:r>
            <a:r>
              <a:rPr dirty="0" sz="1400" spc="-5">
                <a:latin typeface="Calibri"/>
                <a:cs typeface="Calibri"/>
              </a:rPr>
              <a:t>un </a:t>
            </a:r>
            <a:r>
              <a:rPr dirty="0" sz="1400" spc="-10">
                <a:latin typeface="Calibri"/>
                <a:cs typeface="Calibri"/>
              </a:rPr>
              <a:t>carnet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d'entra</a:t>
            </a:r>
            <a:r>
              <a:rPr dirty="0" sz="1400" spc="-10">
                <a:latin typeface="Constantia"/>
                <a:cs typeface="Constantia"/>
              </a:rPr>
              <a:t>î</a:t>
            </a:r>
            <a:r>
              <a:rPr dirty="0" sz="1400" spc="-10">
                <a:latin typeface="Calibri"/>
                <a:cs typeface="Calibri"/>
              </a:rPr>
              <a:t>nement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suivi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3718508"/>
            <a:ext cx="5779770" cy="4821555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ORDONNANCE D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ACTIVIT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PHYSIQUE</a:t>
            </a:r>
            <a:endParaRPr sz="1400">
              <a:latin typeface="Calibri Light"/>
              <a:cs typeface="Calibri Light"/>
            </a:endParaRPr>
          </a:p>
          <a:p>
            <a:pPr marL="469265" marR="338455" indent="-228600">
              <a:lnSpc>
                <a:spcPct val="101800"/>
              </a:lnSpc>
              <a:spcBef>
                <a:spcPts val="935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10" b="1">
                <a:latin typeface="Calibri"/>
                <a:cs typeface="Calibri"/>
              </a:rPr>
              <a:t>Formulaire</a:t>
            </a:r>
            <a:r>
              <a:rPr dirty="0" sz="1400" spc="-5" b="1">
                <a:latin typeface="Calibri"/>
                <a:cs typeface="Calibri"/>
              </a:rPr>
              <a:t> sp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cifique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prescription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disposition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decins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traitants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  <a:tab pos="4915535" algn="l"/>
              </a:tabLst>
            </a:pPr>
            <a:r>
              <a:rPr dirty="0" sz="1400" spc="-25">
                <a:latin typeface="Calibri"/>
                <a:cs typeface="Calibri"/>
              </a:rPr>
              <a:t>Tampon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decin	</a:t>
            </a:r>
            <a:r>
              <a:rPr dirty="0" sz="1400" spc="-35">
                <a:latin typeface="Calibri"/>
                <a:cs typeface="Calibri"/>
              </a:rPr>
              <a:t>DATE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Nom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patient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algn="just" marL="469900" marR="28575" indent="-229235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Je </a:t>
            </a:r>
            <a:r>
              <a:rPr dirty="0" sz="1400" spc="-10">
                <a:latin typeface="Calibri"/>
                <a:cs typeface="Calibri"/>
              </a:rPr>
              <a:t>prescris </a:t>
            </a:r>
            <a:r>
              <a:rPr dirty="0" sz="1400" spc="-5">
                <a:latin typeface="Calibri"/>
                <a:cs typeface="Calibri"/>
              </a:rPr>
              <a:t>une activit</a:t>
            </a:r>
            <a:r>
              <a:rPr dirty="0" sz="1400" spc="-5">
                <a:latin typeface="Constantia"/>
                <a:cs typeface="Constantia"/>
              </a:rPr>
              <a:t>é </a:t>
            </a:r>
            <a:r>
              <a:rPr dirty="0" sz="1400" spc="-10">
                <a:latin typeface="Calibri"/>
                <a:cs typeface="Calibri"/>
              </a:rPr>
              <a:t>physique et/ou sportive </a:t>
            </a:r>
            <a:r>
              <a:rPr dirty="0" sz="1400" spc="-5">
                <a:latin typeface="Calibri"/>
                <a:cs typeface="Calibri"/>
              </a:rPr>
              <a:t>adapt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(sport sant</a:t>
            </a:r>
            <a:r>
              <a:rPr dirty="0" sz="1400" spc="-5">
                <a:latin typeface="Constantia"/>
                <a:cs typeface="Constantia"/>
              </a:rPr>
              <a:t>é </a:t>
            </a:r>
            <a:r>
              <a:rPr dirty="0" sz="1400" spc="-5">
                <a:latin typeface="Calibri"/>
                <a:cs typeface="Calibri"/>
              </a:rPr>
              <a:t>92),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36 </a:t>
            </a:r>
            <a:r>
              <a:rPr dirty="0" sz="1400" spc="-5">
                <a:latin typeface="Constantia"/>
                <a:cs typeface="Constantia"/>
              </a:rPr>
              <a:t>à </a:t>
            </a:r>
            <a:r>
              <a:rPr dirty="0" sz="1400" spc="-5">
                <a:latin typeface="Calibri"/>
                <a:cs typeface="Calibri"/>
              </a:rPr>
              <a:t>40 s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ances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à </a:t>
            </a:r>
            <a:r>
              <a:rPr dirty="0" sz="1400" spc="-10">
                <a:latin typeface="Calibri"/>
                <a:cs typeface="Calibri"/>
              </a:rPr>
              <a:t>adapter </a:t>
            </a:r>
            <a:r>
              <a:rPr dirty="0" sz="1400" spc="-5">
                <a:latin typeface="Calibri"/>
                <a:cs typeface="Calibri"/>
              </a:rPr>
              <a:t>en </a:t>
            </a:r>
            <a:r>
              <a:rPr dirty="0" sz="1400" spc="-10">
                <a:latin typeface="Calibri"/>
                <a:cs typeface="Calibri"/>
              </a:rPr>
              <a:t>fonction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l</a:t>
            </a:r>
            <a:r>
              <a:rPr dirty="0" sz="1400" spc="-10">
                <a:latin typeface="Constantia"/>
                <a:cs typeface="Constantia"/>
              </a:rPr>
              <a:t>’é</a:t>
            </a:r>
            <a:r>
              <a:rPr dirty="0" sz="1400" spc="-10">
                <a:latin typeface="Calibri"/>
                <a:cs typeface="Calibri"/>
              </a:rPr>
              <a:t>volution </a:t>
            </a:r>
            <a:r>
              <a:rPr dirty="0" sz="1400" spc="-5">
                <a:latin typeface="Calibri"/>
                <a:cs typeface="Calibri"/>
              </a:rPr>
              <a:t>des aptitudes du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patient.</a:t>
            </a:r>
            <a:endParaRPr sz="1400">
              <a:latin typeface="Calibri"/>
              <a:cs typeface="Calibri"/>
            </a:endParaRPr>
          </a:p>
          <a:p>
            <a:pPr algn="just" marL="46990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Pr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conisation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recommandation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……………………………</a:t>
            </a:r>
            <a:r>
              <a:rPr dirty="0" sz="1400" spc="-5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onstantia"/>
                <a:cs typeface="Constantia"/>
              </a:rPr>
              <a:t>………</a:t>
            </a:r>
            <a:r>
              <a:rPr dirty="0" sz="1400" spc="-5">
                <a:latin typeface="Calibri"/>
                <a:cs typeface="Calibri"/>
              </a:rPr>
              <a:t>..</a:t>
            </a:r>
            <a:r>
              <a:rPr dirty="0" sz="1400" spc="-5">
                <a:latin typeface="Constantia"/>
                <a:cs typeface="Constantia"/>
              </a:rPr>
              <a:t>…………………………………………………………………………………………</a:t>
            </a:r>
            <a:endParaRPr sz="1400">
              <a:latin typeface="Constantia"/>
              <a:cs typeface="Constantia"/>
            </a:endParaRPr>
          </a:p>
          <a:p>
            <a:pPr marL="469900" marR="5080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20">
                <a:latin typeface="Calibri"/>
                <a:cs typeface="Calibri"/>
              </a:rPr>
              <a:t>Type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intervenant(s)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appel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(s)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dispenser l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5">
                <a:latin typeface="Constantia"/>
                <a:cs typeface="Constantia"/>
              </a:rPr>
              <a:t> </a:t>
            </a:r>
            <a:r>
              <a:rPr dirty="0" sz="1400" spc="-10">
                <a:latin typeface="Calibri"/>
                <a:cs typeface="Calibri"/>
              </a:rPr>
              <a:t>physique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dans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le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cadre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une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quipe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pluridisciplinaire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f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rence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35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l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Article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D.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1172-2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Code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sant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5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publique*)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5">
                <a:latin typeface="Constantia"/>
                <a:cs typeface="Constantia"/>
              </a:rPr>
              <a:t>……………………………………………………………………………………………………………</a:t>
            </a:r>
            <a:endParaRPr sz="1400">
              <a:latin typeface="Constantia"/>
              <a:cs typeface="Constantia"/>
            </a:endParaRPr>
          </a:p>
          <a:p>
            <a:pPr marL="469900">
              <a:lnSpc>
                <a:spcPct val="100000"/>
              </a:lnSpc>
              <a:spcBef>
                <a:spcPts val="30"/>
              </a:spcBef>
            </a:pPr>
            <a:r>
              <a:rPr dirty="0" sz="1400" spc="-10">
                <a:latin typeface="Constantia"/>
                <a:cs typeface="Constantia"/>
              </a:rPr>
              <a:t>………</a:t>
            </a:r>
            <a:endParaRPr sz="1400">
              <a:latin typeface="Constantia"/>
              <a:cs typeface="Constantia"/>
            </a:endParaRPr>
          </a:p>
          <a:p>
            <a:pPr marL="469900" marR="291465" indent="-229235">
              <a:lnSpc>
                <a:spcPts val="1710"/>
              </a:lnSpc>
              <a:spcBef>
                <a:spcPts val="60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Une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consultation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dicale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</a:t>
            </a:r>
            <a:r>
              <a:rPr dirty="0" sz="1400" spc="-15">
                <a:latin typeface="Constantia"/>
                <a:cs typeface="Constantia"/>
              </a:rPr>
              <a:t>’é</a:t>
            </a:r>
            <a:r>
              <a:rPr dirty="0" sz="1400" spc="-15">
                <a:latin typeface="Calibri"/>
                <a:cs typeface="Calibri"/>
              </a:rPr>
              <a:t>valuation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vue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36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40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ances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 si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l</a:t>
            </a:r>
            <a:r>
              <a:rPr dirty="0" sz="1400" spc="-15">
                <a:latin typeface="Constantia"/>
                <a:cs typeface="Constantia"/>
              </a:rPr>
              <a:t>’é</a:t>
            </a:r>
            <a:r>
              <a:rPr dirty="0" sz="1400" spc="-15">
                <a:latin typeface="Calibri"/>
                <a:cs typeface="Calibri"/>
              </a:rPr>
              <a:t>volution</a:t>
            </a:r>
            <a:r>
              <a:rPr dirty="0" sz="1400" spc="-5">
                <a:latin typeface="Calibri"/>
                <a:cs typeface="Calibri"/>
              </a:rPr>
              <a:t> 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cessaire.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ts val="165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15">
                <a:latin typeface="Calibri"/>
                <a:cs typeface="Calibri"/>
              </a:rPr>
              <a:t>avec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votre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compte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rendu</a:t>
            </a:r>
            <a:r>
              <a:rPr dirty="0" sz="1400" spc="-5">
                <a:latin typeface="Calibri"/>
                <a:cs typeface="Calibri"/>
              </a:rPr>
              <a:t> remis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</a:t>
            </a:r>
            <a:r>
              <a:rPr dirty="0" sz="1400" spc="-10">
                <a:latin typeface="Calibri"/>
                <a:cs typeface="Calibri"/>
              </a:rPr>
              <a:t> votre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intervenant.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5">
                <a:latin typeface="Calibri"/>
                <a:cs typeface="Calibri"/>
              </a:rPr>
              <a:t>Document </a:t>
            </a:r>
            <a:r>
              <a:rPr dirty="0" sz="1400" spc="-10">
                <a:latin typeface="Calibri"/>
                <a:cs typeface="Calibri"/>
              </a:rPr>
              <a:t>remis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 </a:t>
            </a:r>
            <a:r>
              <a:rPr dirty="0" sz="1400" spc="-10">
                <a:latin typeface="Calibri"/>
                <a:cs typeface="Calibri"/>
              </a:rPr>
              <a:t>patient </a:t>
            </a:r>
            <a:r>
              <a:rPr dirty="0" sz="1400" spc="-5">
                <a:latin typeface="Times New Roman"/>
                <a:cs typeface="Times New Roman"/>
              </a:rPr>
              <a:t>□</a:t>
            </a:r>
            <a:endParaRPr sz="1400">
              <a:latin typeface="Times New Roman"/>
              <a:cs typeface="Times New Roman"/>
            </a:endParaRPr>
          </a:p>
          <a:p>
            <a:pPr marL="470534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5">
                <a:latin typeface="Calibri"/>
                <a:cs typeface="Calibri"/>
              </a:rPr>
              <a:t>Lieu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date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signature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cachet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professionnel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Calibri"/>
                <a:cs typeface="Calibri"/>
              </a:rPr>
              <a:t>(tir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: instruction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</a:t>
            </a:r>
            <a:r>
              <a:rPr dirty="0" sz="1400" spc="-10" b="1">
                <a:latin typeface="Calibri"/>
                <a:cs typeface="Calibri"/>
              </a:rPr>
              <a:t>mars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2017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25" b="1">
                <a:latin typeface="Calibri"/>
                <a:cs typeface="Calibri"/>
              </a:rPr>
              <a:t>DA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30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cembre 2016)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222" y="857961"/>
            <a:ext cx="5320030" cy="290131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Libell</a:t>
            </a: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é</a:t>
            </a:r>
            <a:r>
              <a:rPr dirty="0" sz="1400" spc="-20" b="1">
                <a:solidFill>
                  <a:srgbClr val="44536A"/>
                </a:solidFill>
                <a:latin typeface="Calibri"/>
                <a:cs typeface="Calibri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du</a:t>
            </a:r>
            <a:r>
              <a:rPr dirty="0" sz="1400" spc="-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certificat</a:t>
            </a:r>
            <a:r>
              <a:rPr dirty="0" sz="1400" spc="-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m</a:t>
            </a: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é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dical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d</a:t>
            </a: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’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absence</a:t>
            </a:r>
            <a:r>
              <a:rPr dirty="0" sz="1400" spc="5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b="0">
                <a:solidFill>
                  <a:srgbClr val="44536A"/>
                </a:solidFill>
                <a:latin typeface="Calibri Light"/>
                <a:cs typeface="Calibri Light"/>
              </a:rPr>
              <a:t>de </a:t>
            </a:r>
            <a:r>
              <a:rPr dirty="0" sz="1400" spc="-10" b="0">
                <a:solidFill>
                  <a:srgbClr val="44536A"/>
                </a:solidFill>
                <a:latin typeface="Calibri Light"/>
                <a:cs typeface="Calibri Light"/>
              </a:rPr>
              <a:t>contre-indication</a:t>
            </a:r>
            <a:r>
              <a:rPr dirty="0" sz="1400" spc="5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10" b="0">
                <a:solidFill>
                  <a:srgbClr val="44536A"/>
                </a:solidFill>
                <a:latin typeface="Calibri Light"/>
                <a:cs typeface="Calibri Light"/>
              </a:rPr>
              <a:t>relatif</a:t>
            </a:r>
            <a:r>
              <a:rPr dirty="0" sz="1400" spc="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pour</a:t>
            </a:r>
            <a:r>
              <a:rPr dirty="0" sz="140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les</a:t>
            </a:r>
            <a:r>
              <a:rPr dirty="0" sz="1400" spc="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APSA</a:t>
            </a:r>
            <a:r>
              <a:rPr dirty="0" sz="1400" spc="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(CACI</a:t>
            </a:r>
            <a:r>
              <a:rPr dirty="0" sz="1400" spc="10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APSA)</a:t>
            </a: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550">
              <a:latin typeface="Calibri Light"/>
              <a:cs typeface="Calibri Light"/>
            </a:endParaRPr>
          </a:p>
          <a:p>
            <a:pPr marL="469900" indent="-229235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25" b="1">
                <a:latin typeface="Calibri"/>
                <a:cs typeface="Calibri"/>
              </a:rPr>
              <a:t>Toujours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identit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date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25" b="1">
                <a:latin typeface="Calibri"/>
                <a:cs typeface="Calibri"/>
              </a:rPr>
              <a:t>jour,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signature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tampon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decin</a:t>
            </a:r>
            <a:endParaRPr sz="1400">
              <a:latin typeface="Calibri"/>
              <a:cs typeface="Calibri"/>
            </a:endParaRPr>
          </a:p>
          <a:p>
            <a:pPr marL="469900" indent="-22987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25" b="1">
                <a:latin typeface="Calibri"/>
                <a:cs typeface="Calibri"/>
              </a:rPr>
              <a:t>Toujours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mentionner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509905">
              <a:lnSpc>
                <a:spcPct val="100000"/>
              </a:lnSpc>
              <a:spcBef>
                <a:spcPts val="25"/>
              </a:spcBef>
            </a:pPr>
            <a:r>
              <a:rPr dirty="0" sz="1400" spc="-5" b="1">
                <a:latin typeface="Calibri"/>
                <a:cs typeface="Calibri"/>
              </a:rPr>
              <a:t>NOM, pr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nom,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date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naissance du </a:t>
            </a:r>
            <a:r>
              <a:rPr dirty="0" sz="1400" spc="-10" b="1"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  <a:p>
            <a:pPr marL="469265" marR="1490345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509905" algn="l"/>
                <a:tab pos="510540" algn="l"/>
              </a:tabLst>
            </a:pPr>
            <a:r>
              <a:rPr dirty="0"/>
              <a:t>	</a:t>
            </a:r>
            <a:r>
              <a:rPr dirty="0" sz="1400" spc="-5" b="1">
                <a:latin typeface="Constantia"/>
                <a:cs typeface="Constantia"/>
              </a:rPr>
              <a:t>«</a:t>
            </a:r>
            <a:r>
              <a:rPr dirty="0" sz="1400" spc="-5" b="1" i="1">
                <a:latin typeface="Calibri"/>
                <a:cs typeface="Calibri"/>
              </a:rPr>
              <a:t>certifie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avoir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15" b="1" i="1">
                <a:latin typeface="Calibri"/>
                <a:cs typeface="Calibri"/>
              </a:rPr>
              <a:t>examin</a:t>
            </a:r>
            <a:r>
              <a:rPr dirty="0" sz="1400" spc="-15" b="1" i="1">
                <a:latin typeface="Constantia"/>
                <a:cs typeface="Constantia"/>
              </a:rPr>
              <a:t>é</a:t>
            </a:r>
            <a:r>
              <a:rPr dirty="0" sz="1400" spc="-5" b="1" i="1">
                <a:latin typeface="Constantia"/>
                <a:cs typeface="Constantia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ce </a:t>
            </a:r>
            <a:r>
              <a:rPr dirty="0" sz="1400" spc="-5" b="1" i="1">
                <a:latin typeface="Calibri"/>
                <a:cs typeface="Calibri"/>
              </a:rPr>
              <a:t>jour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M</a:t>
            </a:r>
            <a:r>
              <a:rPr dirty="0" sz="1400" spc="-5" b="1" i="1">
                <a:latin typeface="Constantia"/>
                <a:cs typeface="Constantia"/>
              </a:rPr>
              <a:t>…</a:t>
            </a:r>
            <a:r>
              <a:rPr dirty="0" sz="1400" spc="-10" b="1" i="1">
                <a:latin typeface="Constantia"/>
                <a:cs typeface="Constantia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n</a:t>
            </a:r>
            <a:r>
              <a:rPr dirty="0" sz="1400" spc="-5" b="1" i="1">
                <a:latin typeface="Constantia"/>
                <a:cs typeface="Constantia"/>
              </a:rPr>
              <a:t>é </a:t>
            </a:r>
            <a:r>
              <a:rPr dirty="0" sz="1400" spc="-5" b="1" i="1">
                <a:latin typeface="Calibri"/>
                <a:cs typeface="Calibri"/>
              </a:rPr>
              <a:t>le</a:t>
            </a:r>
            <a:r>
              <a:rPr dirty="0" sz="1400" spc="-1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onstantia"/>
                <a:cs typeface="Constantia"/>
              </a:rPr>
              <a:t>…</a:t>
            </a:r>
            <a:r>
              <a:rPr dirty="0" sz="1400" spc="-10" b="1" i="1">
                <a:latin typeface="Constantia"/>
                <a:cs typeface="Constantia"/>
              </a:rPr>
              <a:t> </a:t>
            </a:r>
            <a:r>
              <a:rPr dirty="0" sz="1400" spc="-15" b="1" i="1">
                <a:latin typeface="Calibri"/>
                <a:cs typeface="Calibri"/>
              </a:rPr>
              <a:t>et </a:t>
            </a:r>
            <a:r>
              <a:rPr dirty="0" sz="1400" spc="-3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n</a:t>
            </a:r>
            <a:r>
              <a:rPr dirty="0" sz="1400" spc="-5" b="1" i="1">
                <a:latin typeface="Constantia"/>
                <a:cs typeface="Constantia"/>
              </a:rPr>
              <a:t>’</a:t>
            </a:r>
            <a:r>
              <a:rPr dirty="0" sz="1400" spc="-5" b="1" i="1">
                <a:latin typeface="Calibri"/>
                <a:cs typeface="Calibri"/>
              </a:rPr>
              <a:t>avoir </a:t>
            </a:r>
            <a:r>
              <a:rPr dirty="0" sz="1400" spc="-10" b="1" i="1">
                <a:latin typeface="Calibri"/>
                <a:cs typeface="Calibri"/>
              </a:rPr>
              <a:t>constat</a:t>
            </a:r>
            <a:r>
              <a:rPr dirty="0" sz="1400" spc="-10" b="1" i="1">
                <a:latin typeface="Constantia"/>
                <a:cs typeface="Constantia"/>
              </a:rPr>
              <a:t>é</a:t>
            </a:r>
            <a:r>
              <a:rPr dirty="0" sz="1400" spc="-5" b="1" i="1">
                <a:latin typeface="Constantia"/>
                <a:cs typeface="Constantia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aucune </a:t>
            </a:r>
            <a:r>
              <a:rPr dirty="0" sz="1400" spc="-10" b="1" i="1">
                <a:latin typeface="Calibri"/>
                <a:cs typeface="Calibri"/>
              </a:rPr>
              <a:t>contre</a:t>
            </a:r>
            <a:r>
              <a:rPr dirty="0" sz="1400" spc="-5" b="1" i="1">
                <a:latin typeface="Calibri"/>
                <a:cs typeface="Calibri"/>
              </a:rPr>
              <a:t> indication</a:t>
            </a:r>
            <a:endParaRPr sz="1400">
              <a:latin typeface="Calibri"/>
              <a:cs typeface="Calibri"/>
            </a:endParaRPr>
          </a:p>
          <a:p>
            <a:pPr marL="469265" marR="5080">
              <a:lnSpc>
                <a:spcPct val="101400"/>
              </a:lnSpc>
              <a:spcBef>
                <a:spcPts val="10"/>
              </a:spcBef>
            </a:pPr>
            <a:r>
              <a:rPr dirty="0" sz="1400" spc="-5" b="1" i="1">
                <a:latin typeface="Calibri"/>
                <a:cs typeface="Calibri"/>
              </a:rPr>
              <a:t>apparente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actuelle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onstantia"/>
                <a:cs typeface="Constantia"/>
              </a:rPr>
              <a:t>à</a:t>
            </a:r>
            <a:r>
              <a:rPr dirty="0" sz="1400" b="1" i="1">
                <a:latin typeface="Constantia"/>
                <a:cs typeface="Constantia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la</a:t>
            </a:r>
            <a:r>
              <a:rPr dirty="0" sz="1400" spc="5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pratique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d</a:t>
            </a:r>
            <a:r>
              <a:rPr dirty="0" sz="1400" spc="-5" b="1" i="1">
                <a:latin typeface="Constantia"/>
                <a:cs typeface="Constantia"/>
              </a:rPr>
              <a:t>’</a:t>
            </a:r>
            <a:r>
              <a:rPr dirty="0" sz="1400" spc="-5" b="1" i="1">
                <a:latin typeface="Calibri"/>
                <a:cs typeface="Calibri"/>
              </a:rPr>
              <a:t>activit</a:t>
            </a:r>
            <a:r>
              <a:rPr dirty="0" sz="1400" spc="-5" b="1" i="1">
                <a:latin typeface="Constantia"/>
                <a:cs typeface="Constantia"/>
              </a:rPr>
              <a:t>é</a:t>
            </a:r>
            <a:r>
              <a:rPr dirty="0" sz="1400" spc="-5" b="1" i="1">
                <a:latin typeface="Calibri"/>
                <a:cs typeface="Calibri"/>
              </a:rPr>
              <a:t>s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physiques</a:t>
            </a:r>
            <a:r>
              <a:rPr dirty="0" sz="1400" spc="5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et</a:t>
            </a:r>
            <a:r>
              <a:rPr dirty="0" sz="1400" spc="5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sportives </a:t>
            </a:r>
            <a:r>
              <a:rPr dirty="0" sz="1400" spc="-3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adapt</a:t>
            </a:r>
            <a:r>
              <a:rPr dirty="0" sz="1400" spc="-5" b="1" i="1">
                <a:latin typeface="Constantia"/>
                <a:cs typeface="Constantia"/>
              </a:rPr>
              <a:t>é</a:t>
            </a:r>
            <a:r>
              <a:rPr dirty="0" sz="1400" spc="-5" b="1" i="1">
                <a:latin typeface="Calibri"/>
                <a:cs typeface="Calibri"/>
              </a:rPr>
              <a:t>es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sport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sant</a:t>
            </a:r>
            <a:r>
              <a:rPr dirty="0" sz="1400" spc="-5" b="1" i="1">
                <a:latin typeface="Constantia"/>
                <a:cs typeface="Constantia"/>
              </a:rPr>
              <a:t>é</a:t>
            </a:r>
            <a:endParaRPr sz="1400">
              <a:latin typeface="Constantia"/>
              <a:cs typeface="Constantia"/>
            </a:endParaRPr>
          </a:p>
          <a:p>
            <a:pPr marL="469265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sz="1400" spc="-5" b="1" i="1">
                <a:latin typeface="Calibri"/>
                <a:cs typeface="Calibri"/>
              </a:rPr>
              <a:t>Dat</a:t>
            </a:r>
            <a:r>
              <a:rPr dirty="0" sz="1400" spc="-5" b="1" i="1">
                <a:latin typeface="Constantia"/>
                <a:cs typeface="Constantia"/>
              </a:rPr>
              <a:t>é</a:t>
            </a:r>
            <a:r>
              <a:rPr dirty="0" sz="1400" spc="-5" b="1" i="1">
                <a:latin typeface="Calibri"/>
                <a:cs typeface="Calibri"/>
              </a:rPr>
              <a:t>, sign</a:t>
            </a:r>
            <a:r>
              <a:rPr dirty="0" sz="1400" spc="-5" b="1" i="1">
                <a:latin typeface="Constantia"/>
                <a:cs typeface="Constantia"/>
              </a:rPr>
              <a:t>é </a:t>
            </a:r>
            <a:r>
              <a:rPr dirty="0" sz="1400" spc="-10" b="1" i="1">
                <a:latin typeface="Calibri"/>
                <a:cs typeface="Calibri"/>
              </a:rPr>
              <a:t>et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tampon</a:t>
            </a:r>
            <a:r>
              <a:rPr dirty="0" sz="1400" spc="-5" b="1" i="1">
                <a:latin typeface="Calibri"/>
                <a:cs typeface="Calibri"/>
              </a:rPr>
              <a:t> humide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sz="1400" spc="-15" b="1" i="1">
                <a:latin typeface="Calibri"/>
                <a:cs typeface="Calibri"/>
              </a:rPr>
              <a:t>ATTENTION</a:t>
            </a:r>
            <a:r>
              <a:rPr dirty="0" sz="1400" spc="-5" b="1" i="1">
                <a:latin typeface="Calibri"/>
                <a:cs typeface="Calibri"/>
              </a:rPr>
              <a:t> </a:t>
            </a:r>
            <a:r>
              <a:rPr dirty="0" sz="1400" spc="-25" b="1" i="1">
                <a:latin typeface="Calibri"/>
                <a:cs typeface="Calibri"/>
              </a:rPr>
              <a:t>AU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RESPECT</a:t>
            </a:r>
            <a:r>
              <a:rPr dirty="0" sz="1400" spc="-5" b="1" i="1">
                <a:latin typeface="Calibri"/>
                <a:cs typeface="Calibri"/>
              </a:rPr>
              <a:t> DU</a:t>
            </a:r>
            <a:r>
              <a:rPr dirty="0" sz="1400" b="1" i="1">
                <a:latin typeface="Calibri"/>
                <a:cs typeface="Calibri"/>
              </a:rPr>
              <a:t> </a:t>
            </a:r>
            <a:r>
              <a:rPr dirty="0" sz="1400" spc="-10" b="1" i="1">
                <a:latin typeface="Calibri"/>
                <a:cs typeface="Calibri"/>
              </a:rPr>
              <a:t>SECRET</a:t>
            </a:r>
            <a:r>
              <a:rPr dirty="0" sz="1400" spc="-5" b="1" i="1">
                <a:latin typeface="Calibri"/>
                <a:cs typeface="Calibri"/>
              </a:rPr>
              <a:t> MEDICAL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222" y="881125"/>
            <a:ext cx="5782945" cy="286448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454025">
              <a:lnSpc>
                <a:spcPct val="101400"/>
              </a:lnSpc>
              <a:spcBef>
                <a:spcPts val="80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Recommandations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d’activités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physiques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sportives</a:t>
            </a:r>
            <a:r>
              <a:rPr dirty="0" u="sng" sz="11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adaptées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pour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personnes</a:t>
            </a:r>
            <a:r>
              <a:rPr dirty="0" u="sng" sz="11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besoins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particuliers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algn="just" marL="12700" marR="12065">
              <a:lnSpc>
                <a:spcPct val="101699"/>
              </a:lnSpc>
            </a:pPr>
            <a:r>
              <a:rPr dirty="0" sz="1100" spc="-5">
                <a:latin typeface="Calibri"/>
                <a:cs typeface="Calibri"/>
              </a:rPr>
              <a:t>Je soussigné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……………………………………………………………………….…………………………………………………………….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Docteur </a:t>
            </a:r>
            <a:r>
              <a:rPr dirty="0" sz="1100">
                <a:latin typeface="Calibri"/>
                <a:cs typeface="Calibri"/>
              </a:rPr>
              <a:t>en </a:t>
            </a:r>
            <a:r>
              <a:rPr dirty="0" sz="1100" spc="-5">
                <a:latin typeface="Calibri"/>
                <a:cs typeface="Calibri"/>
              </a:rPr>
              <a:t>médecine exerçant à …………………………………………………………………………………………………………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certifie avoir examiné ce jour Mme, Mlle, M.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…………………………………………………………………………………..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né(e) le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………………………………………,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avoir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constaté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l’absence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contre-indication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ct val="1098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sportives adaptées prescrites, et la possibilité pour lui/elle de bénéficier des dispositions relatives à </a:t>
            </a:r>
            <a:r>
              <a:rPr dirty="0" sz="1100" spc="-10">
                <a:latin typeface="Calibri"/>
                <a:cs typeface="Calibri"/>
              </a:rPr>
              <a:t>la </a:t>
            </a:r>
            <a:r>
              <a:rPr dirty="0" sz="1100" spc="-5">
                <a:latin typeface="Calibri"/>
                <a:cs typeface="Calibri"/>
              </a:rPr>
              <a:t> dispensation de l’activité physique prescrite par le médecin à des patients atteints d’une affection </a:t>
            </a:r>
            <a:r>
              <a:rPr dirty="0" sz="1100" spc="-10">
                <a:latin typeface="Calibri"/>
                <a:cs typeface="Calibri"/>
              </a:rPr>
              <a:t>de </a:t>
            </a:r>
            <a:r>
              <a:rPr dirty="0" sz="1100" spc="-5">
                <a:latin typeface="Calibri"/>
                <a:cs typeface="Calibri"/>
              </a:rPr>
              <a:t> longue durée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 d’une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pathologie chronique.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930"/>
              </a:spcBef>
            </a:pPr>
            <a:r>
              <a:rPr dirty="0" sz="1100" spc="-5" i="1">
                <a:latin typeface="Calibri"/>
                <a:cs typeface="Calibri"/>
              </a:rPr>
              <a:t>(Barrer ou cocher les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items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selon</a:t>
            </a:r>
            <a:r>
              <a:rPr dirty="0" sz="110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pertinence)</a:t>
            </a:r>
            <a:endParaRPr sz="1100">
              <a:latin typeface="Calibri"/>
              <a:cs typeface="Calibri"/>
            </a:endParaRPr>
          </a:p>
          <a:p>
            <a:pPr marL="12700" marR="243204">
              <a:lnSpc>
                <a:spcPct val="110000"/>
              </a:lnSpc>
              <a:spcBef>
                <a:spcPts val="790"/>
              </a:spcBef>
            </a:pPr>
            <a:r>
              <a:rPr dirty="0" sz="1100" spc="-5" b="1">
                <a:latin typeface="Calibri"/>
                <a:cs typeface="Calibri"/>
              </a:rPr>
              <a:t>Ses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caractéristiques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cliniques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indiquent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que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la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dispensation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activités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physiques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et</a:t>
            </a:r>
            <a:r>
              <a:rPr dirty="0" sz="1100" spc="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sportives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adaptées prescrites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relève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68172" y="3886009"/>
          <a:ext cx="5573395" cy="1014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6790"/>
                <a:gridCol w="3315970"/>
              </a:tblGrid>
              <a:tr h="1014094">
                <a:tc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d’un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professionnel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santé</a:t>
                      </a:r>
                      <a:r>
                        <a:rPr dirty="0" u="sng" sz="11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860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masseur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kinésithérapeute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923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psychomotricien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88315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□"/>
                        <a:tabLst>
                          <a:tab pos="488315" algn="l"/>
                          <a:tab pos="4889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ergothérapeute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ts val="1045"/>
                        </a:lnSpc>
                      </a:pP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d’autres</a:t>
                      </a:r>
                      <a:r>
                        <a:rPr dirty="0" u="sng" sz="1100" spc="-2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professionnels</a:t>
                      </a:r>
                      <a:r>
                        <a:rPr dirty="0" u="sng" sz="1100" spc="-1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1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840" marR="24130" indent="-228600">
                        <a:lnSpc>
                          <a:spcPct val="101800"/>
                        </a:lnSpc>
                        <a:spcBef>
                          <a:spcPts val="55"/>
                        </a:spcBef>
                        <a:buFont typeface="Symbol"/>
                        <a:buChar char="□"/>
                        <a:tabLst>
                          <a:tab pos="751840" algn="l"/>
                          <a:tab pos="7524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professionnel d’activités physiques adaptées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(enseignant =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MCU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ou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PU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UFR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STAPS)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840" indent="-22923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Symbol"/>
                        <a:buChar char="□"/>
                        <a:tabLst>
                          <a:tab pos="751840" algn="l"/>
                          <a:tab pos="7524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éducateur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sportif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1840" marR="422909" indent="-228600">
                        <a:lnSpc>
                          <a:spcPct val="101800"/>
                        </a:lnSpc>
                        <a:spcBef>
                          <a:spcPts val="40"/>
                        </a:spcBef>
                        <a:buFont typeface="Symbol"/>
                        <a:buChar char="□"/>
                        <a:tabLst>
                          <a:tab pos="751840" algn="l"/>
                          <a:tab pos="7524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autres intervenants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aux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compétences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reconnues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en sport-santé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222" y="5054599"/>
            <a:ext cx="5273675" cy="662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Recommandations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médicales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l’attention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éducateurs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sportifs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795"/>
              </a:spcBef>
            </a:pPr>
            <a:r>
              <a:rPr dirty="0" sz="1100" spc="-5">
                <a:latin typeface="Calibri"/>
                <a:cs typeface="Calibri"/>
              </a:rPr>
              <a:t>Je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prescris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l’activité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et/ou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sportive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adaptée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motivations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attentes,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capacités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 son risque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médical.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5805477"/>
            <a:ext cx="4464685" cy="3822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85"/>
              </a:spcBef>
              <a:buFont typeface="Symbol"/>
              <a:buChar char=""/>
              <a:tabLst>
                <a:tab pos="240665" algn="l"/>
                <a:tab pos="241300" algn="l"/>
                <a:tab pos="3131820" algn="l"/>
                <a:tab pos="3952875" algn="l"/>
              </a:tabLst>
            </a:pPr>
            <a:r>
              <a:rPr dirty="0" sz="1100" spc="-10">
                <a:latin typeface="Calibri"/>
                <a:cs typeface="Calibri"/>
              </a:rPr>
              <a:t>T</a:t>
            </a:r>
            <a:r>
              <a:rPr dirty="0" sz="1100" spc="-5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pe</a:t>
            </a:r>
            <a:r>
              <a:rPr dirty="0" sz="1100" spc="-5">
                <a:latin typeface="Calibri"/>
                <a:cs typeface="Calibri"/>
              </a:rPr>
              <a:t>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</a:t>
            </a:r>
            <a:r>
              <a:rPr dirty="0" sz="1100" spc="-5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</a:t>
            </a: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-10">
                <a:latin typeface="Calibri"/>
                <a:cs typeface="Calibri"/>
              </a:rPr>
              <a:t>u</a:t>
            </a:r>
            <a:r>
              <a:rPr dirty="0" sz="1100" spc="-5">
                <a:latin typeface="Calibri"/>
                <a:cs typeface="Calibri"/>
              </a:rPr>
              <a:t>v</a:t>
            </a:r>
            <a:r>
              <a:rPr dirty="0" sz="1100" spc="-10">
                <a:latin typeface="Calibri"/>
                <a:cs typeface="Calibri"/>
              </a:rPr>
              <a:t>eme</a:t>
            </a:r>
            <a:r>
              <a:rPr dirty="0" sz="1100">
                <a:latin typeface="Calibri"/>
                <a:cs typeface="Calibri"/>
              </a:rPr>
              <a:t>n</a:t>
            </a:r>
            <a:r>
              <a:rPr dirty="0" sz="1100" spc="-5">
                <a:latin typeface="Calibri"/>
                <a:cs typeface="Calibri"/>
              </a:rPr>
              <a:t>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10">
                <a:latin typeface="Calibri"/>
                <a:cs typeface="Calibri"/>
              </a:rPr>
              <a:t>m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10">
                <a:latin typeface="Calibri"/>
                <a:cs typeface="Calibri"/>
              </a:rPr>
              <a:t>té</a:t>
            </a:r>
            <a:r>
              <a:rPr dirty="0" sz="1100" spc="-5">
                <a:latin typeface="Calibri"/>
                <a:cs typeface="Calibri"/>
              </a:rPr>
              <a:t>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-10">
                <a:latin typeface="Calibri"/>
                <a:cs typeface="Calibri"/>
              </a:rPr>
              <a:t>mp</a:t>
            </a:r>
            <a:r>
              <a:rPr dirty="0" sz="1100" spc="-5">
                <a:latin typeface="Calibri"/>
                <a:cs typeface="Calibri"/>
              </a:rPr>
              <a:t>lit</a:t>
            </a:r>
            <a:r>
              <a:rPr dirty="0" sz="1100" spc="-10">
                <a:latin typeface="Calibri"/>
                <a:cs typeface="Calibri"/>
              </a:rPr>
              <a:t>ud</a:t>
            </a:r>
            <a:r>
              <a:rPr dirty="0" sz="1100" spc="-5">
                <a:latin typeface="Calibri"/>
                <a:cs typeface="Calibri"/>
              </a:rPr>
              <a:t>e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vi</a:t>
            </a:r>
            <a:r>
              <a:rPr dirty="0" sz="1100" spc="-10">
                <a:latin typeface="Calibri"/>
                <a:cs typeface="Calibri"/>
              </a:rPr>
              <a:t>te</a:t>
            </a:r>
            <a:r>
              <a:rPr dirty="0" sz="1100" spc="-5">
                <a:latin typeface="Calibri"/>
                <a:cs typeface="Calibri"/>
              </a:rPr>
              <a:t>sse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75">
                <a:latin typeface="Calibri"/>
                <a:cs typeface="Calibri"/>
              </a:rPr>
              <a:t>ch</a:t>
            </a:r>
            <a:r>
              <a:rPr dirty="0" sz="1100" spc="-70">
                <a:latin typeface="Calibri"/>
                <a:cs typeface="Calibri"/>
              </a:rPr>
              <a:t>ar</a:t>
            </a:r>
            <a:r>
              <a:rPr dirty="0" sz="1100" spc="-75">
                <a:latin typeface="Calibri"/>
                <a:cs typeface="Calibri"/>
              </a:rPr>
              <a:t>g</a:t>
            </a:r>
            <a:r>
              <a:rPr dirty="0" sz="1100" spc="-75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"/>
              <a:tabLst>
                <a:tab pos="240665" algn="l"/>
                <a:tab pos="241300" algn="l"/>
                <a:tab pos="3206750" algn="l"/>
              </a:tabLst>
            </a:pPr>
            <a:r>
              <a:rPr dirty="0" sz="1100" spc="-5">
                <a:latin typeface="Calibri"/>
                <a:cs typeface="Calibri"/>
              </a:rPr>
              <a:t>Types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d’efforts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limités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plan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 spc="260">
                <a:latin typeface="Calibri"/>
                <a:cs typeface="Calibri"/>
              </a:rPr>
              <a:t> 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musculaire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cardio-vasculaire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1566" y="5805477"/>
            <a:ext cx="836930" cy="3822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r" marR="62865">
              <a:lnSpc>
                <a:spcPct val="100000"/>
              </a:lnSpc>
              <a:spcBef>
                <a:spcPts val="185"/>
              </a:spcBef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posture</a:t>
            </a: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5"/>
              </a:spcBef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Calibri"/>
                <a:cs typeface="Calibri"/>
              </a:rPr>
              <a:t>respiratoire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222" y="6161343"/>
            <a:ext cx="5695950" cy="1783714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03530">
              <a:lnSpc>
                <a:spcPct val="100000"/>
              </a:lnSpc>
              <a:spcBef>
                <a:spcPts val="185"/>
              </a:spcBef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autre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5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Capacités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l’effort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limitées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 :</a:t>
            </a:r>
            <a:endParaRPr sz="1100">
              <a:latin typeface="Calibri"/>
              <a:cs typeface="Calibri"/>
            </a:endParaRPr>
          </a:p>
          <a:p>
            <a:pPr lvl="1" marL="443230" indent="-179070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443865" algn="l"/>
                <a:tab pos="2866390" algn="l"/>
                <a:tab pos="3841115" algn="l"/>
              </a:tabLst>
            </a:pPr>
            <a:r>
              <a:rPr dirty="0" sz="1100" spc="-5">
                <a:latin typeface="Calibri"/>
                <a:cs typeface="Calibri"/>
              </a:rPr>
              <a:t>endurance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(effort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intense)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résistance	</a:t>
            </a: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Calibri"/>
                <a:cs typeface="Calibri"/>
              </a:rPr>
              <a:t>vitesse</a:t>
            </a:r>
            <a:r>
              <a:rPr dirty="0" sz="1100">
                <a:latin typeface="Calibri"/>
                <a:cs typeface="Calibri"/>
              </a:rPr>
              <a:t> (effort</a:t>
            </a:r>
            <a:r>
              <a:rPr dirty="0" sz="1100" spc="-5">
                <a:latin typeface="Calibri"/>
                <a:cs typeface="Calibri"/>
              </a:rPr>
              <a:t> bref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intense)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Capacités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incompatibles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avec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sportives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certaines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conditions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lvl="1" marL="469265" indent="-229235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hauteur,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milieu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exposé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escarpé</a:t>
            </a:r>
            <a:endParaRPr sz="1100">
              <a:latin typeface="Calibri"/>
              <a:cs typeface="Calibri"/>
            </a:endParaRPr>
          </a:p>
          <a:p>
            <a:pPr lvl="1" marL="469265" indent="-229235">
              <a:lnSpc>
                <a:spcPct val="100000"/>
              </a:lnSpc>
              <a:spcBef>
                <a:spcPts val="7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milieu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aquatique</a:t>
            </a:r>
            <a:endParaRPr sz="1100">
              <a:latin typeface="Calibri"/>
              <a:cs typeface="Calibri"/>
            </a:endParaRPr>
          </a:p>
          <a:p>
            <a:pPr lvl="1" marL="469265" marR="77470" indent="-228600">
              <a:lnSpc>
                <a:spcPct val="101800"/>
              </a:lnSpc>
              <a:spcBef>
                <a:spcPts val="6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conditions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atmosphériques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particulières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(intérieures,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extérieures,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pollution,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poussières,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pollens,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froid, chaleur…)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Précautions particulières à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prendre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1347" y="8222964"/>
            <a:ext cx="848994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%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VO2max</a:t>
            </a:r>
            <a:r>
              <a:rPr dirty="0" sz="1100" spc="20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2969" y="8222964"/>
            <a:ext cx="1001394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FC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max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autorisée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5682" y="8035270"/>
            <a:ext cx="4416425" cy="162687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7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travail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aisance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respiratoire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travail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respect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indiquées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inhalation préventive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d’un bêta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mimétique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7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s’assurer avant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séance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disposition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d’un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bêta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mimétique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s’assurer avant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séance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disposition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Trinitrine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prévoir 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moyens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re-sucrage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 de malaise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prise 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compte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limitations articulaires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 respect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douleur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éviter 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chocs par saut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rebond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contraintes articulaires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80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attention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particulière </a:t>
            </a:r>
            <a:r>
              <a:rPr dirty="0" sz="1100">
                <a:latin typeface="Calibri"/>
                <a:cs typeface="Calibri"/>
              </a:rPr>
              <a:t>avec </a:t>
            </a:r>
            <a:r>
              <a:rPr dirty="0" sz="1100" spc="-5">
                <a:latin typeface="Calibri"/>
                <a:cs typeface="Calibri"/>
              </a:rPr>
              <a:t>remédiation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 exercices 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soutien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explicatif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222" y="881125"/>
            <a:ext cx="26809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Objectifs fonctionnels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atteindre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priorité</a:t>
            </a:r>
            <a:r>
              <a:rPr dirty="0" sz="1100" spc="-5" b="1">
                <a:latin typeface="Calibri"/>
                <a:cs typeface="Calibri"/>
              </a:rPr>
              <a:t> 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5682" y="1149748"/>
            <a:ext cx="4751070" cy="78422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85"/>
              </a:spcBef>
              <a:buFont typeface="Symbol"/>
              <a:buChar char="□"/>
              <a:tabLst>
                <a:tab pos="241300" algn="l"/>
                <a:tab pos="241935" algn="l"/>
              </a:tabLst>
            </a:pPr>
            <a:r>
              <a:rPr dirty="0" sz="1100" spc="-5">
                <a:latin typeface="Calibri"/>
                <a:cs typeface="Calibri"/>
              </a:rPr>
              <a:t>augmentation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capacités 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marche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augmentation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quotidien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(nombre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jours/semaine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90"/>
              </a:spcBef>
              <a:buFont typeface="Symbol"/>
              <a:buChar char="□"/>
              <a:tabLst>
                <a:tab pos="240665" algn="l"/>
                <a:tab pos="2413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l’endurance</a:t>
            </a:r>
            <a:endParaRPr sz="11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130"/>
              </a:spcBef>
              <a:tabLst>
                <a:tab pos="1254125" algn="l"/>
                <a:tab pos="2258060" algn="l"/>
                <a:tab pos="4199890" algn="l"/>
              </a:tabLst>
            </a:pPr>
            <a:r>
              <a:rPr dirty="0" sz="1100" spc="-5">
                <a:latin typeface="Calibri"/>
                <a:cs typeface="Calibri"/>
              </a:rPr>
              <a:t>(niveau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SV1	niveau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SVS2	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fréquence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cardiaque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vers	bpm)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6195" y="1365053"/>
            <a:ext cx="6794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1908057"/>
            <a:ext cx="5621655" cy="590169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469265" indent="-229235">
              <a:lnSpc>
                <a:spcPct val="100000"/>
              </a:lnSpc>
              <a:spcBef>
                <a:spcPts val="2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force-résistance-musculation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développement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masse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musculaire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qualité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vie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faire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individuelle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faire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pratiquer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 groupe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constantes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biologiques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métaboliques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(peu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clair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? glycémie,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lipides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?)</a:t>
            </a:r>
            <a:endParaRPr sz="1100">
              <a:latin typeface="Calibri"/>
              <a:cs typeface="Calibri"/>
            </a:endParaRPr>
          </a:p>
          <a:p>
            <a:pPr marL="469265" marR="137160" indent="-228600">
              <a:lnSpc>
                <a:spcPct val="110500"/>
              </a:lnSpc>
              <a:spcBef>
                <a:spcPts val="50"/>
              </a:spcBef>
              <a:buFont typeface="Symbol"/>
              <a:buChar char="□"/>
              <a:tabLst>
                <a:tab pos="469265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dimensions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corporelles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poids,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(ampliation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thoracique,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IMC,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périmètre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abdominal…)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0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diminution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consommation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médicamenteuse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avis 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l’équilibre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9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proprioception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amélioration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coordination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gains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souplesse (générale, spécifique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 …………………………………. )</a:t>
            </a:r>
            <a:endParaRPr sz="11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900" algn="l"/>
              </a:tabLst>
            </a:pPr>
            <a:r>
              <a:rPr dirty="0" sz="1100" spc="-5">
                <a:latin typeface="Calibri"/>
                <a:cs typeface="Calibri"/>
              </a:rPr>
              <a:t>maintien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l’autonomie</a:t>
            </a:r>
            <a:endParaRPr sz="1100">
              <a:latin typeface="Calibri"/>
              <a:cs typeface="Calibri"/>
            </a:endParaRPr>
          </a:p>
          <a:p>
            <a:pPr marL="468630" indent="-229235">
              <a:lnSpc>
                <a:spcPct val="100000"/>
              </a:lnSpc>
              <a:spcBef>
                <a:spcPts val="195"/>
              </a:spcBef>
              <a:buFont typeface="Symbol"/>
              <a:buChar char="□"/>
              <a:tabLst>
                <a:tab pos="468630" algn="l"/>
                <a:tab pos="469265" algn="l"/>
              </a:tabLst>
            </a:pPr>
            <a:r>
              <a:rPr dirty="0" sz="1100" spc="-5">
                <a:latin typeface="Calibri"/>
                <a:cs typeface="Calibri"/>
              </a:rPr>
              <a:t>diminution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douleurs</a:t>
            </a:r>
            <a:endParaRPr sz="1100">
              <a:latin typeface="Calibri"/>
              <a:cs typeface="Calibri"/>
            </a:endParaRPr>
          </a:p>
          <a:p>
            <a:pPr marL="468630" indent="-229235">
              <a:lnSpc>
                <a:spcPct val="100000"/>
              </a:lnSpc>
              <a:spcBef>
                <a:spcPts val="185"/>
              </a:spcBef>
              <a:buFont typeface="Symbol"/>
              <a:buChar char="□"/>
              <a:tabLst>
                <a:tab pos="468630" algn="l"/>
                <a:tab pos="469265" algn="l"/>
              </a:tabLst>
            </a:pPr>
            <a:r>
              <a:rPr dirty="0" sz="1100" spc="-5">
                <a:latin typeface="Calibri"/>
                <a:cs typeface="Calibri"/>
              </a:rPr>
              <a:t>nécessite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grande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diversité des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activités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physiques,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cognitives </a:t>
            </a:r>
            <a:r>
              <a:rPr dirty="0" sz="1100">
                <a:latin typeface="Calibri"/>
                <a:cs typeface="Calibri"/>
              </a:rPr>
              <a:t>et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contact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social</a:t>
            </a:r>
            <a:endParaRPr sz="1100">
              <a:latin typeface="Calibri"/>
              <a:cs typeface="Calibri"/>
            </a:endParaRPr>
          </a:p>
          <a:p>
            <a:pPr marL="240029">
              <a:lnSpc>
                <a:spcPct val="100000"/>
              </a:lnSpc>
              <a:spcBef>
                <a:spcPts val="185"/>
              </a:spcBef>
              <a:tabLst>
                <a:tab pos="468630" algn="l"/>
              </a:tabLst>
            </a:pPr>
            <a:r>
              <a:rPr dirty="0" sz="1100" spc="-5">
                <a:latin typeface="Symbol"/>
                <a:cs typeface="Symbol"/>
              </a:rPr>
              <a:t>□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Calibri"/>
                <a:cs typeface="Calibri"/>
              </a:rPr>
              <a:t>autres 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……………………………………………………………………………………………………………………………..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Signes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devant mener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cesser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l’exercice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et/ou</a:t>
            </a:r>
            <a:r>
              <a:rPr dirty="0" u="sng" sz="11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consulter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médecin</a:t>
            </a:r>
            <a:r>
              <a:rPr dirty="0" sz="1100" spc="-5" b="1">
                <a:latin typeface="Calibri"/>
                <a:cs typeface="Calibri"/>
              </a:rPr>
              <a:t> 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Commentaires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5">
                <a:latin typeface="Calibri"/>
                <a:cs typeface="Calibri"/>
              </a:rPr>
              <a:t>…………………………………………………………………………………………………………………………………………………………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 marR="252729">
              <a:lnSpc>
                <a:spcPct val="109600"/>
              </a:lnSpc>
              <a:spcBef>
                <a:spcPts val="805"/>
              </a:spcBef>
            </a:pPr>
            <a:r>
              <a:rPr dirty="0" sz="1100" spc="-5">
                <a:latin typeface="Calibri"/>
                <a:cs typeface="Calibri"/>
              </a:rPr>
              <a:t>En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besoin,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praticien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second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recours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 </a:t>
            </a:r>
            <a:r>
              <a:rPr dirty="0" sz="1100" spc="-5">
                <a:latin typeface="Calibri"/>
                <a:cs typeface="Calibri"/>
              </a:rPr>
              <a:t>médecin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sport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(titulaire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Capacité ou</a:t>
            </a:r>
            <a:r>
              <a:rPr dirty="0" sz="1100">
                <a:latin typeface="Calibri"/>
                <a:cs typeface="Calibri"/>
              </a:rPr>
              <a:t> du </a:t>
            </a:r>
            <a:r>
              <a:rPr dirty="0" sz="1100" spc="-5">
                <a:latin typeface="Calibri"/>
                <a:cs typeface="Calibri"/>
              </a:rPr>
              <a:t>DESC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 sport)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adressage par le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traitant.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6171" y="8187852"/>
            <a:ext cx="29464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Da</a:t>
            </a:r>
            <a:r>
              <a:rPr dirty="0" sz="1100" spc="-10">
                <a:latin typeface="Calibri"/>
                <a:cs typeface="Calibri"/>
              </a:rPr>
              <a:t>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45053" y="8187852"/>
            <a:ext cx="48260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 spc="-10">
                <a:latin typeface="Calibri"/>
                <a:cs typeface="Calibri"/>
              </a:rPr>
              <a:t>ct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u</a:t>
            </a:r>
            <a:r>
              <a:rPr dirty="0" sz="1100" spc="-5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91580" y="8187852"/>
            <a:ext cx="11214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Signature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cachet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122" y="5951219"/>
            <a:ext cx="40640" cy="11430"/>
          </a:xfrm>
          <a:custGeom>
            <a:avLst/>
            <a:gdLst/>
            <a:ahLst/>
            <a:cxnLst/>
            <a:rect l="l" t="t" r="r" b="b"/>
            <a:pathLst>
              <a:path w="40640" h="11429">
                <a:moveTo>
                  <a:pt x="40398" y="0"/>
                </a:moveTo>
                <a:lnTo>
                  <a:pt x="0" y="0"/>
                </a:lnTo>
                <a:lnTo>
                  <a:pt x="0" y="11429"/>
                </a:lnTo>
                <a:lnTo>
                  <a:pt x="40398" y="11429"/>
                </a:lnTo>
                <a:lnTo>
                  <a:pt x="403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87222" y="756615"/>
            <a:ext cx="5734685" cy="891984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Prise</a:t>
            </a:r>
            <a:r>
              <a:rPr dirty="0" sz="1400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en</a:t>
            </a:r>
            <a:r>
              <a:rPr dirty="0" sz="1400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charge-type</a:t>
            </a:r>
            <a:r>
              <a:rPr dirty="0" sz="1400" b="0">
                <a:solidFill>
                  <a:srgbClr val="FF0000"/>
                </a:solidFill>
                <a:latin typeface="Calibri Light"/>
                <a:cs typeface="Calibri Light"/>
              </a:rPr>
              <a:t> du </a:t>
            </a:r>
            <a:r>
              <a:rPr dirty="0" sz="1400" spc="-10" b="0">
                <a:solidFill>
                  <a:srgbClr val="FF0000"/>
                </a:solidFill>
                <a:latin typeface="Calibri Light"/>
                <a:cs typeface="Calibri Light"/>
              </a:rPr>
              <a:t>patient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 (P2,</a:t>
            </a:r>
            <a:r>
              <a:rPr dirty="0" sz="1400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P3)</a:t>
            </a:r>
            <a:r>
              <a:rPr dirty="0" sz="1400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pour mise</a:t>
            </a:r>
            <a:r>
              <a:rPr dirty="0" sz="1400" spc="5" b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à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l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’</a:t>
            </a:r>
            <a:r>
              <a:rPr dirty="0" sz="1400" spc="-5" b="0">
                <a:solidFill>
                  <a:srgbClr val="FF0000"/>
                </a:solidFill>
                <a:latin typeface="Calibri Light"/>
                <a:cs typeface="Calibri Light"/>
              </a:rPr>
              <a:t>APS</a:t>
            </a:r>
            <a:endParaRPr sz="1400">
              <a:latin typeface="Calibri Light"/>
              <a:cs typeface="Calibri Light"/>
            </a:endParaRPr>
          </a:p>
          <a:p>
            <a:pPr marL="213995" marR="2428875" indent="300990">
              <a:lnSpc>
                <a:spcPct val="133200"/>
              </a:lnSpc>
              <a:spcBef>
                <a:spcPts val="40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Entretien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dirty="0" sz="1400" spc="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apr</a:t>
            </a:r>
            <a:r>
              <a:rPr dirty="0" sz="1400" spc="-5" b="1">
                <a:latin typeface="Constantia"/>
                <a:cs typeface="Constantia"/>
              </a:rPr>
              <a:t>è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consultation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MT :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CACI, </a:t>
            </a:r>
            <a:r>
              <a:rPr dirty="0" sz="1400" spc="-5" b="1">
                <a:latin typeface="Calibri"/>
                <a:cs typeface="Calibri"/>
              </a:rPr>
              <a:t>prescription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10" b="1">
                <a:latin typeface="Calibri"/>
                <a:cs typeface="Calibri"/>
              </a:rPr>
              <a:t>lecture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attentive</a:t>
            </a:r>
            <a:endParaRPr sz="1400">
              <a:latin typeface="Calibri"/>
              <a:cs typeface="Calibri"/>
            </a:endParaRPr>
          </a:p>
          <a:p>
            <a:pPr marL="744220" marR="471170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Questionnaires</a:t>
            </a:r>
            <a:r>
              <a:rPr dirty="0" sz="1400" spc="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ant.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actuelles,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qualit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b="1">
                <a:latin typeface="Calibri"/>
                <a:cs typeface="Calibri"/>
              </a:rPr>
              <a:t>de </a:t>
            </a:r>
            <a:r>
              <a:rPr dirty="0" sz="1400" spc="-5" b="1">
                <a:latin typeface="Calibri"/>
                <a:cs typeface="Calibri"/>
              </a:rPr>
              <a:t>vie,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ressenti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sant</a:t>
            </a:r>
            <a:r>
              <a:rPr dirty="0" sz="1400" spc="-5" b="1">
                <a:latin typeface="Constantia"/>
                <a:cs typeface="Constantia"/>
              </a:rPr>
              <a:t>é…</a:t>
            </a:r>
            <a:endParaRPr sz="1400">
              <a:latin typeface="Constantia"/>
              <a:cs typeface="Constantia"/>
            </a:endParaRPr>
          </a:p>
          <a:p>
            <a:pPr marL="744220" indent="-22987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Bilan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ducatif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 que sait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</a:t>
            </a:r>
            <a:r>
              <a:rPr dirty="0" sz="1400" spc="-10" b="1">
                <a:latin typeface="Calibri"/>
                <a:cs typeface="Calibri"/>
              </a:rPr>
              <a:t>patient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patho,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t.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</a:t>
            </a:r>
            <a:r>
              <a:rPr dirty="0" sz="1400" spc="-5" b="1">
                <a:latin typeface="Constantia"/>
                <a:cs typeface="Constantia"/>
              </a:rPr>
              <a:t>…</a:t>
            </a:r>
            <a:endParaRPr sz="1400">
              <a:latin typeface="Constantia"/>
              <a:cs typeface="Constantia"/>
            </a:endParaRPr>
          </a:p>
          <a:p>
            <a:pPr marL="744220" indent="-22987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Bilan</a:t>
            </a:r>
            <a:r>
              <a:rPr dirty="0" u="sng" sz="1400" spc="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motivationnel</a:t>
            </a:r>
            <a:r>
              <a:rPr dirty="0" u="sng" sz="1400" spc="2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motivations,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attentes,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profil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psycho</a:t>
            </a:r>
            <a:r>
              <a:rPr dirty="0" sz="1400" spc="-10" b="1">
                <a:latin typeface="Constantia"/>
                <a:cs typeface="Constantia"/>
              </a:rPr>
              <a:t>…</a:t>
            </a:r>
            <a:endParaRPr sz="1400">
              <a:latin typeface="Constantia"/>
              <a:cs typeface="Constantia"/>
            </a:endParaRPr>
          </a:p>
          <a:p>
            <a:pPr marL="744220" marR="41275" indent="-228600">
              <a:lnSpc>
                <a:spcPct val="101600"/>
              </a:lnSpc>
              <a:spcBef>
                <a:spcPts val="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Evaluation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des aptitudes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morphologiques,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nerg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tiques, motrices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voire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psychosociologiques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encadrant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;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formation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patient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 </a:t>
            </a:r>
            <a:r>
              <a:rPr dirty="0" sz="140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auto-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valuation</a:t>
            </a:r>
            <a:endParaRPr sz="1400">
              <a:latin typeface="Calibri"/>
              <a:cs typeface="Calibri"/>
            </a:endParaRPr>
          </a:p>
          <a:p>
            <a:pPr marL="743585" marR="288290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Projet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ducatif</a:t>
            </a:r>
            <a:r>
              <a:rPr dirty="0" u="sng" sz="14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et</a:t>
            </a:r>
            <a:r>
              <a:rPr dirty="0" u="sng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th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rapeutique</a:t>
            </a:r>
            <a:r>
              <a:rPr dirty="0" u="sng" sz="14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partir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entretien, 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questionnaires,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bilans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ducatif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motivationnel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valuation)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-choix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APS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patient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pondant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attentes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(plaisir)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besoins (sant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213995">
              <a:lnSpc>
                <a:spcPct val="100000"/>
              </a:lnSpc>
              <a:spcBef>
                <a:spcPts val="30"/>
              </a:spcBef>
            </a:pP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finir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 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 </a:t>
            </a:r>
            <a:r>
              <a:rPr dirty="0" sz="1400" spc="-10" b="1">
                <a:latin typeface="Calibri"/>
                <a:cs typeface="Calibri"/>
              </a:rPr>
              <a:t>objectifs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ducatifs</a:t>
            </a:r>
            <a:endParaRPr sz="1400">
              <a:latin typeface="Calibri"/>
              <a:cs typeface="Calibri"/>
            </a:endParaRPr>
          </a:p>
          <a:p>
            <a:pPr algn="just" marL="469900" indent="-229235">
              <a:lnSpc>
                <a:spcPct val="100000"/>
              </a:lnSpc>
              <a:spcBef>
                <a:spcPts val="96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</a:tabLst>
            </a:pPr>
            <a:r>
              <a:rPr dirty="0" u="sng" sz="1400" spc="-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Ateliers</a:t>
            </a:r>
            <a:r>
              <a:rPr dirty="0" u="sng" sz="14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pratiques</a:t>
            </a:r>
            <a:r>
              <a:rPr dirty="0" u="sng" sz="14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essai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APS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sant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15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(ergonomie,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curisation,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envies)</a:t>
            </a:r>
            <a:endParaRPr sz="1400">
              <a:latin typeface="Calibri"/>
              <a:cs typeface="Calibri"/>
            </a:endParaRPr>
          </a:p>
          <a:p>
            <a:pPr algn="just" marL="469900" marR="5080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</a:tabLst>
            </a:pP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« 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Prescription d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’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APS RAPS </a:t>
            </a:r>
            <a:r>
              <a:rPr dirty="0" u="sng" sz="1400" spc="-5" b="1"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»</a:t>
            </a:r>
            <a:r>
              <a:rPr dirty="0" sz="1400" spc="-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10" b="1">
                <a:latin typeface="Calibri"/>
                <a:cs typeface="Calibri"/>
              </a:rPr>
              <a:t>parcours </a:t>
            </a:r>
            <a:r>
              <a:rPr dirty="0" sz="1400" b="1">
                <a:latin typeface="Calibri"/>
                <a:cs typeface="Calibri"/>
              </a:rPr>
              <a:t>(sportif) </a:t>
            </a:r>
            <a:r>
              <a:rPr dirty="0" sz="1400" spc="-5" b="1">
                <a:latin typeface="Calibri"/>
                <a:cs typeface="Calibri"/>
              </a:rPr>
              <a:t>individuel, personnalis</a:t>
            </a:r>
            <a:r>
              <a:rPr dirty="0" sz="1400" spc="-5" b="1">
                <a:latin typeface="Constantia"/>
                <a:cs typeface="Constantia"/>
              </a:rPr>
              <a:t>é </a:t>
            </a:r>
            <a:r>
              <a:rPr dirty="0" sz="1400" spc="-3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sant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(PrI)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soins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(Pr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II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III)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 adapt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es,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u="sng" sz="1400" spc="-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contrat</a:t>
            </a:r>
            <a:r>
              <a:rPr dirty="0" u="sng" sz="1400" spc="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ducatif</a:t>
            </a:r>
            <a:endParaRPr sz="1400">
              <a:latin typeface="Calibri"/>
              <a:cs typeface="Calibri"/>
            </a:endParaRPr>
          </a:p>
          <a:p>
            <a:pPr algn="just" marL="469900" marR="271780" indent="-228600">
              <a:lnSpc>
                <a:spcPct val="101600"/>
              </a:lnSpc>
              <a:buClr>
                <a:srgbClr val="0AD0D9"/>
              </a:buClr>
              <a:buFont typeface="Wingdings 2"/>
              <a:buChar char=""/>
              <a:tabLst>
                <a:tab pos="510540" algn="l"/>
              </a:tabLst>
            </a:pPr>
            <a:r>
              <a:rPr dirty="0"/>
              <a:t>	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Planification :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programme d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taill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sz="1400" spc="-10" b="1">
                <a:solidFill>
                  <a:srgbClr val="FF0000"/>
                </a:solidFill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(quotidien, semainier</a:t>
            </a:r>
            <a:r>
              <a:rPr dirty="0" sz="1400" spc="-5" b="1">
                <a:latin typeface="Constantia"/>
                <a:cs typeface="Constantia"/>
              </a:rPr>
              <a:t>…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APSA,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pour chaque s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ance APS, modalit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 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accompagnement (club, asso,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travail,</a:t>
            </a:r>
            <a:r>
              <a:rPr dirty="0" sz="1400" spc="-5" b="1">
                <a:latin typeface="Calibri"/>
                <a:cs typeface="Calibri"/>
              </a:rPr>
              <a:t> domicile</a:t>
            </a:r>
            <a:r>
              <a:rPr dirty="0" sz="1400" spc="-5" b="1">
                <a:latin typeface="Constantia"/>
                <a:cs typeface="Constantia"/>
              </a:rPr>
              <a:t>…</a:t>
            </a:r>
            <a:r>
              <a:rPr dirty="0" sz="1400" spc="-5" b="1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algn="just" marL="469900" marR="554355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510540" algn="l"/>
              </a:tabLst>
            </a:pPr>
            <a:r>
              <a:rPr dirty="0"/>
              <a:t>	</a:t>
            </a:r>
            <a:r>
              <a:rPr dirty="0" u="sng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Suivi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: </a:t>
            </a:r>
            <a:r>
              <a:rPr dirty="0" sz="1400" spc="-10" b="1">
                <a:latin typeface="Calibri"/>
                <a:cs typeface="Calibri"/>
              </a:rPr>
              <a:t>caract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ristiques, </a:t>
            </a:r>
            <a:r>
              <a:rPr dirty="0" sz="1400" spc="-5" b="1">
                <a:latin typeface="Calibri"/>
                <a:cs typeface="Calibri"/>
              </a:rPr>
              <a:t>fiche de suivi/liaison m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decin/E3S pour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ajustements,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-orientation</a:t>
            </a:r>
            <a:r>
              <a:rPr dirty="0" sz="1400" spc="-10" b="1">
                <a:latin typeface="Constantia"/>
                <a:cs typeface="Constantia"/>
              </a:rPr>
              <a:t>…</a:t>
            </a:r>
            <a:r>
              <a:rPr dirty="0" sz="1400" spc="-10" b="1">
                <a:latin typeface="Calibri"/>
                <a:cs typeface="Calibri"/>
              </a:rPr>
              <a:t>),</a:t>
            </a:r>
            <a:endParaRPr sz="1400">
              <a:latin typeface="Calibri"/>
              <a:cs typeface="Calibri"/>
            </a:endParaRPr>
          </a:p>
          <a:p>
            <a:pPr algn="just" marL="46990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</a:tabLst>
            </a:pP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valuation</a:t>
            </a:r>
            <a:r>
              <a:rPr dirty="0" u="sng" sz="1400" spc="10" b="1"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(encadrant)</a:t>
            </a:r>
            <a:r>
              <a:rPr dirty="0" u="sng" sz="1400" spc="15" b="1"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r>
              <a:rPr dirty="0" u="sng" sz="1400" spc="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auto-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nstantia"/>
                <a:cs typeface="Constantia"/>
              </a:rPr>
              <a:t>é</a:t>
            </a:r>
            <a:r>
              <a:rPr dirty="0" u="sng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valuation</a:t>
            </a:r>
            <a:r>
              <a:rPr dirty="0" u="sng" sz="1400" spc="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(modalit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s</a:t>
            </a:r>
            <a:r>
              <a:rPr dirty="0" sz="1400" spc="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pratiques).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AD0D9"/>
              </a:buClr>
              <a:buFont typeface="Wingdings 2"/>
              <a:buChar char=""/>
            </a:pPr>
            <a:endParaRPr sz="2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La «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prescription</a:t>
            </a:r>
            <a:r>
              <a:rPr dirty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» d’AP(S)A</a:t>
            </a:r>
            <a:r>
              <a:rPr dirty="0" sz="14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par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l’E3S</a:t>
            </a:r>
            <a:endParaRPr sz="1400">
              <a:latin typeface="Arial"/>
              <a:cs typeface="Arial"/>
            </a:endParaRPr>
          </a:p>
          <a:p>
            <a:pPr lvl="1" marL="743585" indent="-229235">
              <a:lnSpc>
                <a:spcPct val="100000"/>
              </a:lnSpc>
              <a:spcBef>
                <a:spcPts val="869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5" b="1">
                <a:latin typeface="Calibri"/>
                <a:cs typeface="Calibri"/>
              </a:rPr>
              <a:t>- </a:t>
            </a:r>
            <a:r>
              <a:rPr dirty="0" sz="1400" spc="-10" b="1">
                <a:latin typeface="Calibri"/>
                <a:cs typeface="Calibri"/>
              </a:rPr>
              <a:t>OBJECTIFS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spc="-10" b="1">
                <a:latin typeface="Constantia"/>
                <a:cs typeface="Constantia"/>
              </a:rPr>
              <a:t>’</a:t>
            </a:r>
            <a:r>
              <a:rPr dirty="0" sz="1400" spc="-10" b="1">
                <a:latin typeface="Calibri"/>
                <a:cs typeface="Calibri"/>
              </a:rPr>
              <a:t>Education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AP(S)A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743585">
              <a:lnSpc>
                <a:spcPct val="100000"/>
              </a:lnSpc>
              <a:spcBef>
                <a:spcPts val="30"/>
              </a:spcBef>
            </a:pPr>
            <a:r>
              <a:rPr dirty="0" sz="1400" spc="-5" b="1">
                <a:latin typeface="Calibri"/>
                <a:cs typeface="Calibri"/>
              </a:rPr>
              <a:t>.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Quels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besoins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dirty="0" sz="1400" spc="-1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sant</a:t>
            </a:r>
            <a:r>
              <a:rPr dirty="0" sz="1400" spc="-5" b="1">
                <a:solidFill>
                  <a:srgbClr val="FF0000"/>
                </a:solidFill>
                <a:latin typeface="Constantia"/>
                <a:cs typeface="Constantia"/>
              </a:rPr>
              <a:t>é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?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743585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10" b="1">
                <a:latin typeface="Calibri"/>
                <a:cs typeface="Calibri"/>
              </a:rPr>
              <a:t>voir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recommandations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sz="1400" spc="-5" b="1">
                <a:latin typeface="Constantia"/>
                <a:cs typeface="Constantia"/>
              </a:rPr>
              <a:t>’</a:t>
            </a:r>
            <a:r>
              <a:rPr dirty="0" sz="1400" spc="-5" b="1">
                <a:latin typeface="Calibri"/>
                <a:cs typeface="Calibri"/>
              </a:rPr>
              <a:t>APS</a:t>
            </a:r>
            <a:endParaRPr sz="1400">
              <a:latin typeface="Calibri"/>
              <a:cs typeface="Calibri"/>
            </a:endParaRPr>
          </a:p>
          <a:p>
            <a:pPr marL="743585">
              <a:lnSpc>
                <a:spcPct val="100000"/>
              </a:lnSpc>
              <a:spcBef>
                <a:spcPts val="30"/>
              </a:spcBef>
            </a:pPr>
            <a:r>
              <a:rPr dirty="0" sz="1400" spc="-5" b="1">
                <a:latin typeface="Calibri"/>
                <a:cs typeface="Calibri"/>
              </a:rPr>
              <a:t>pour la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pathologie selon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caract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ristiques</a:t>
            </a:r>
            <a:endParaRPr sz="1400">
              <a:latin typeface="Calibri"/>
              <a:cs typeface="Calibri"/>
            </a:endParaRPr>
          </a:p>
          <a:p>
            <a:pPr lvl="1" marL="743585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10" b="1">
                <a:latin typeface="Calibri"/>
                <a:cs typeface="Calibri"/>
              </a:rPr>
              <a:t>(r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f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10" b="1">
                <a:latin typeface="Calibri"/>
                <a:cs typeface="Calibri"/>
              </a:rPr>
              <a:t>rentiels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OMS,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PNNS,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ACSM,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A/SFD,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30" b="1">
                <a:latin typeface="Calibri"/>
                <a:cs typeface="Calibri"/>
              </a:rPr>
              <a:t>REPOP,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AFSOS,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Medico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–</a:t>
            </a:r>
            <a:endParaRPr sz="1400">
              <a:latin typeface="Constantia"/>
              <a:cs typeface="Constantia"/>
            </a:endParaRPr>
          </a:p>
          <a:p>
            <a:pPr marL="743585">
              <a:lnSpc>
                <a:spcPct val="100000"/>
              </a:lnSpc>
              <a:spcBef>
                <a:spcPts val="25"/>
              </a:spcBef>
            </a:pPr>
            <a:r>
              <a:rPr dirty="0" sz="1400" spc="-5" b="1">
                <a:latin typeface="Calibri"/>
                <a:cs typeface="Calibri"/>
              </a:rPr>
              <a:t>Sport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-Sant</a:t>
            </a:r>
            <a:r>
              <a:rPr dirty="0" sz="1400" spc="-10" b="1">
                <a:latin typeface="Constantia"/>
                <a:cs typeface="Constantia"/>
              </a:rPr>
              <a:t>é</a:t>
            </a:r>
            <a:r>
              <a:rPr dirty="0" sz="1400" spc="-35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CNOSF</a:t>
            </a:r>
            <a:r>
              <a:rPr dirty="0" sz="1400" spc="-5" b="1">
                <a:latin typeface="Constantia"/>
                <a:cs typeface="Constantia"/>
              </a:rPr>
              <a:t>…</a:t>
            </a:r>
            <a:r>
              <a:rPr dirty="0" sz="1400" spc="-5" b="1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lvl="1" marL="783590" indent="-26924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83590" algn="l"/>
                <a:tab pos="784225" algn="l"/>
              </a:tabLst>
            </a:pP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Quelles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5" b="1">
                <a:solidFill>
                  <a:srgbClr val="FF0000"/>
                </a:solidFill>
                <a:latin typeface="Calibri"/>
                <a:cs typeface="Calibri"/>
              </a:rPr>
              <a:t>attentes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(envies,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plaisir)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«</a:t>
            </a:r>
            <a:r>
              <a:rPr dirty="0" sz="1400" spc="-5" b="1">
                <a:latin typeface="Calibri"/>
                <a:cs typeface="Calibri"/>
              </a:rPr>
              <a:t>exprim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es</a:t>
            </a:r>
            <a:r>
              <a:rPr dirty="0" sz="1400" spc="-5" b="1">
                <a:latin typeface="Constantia"/>
                <a:cs typeface="Constantia"/>
              </a:rPr>
              <a:t>»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patient?</a:t>
            </a:r>
            <a:endParaRPr sz="1400">
              <a:latin typeface="Calibri"/>
              <a:cs typeface="Calibri"/>
            </a:endParaRPr>
          </a:p>
          <a:p>
            <a:pPr lvl="1" marL="743585" indent="-22987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. Quel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compromis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entre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 besoins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5" b="1">
                <a:solidFill>
                  <a:srgbClr val="FF0000"/>
                </a:solidFill>
                <a:latin typeface="Calibri"/>
                <a:cs typeface="Calibri"/>
              </a:rPr>
              <a:t>attentes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?</a:t>
            </a:r>
            <a:endParaRPr sz="1400">
              <a:latin typeface="Calibri"/>
              <a:cs typeface="Calibri"/>
            </a:endParaRPr>
          </a:p>
          <a:p>
            <a:pPr lvl="1" marL="743585" marR="245110" indent="-228600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5" b="1">
                <a:latin typeface="Calibri"/>
                <a:cs typeface="Calibri"/>
              </a:rPr>
              <a:t>. aider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onstantia"/>
                <a:cs typeface="Constantia"/>
              </a:rPr>
              <a:t>à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pratiquer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une /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 (v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ritable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parcours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sant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20" b="1">
                <a:latin typeface="Constantia"/>
                <a:cs typeface="Constantia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soins par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APS)</a:t>
            </a:r>
            <a:endParaRPr sz="1400">
              <a:latin typeface="Calibri"/>
              <a:cs typeface="Calibri"/>
            </a:endParaRPr>
          </a:p>
          <a:p>
            <a:pPr lvl="1" marL="743585" marR="142240" indent="-229235">
              <a:lnSpc>
                <a:spcPct val="101400"/>
              </a:lnSpc>
              <a:spcBef>
                <a:spcPts val="5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35" b="1">
                <a:solidFill>
                  <a:srgbClr val="FF0000"/>
                </a:solidFill>
                <a:latin typeface="Calibri"/>
                <a:cs typeface="Calibri"/>
              </a:rPr>
              <a:t>RASP,</a:t>
            </a:r>
            <a:r>
              <a:rPr dirty="0" sz="14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responsabilisante,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selon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Programme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respectant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valorisant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besoins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attentes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222" y="878839"/>
            <a:ext cx="5516245" cy="3569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Plaisir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reconstruction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lien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social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10" b="1">
                <a:latin typeface="Calibri"/>
                <a:cs typeface="Calibri"/>
              </a:rPr>
              <a:t>facteurs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</a:t>
            </a:r>
            <a:r>
              <a:rPr dirty="0" sz="1400" spc="-5" b="1">
                <a:latin typeface="Constantia"/>
                <a:cs typeface="Constantia"/>
              </a:rPr>
              <a:t>é</a:t>
            </a:r>
            <a:r>
              <a:rPr dirty="0" sz="1400" spc="-5" b="1">
                <a:latin typeface="Calibri"/>
                <a:cs typeface="Calibri"/>
              </a:rPr>
              <a:t>ussite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Projet</a:t>
            </a:r>
            <a:r>
              <a:rPr dirty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personnel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d’activité</a:t>
            </a:r>
            <a:r>
              <a:rPr dirty="0" sz="14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physique</a:t>
            </a:r>
            <a:endParaRPr sz="1400">
              <a:latin typeface="Arial"/>
              <a:cs typeface="Arial"/>
            </a:endParaRPr>
          </a:p>
          <a:p>
            <a:pPr marL="469900" indent="-229235">
              <a:lnSpc>
                <a:spcPts val="1645"/>
              </a:lnSpc>
              <a:spcBef>
                <a:spcPts val="855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Planification</a:t>
            </a:r>
            <a:r>
              <a:rPr dirty="0" u="sng" sz="1400" spc="-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469900" indent="-228600">
              <a:lnSpc>
                <a:spcPts val="1610"/>
              </a:lnSpc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 programme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Véritable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contrat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éducatif </a:t>
            </a:r>
            <a:r>
              <a:rPr dirty="0" u="sng" sz="14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/</a:t>
            </a:r>
            <a:endParaRPr sz="1400">
              <a:latin typeface="Arial"/>
              <a:cs typeface="Arial"/>
            </a:endParaRPr>
          </a:p>
          <a:p>
            <a:pPr marL="469900" indent="-229235">
              <a:lnSpc>
                <a:spcPts val="1610"/>
              </a:lnSpc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Cosigné</a:t>
            </a:r>
            <a:r>
              <a:rPr dirty="0" u="sng" sz="14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Patient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Encadrant</a:t>
            </a:r>
            <a:endParaRPr sz="1400">
              <a:latin typeface="Arial"/>
              <a:cs typeface="Arial"/>
            </a:endParaRPr>
          </a:p>
          <a:p>
            <a:pPr lvl="1" marL="1362710" indent="-229235">
              <a:lnSpc>
                <a:spcPts val="1614"/>
              </a:lnSpc>
              <a:buClr>
                <a:srgbClr val="0AD0D9"/>
              </a:buClr>
              <a:buFont typeface="Wingdings 2"/>
              <a:buChar char=""/>
              <a:tabLst>
                <a:tab pos="1362710" algn="l"/>
                <a:tab pos="1363345" algn="l"/>
              </a:tabLst>
            </a:pPr>
            <a:r>
              <a:rPr dirty="0" sz="1400" spc="-5" b="1">
                <a:latin typeface="Arial"/>
                <a:cs typeface="Arial"/>
              </a:rPr>
              <a:t>Ce que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j’aimerais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faire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retour chez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moi</a:t>
            </a:r>
            <a:endParaRPr sz="1400">
              <a:latin typeface="Arial"/>
              <a:cs typeface="Arial"/>
            </a:endParaRPr>
          </a:p>
          <a:p>
            <a:pPr marL="469900" indent="-229235">
              <a:lnSpc>
                <a:spcPts val="1655"/>
              </a:lnSpc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20">
                <a:latin typeface="Calibri"/>
                <a:cs typeface="Calibri"/>
              </a:rPr>
              <a:t>Type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(s)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choisie(s)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Fr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quence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 semaine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(quels</a:t>
            </a:r>
            <a:r>
              <a:rPr dirty="0" sz="1400" spc="-10">
                <a:latin typeface="Calibri"/>
                <a:cs typeface="Calibri"/>
              </a:rPr>
              <a:t> jours)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Dur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</a:t>
            </a:r>
            <a:r>
              <a:rPr dirty="0" sz="1400" spc="-5">
                <a:latin typeface="Constantia"/>
                <a:cs typeface="Constantia"/>
              </a:rPr>
              <a:t>’</a:t>
            </a:r>
            <a:r>
              <a:rPr dirty="0" sz="1400" spc="-5">
                <a:latin typeface="Calibri"/>
                <a:cs typeface="Calibri"/>
              </a:rPr>
              <a:t>activit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(pr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ciser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fois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plusieurs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fois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dans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journ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e)</a:t>
            </a:r>
            <a:endParaRPr sz="1400">
              <a:latin typeface="Calibri"/>
              <a:cs typeface="Calibri"/>
            </a:endParaRPr>
          </a:p>
          <a:p>
            <a:pPr lvl="1" marL="927735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927735" algn="l"/>
                <a:tab pos="928369" algn="l"/>
              </a:tabLst>
            </a:pPr>
            <a:r>
              <a:rPr dirty="0" sz="1400" spc="-5">
                <a:latin typeface="Calibri"/>
                <a:cs typeface="Calibri"/>
              </a:rPr>
              <a:t>Au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but</a:t>
            </a:r>
            <a:endParaRPr sz="1400">
              <a:latin typeface="Calibri"/>
              <a:cs typeface="Calibri"/>
            </a:endParaRPr>
          </a:p>
          <a:p>
            <a:pPr lvl="1" marL="927735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927735" algn="l"/>
                <a:tab pos="928369" algn="l"/>
              </a:tabLst>
            </a:pPr>
            <a:r>
              <a:rPr dirty="0" sz="1400" spc="-10">
                <a:latin typeface="Calibri"/>
                <a:cs typeface="Calibri"/>
              </a:rPr>
              <a:t>Pour progressivement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arriver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onstantia"/>
                <a:cs typeface="Constantia"/>
              </a:rPr>
              <a:t>à</a:t>
            </a:r>
            <a:r>
              <a:rPr dirty="0" sz="1400" spc="-30">
                <a:latin typeface="Constantia"/>
                <a:cs typeface="Constantia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70534" marR="104775" indent="-229235">
              <a:lnSpc>
                <a:spcPts val="1710"/>
              </a:lnSpc>
              <a:spcBef>
                <a:spcPts val="60"/>
              </a:spcBef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5">
                <a:latin typeface="Calibri"/>
                <a:cs typeface="Calibri"/>
              </a:rPr>
              <a:t>Ma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quence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cardiaque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cible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pratique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(inscrire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fourchette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valeurs</a:t>
            </a:r>
            <a:r>
              <a:rPr dirty="0" sz="1400" spc="-5">
                <a:latin typeface="Calibri"/>
                <a:cs typeface="Calibri"/>
              </a:rPr>
              <a:t> calcul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avec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</a:t>
            </a:r>
            <a:r>
              <a:rPr dirty="0" sz="1400" spc="-5">
                <a:latin typeface="Constantia"/>
                <a:cs typeface="Constantia"/>
              </a:rPr>
              <a:t>é</a:t>
            </a:r>
            <a:r>
              <a:rPr dirty="0" sz="1400" spc="-5">
                <a:latin typeface="Calibri"/>
                <a:cs typeface="Calibri"/>
              </a:rPr>
              <a:t>decin)</a:t>
            </a:r>
            <a:endParaRPr sz="1400">
              <a:latin typeface="Calibri"/>
              <a:cs typeface="Calibri"/>
            </a:endParaRPr>
          </a:p>
          <a:p>
            <a:pPr marL="470534" indent="-229235">
              <a:lnSpc>
                <a:spcPts val="1650"/>
              </a:lnSpc>
              <a:buClr>
                <a:srgbClr val="0AD0D9"/>
              </a:buClr>
              <a:buFont typeface="Wingdings 2"/>
              <a:buChar char="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Calibri"/>
                <a:cs typeface="Calibri"/>
              </a:rPr>
              <a:t>Mon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programme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d’activité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physique</a:t>
            </a:r>
            <a:r>
              <a:rPr dirty="0" sz="1400" spc="-5" b="1">
                <a:latin typeface="Calibri"/>
                <a:cs typeface="Calibri"/>
              </a:rPr>
              <a:t> dans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semaine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393" y="5647836"/>
            <a:ext cx="5099050" cy="389191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Le</a:t>
            </a:r>
            <a:r>
              <a:rPr dirty="0" sz="1400" spc="-10" b="1">
                <a:solidFill>
                  <a:srgbClr val="44536A"/>
                </a:solidFill>
                <a:latin typeface="Calibri"/>
                <a:cs typeface="Calibri"/>
              </a:rPr>
              <a:t> programme </a:t>
            </a: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:</a:t>
            </a:r>
            <a:r>
              <a:rPr dirty="0" sz="1400" spc="-10" b="1">
                <a:solidFill>
                  <a:srgbClr val="44536A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44536A"/>
                </a:solidFill>
                <a:latin typeface="Calibri"/>
                <a:cs typeface="Calibri"/>
              </a:rPr>
              <a:t>quelques </a:t>
            </a:r>
            <a:r>
              <a:rPr dirty="0" sz="1400" spc="-10" b="1">
                <a:solidFill>
                  <a:srgbClr val="44536A"/>
                </a:solidFill>
                <a:latin typeface="Calibri"/>
                <a:cs typeface="Calibri"/>
              </a:rPr>
              <a:t>commentaires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960"/>
              </a:spcBef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-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Pour </a:t>
            </a:r>
            <a:r>
              <a:rPr dirty="0" sz="1400" spc="-35" b="1">
                <a:latin typeface="Calibri"/>
                <a:cs typeface="Calibri"/>
              </a:rPr>
              <a:t>APA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régulières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bien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les </a:t>
            </a:r>
            <a:r>
              <a:rPr dirty="0" sz="1400" spc="-10" b="1">
                <a:latin typeface="Calibri"/>
                <a:cs typeface="Calibri"/>
              </a:rPr>
              <a:t>programmer</a:t>
            </a:r>
            <a:r>
              <a:rPr dirty="0" sz="1400" spc="-5" b="1">
                <a:latin typeface="Calibri"/>
                <a:cs typeface="Calibri"/>
              </a:rPr>
              <a:t> (planifier)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25"/>
              </a:spcBef>
              <a:buClr>
                <a:srgbClr val="0F6EC5"/>
              </a:buClr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5" b="1">
                <a:latin typeface="Calibri"/>
                <a:cs typeface="Calibri"/>
              </a:rPr>
              <a:t>type,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5" b="1">
                <a:latin typeface="Calibri"/>
                <a:cs typeface="Calibri"/>
              </a:rPr>
              <a:t>fréquence,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10" b="1">
                <a:latin typeface="Calibri"/>
                <a:cs typeface="Calibri"/>
              </a:rPr>
              <a:t>intensité,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10" b="1">
                <a:latin typeface="Calibri"/>
                <a:cs typeface="Calibri"/>
              </a:rPr>
              <a:t>durée,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25"/>
              </a:spcBef>
              <a:buClr>
                <a:srgbClr val="0F6EC5"/>
              </a:buClr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10" b="1">
                <a:latin typeface="Calibri"/>
                <a:cs typeface="Calibri"/>
              </a:rPr>
              <a:t>volume,</a:t>
            </a:r>
            <a:endParaRPr sz="1400">
              <a:latin typeface="Calibri"/>
              <a:cs typeface="Calibri"/>
            </a:endParaRPr>
          </a:p>
          <a:p>
            <a:pPr lvl="1" marL="925830" indent="-229235">
              <a:lnSpc>
                <a:spcPct val="100000"/>
              </a:lnSpc>
              <a:spcBef>
                <a:spcPts val="35"/>
              </a:spcBef>
              <a:buClr>
                <a:srgbClr val="0F6EC5"/>
              </a:buClr>
              <a:buFont typeface="Wingdings 2"/>
              <a:buChar char=""/>
              <a:tabLst>
                <a:tab pos="925830" algn="l"/>
                <a:tab pos="926465" algn="l"/>
              </a:tabLst>
            </a:pP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surtout</a:t>
            </a:r>
            <a:endParaRPr sz="1400">
              <a:latin typeface="Calibri"/>
              <a:cs typeface="Calibri"/>
            </a:endParaRPr>
          </a:p>
          <a:p>
            <a:pPr marL="925830">
              <a:lnSpc>
                <a:spcPct val="100000"/>
              </a:lnSpc>
              <a:spcBef>
                <a:spcPts val="30"/>
              </a:spcBef>
            </a:pP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progression</a:t>
            </a:r>
            <a:r>
              <a:rPr dirty="0" u="sng" sz="14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dirty="0" u="sng" sz="14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</a:t>
            </a:r>
            <a:r>
              <a:rPr dirty="0" u="sng" sz="1400" spc="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motivations</a:t>
            </a:r>
            <a:r>
              <a:rPr dirty="0" u="sng" sz="14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initiales</a:t>
            </a:r>
            <a:r>
              <a:rPr dirty="0" u="sng" sz="14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dirty="0" u="sng" sz="1400" spc="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évolutives</a:t>
            </a:r>
            <a:endParaRPr sz="1400">
              <a:latin typeface="Calibri"/>
              <a:cs typeface="Calibri"/>
            </a:endParaRPr>
          </a:p>
          <a:p>
            <a:pPr marL="468630" indent="-229235">
              <a:lnSpc>
                <a:spcPct val="100000"/>
              </a:lnSpc>
              <a:spcBef>
                <a:spcPts val="30"/>
              </a:spcBef>
              <a:buFont typeface="Wingdings 2"/>
              <a:buChar char=""/>
              <a:tabLst>
                <a:tab pos="468630" algn="l"/>
                <a:tab pos="469265" algn="l"/>
              </a:tabLst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</a:t>
            </a:r>
            <a:r>
              <a:rPr dirty="0" u="sng" sz="14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Activités</a:t>
            </a:r>
            <a:endParaRPr sz="1400">
              <a:latin typeface="Calibri"/>
              <a:cs typeface="Calibri"/>
            </a:endParaRPr>
          </a:p>
          <a:p>
            <a:pPr lvl="1" marL="925830" indent="-229235">
              <a:lnSpc>
                <a:spcPct val="100000"/>
              </a:lnSpc>
              <a:spcBef>
                <a:spcPts val="965"/>
              </a:spcBef>
              <a:buFont typeface="Wingdings 2"/>
              <a:buChar char=""/>
              <a:tabLst>
                <a:tab pos="925830" algn="l"/>
                <a:tab pos="926465" algn="l"/>
              </a:tabLst>
            </a:pPr>
            <a:r>
              <a:rPr dirty="0" sz="1400" spc="-5" b="1">
                <a:latin typeface="Calibri"/>
                <a:cs typeface="Calibri"/>
              </a:rPr>
              <a:t>variées (pas une seule APA </a:t>
            </a:r>
            <a:r>
              <a:rPr dirty="0" sz="1400" b="1">
                <a:latin typeface="Calibri"/>
                <a:cs typeface="Calibri"/>
              </a:rPr>
              <a:t>si</a:t>
            </a:r>
            <a:r>
              <a:rPr dirty="0" sz="1400" spc="-5" b="1">
                <a:latin typeface="Calibri"/>
                <a:cs typeface="Calibri"/>
              </a:rPr>
              <a:t> possible),</a:t>
            </a:r>
            <a:endParaRPr sz="1400">
              <a:latin typeface="Calibri"/>
              <a:cs typeface="Calibri"/>
            </a:endParaRPr>
          </a:p>
          <a:p>
            <a:pPr lvl="1" marL="925830" indent="-229235">
              <a:lnSpc>
                <a:spcPct val="100000"/>
              </a:lnSpc>
              <a:spcBef>
                <a:spcPts val="965"/>
              </a:spcBef>
              <a:buFont typeface="Wingdings 2"/>
              <a:buChar char=""/>
              <a:tabLst>
                <a:tab pos="925830" algn="l"/>
                <a:tab pos="926465" algn="l"/>
              </a:tabLst>
            </a:pPr>
            <a:r>
              <a:rPr dirty="0" sz="1400" spc="-5" b="1">
                <a:latin typeface="Calibri"/>
                <a:cs typeface="Calibri"/>
              </a:rPr>
              <a:t>ludiques (selon profil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psychologique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patient),</a:t>
            </a:r>
            <a:endParaRPr sz="1400">
              <a:latin typeface="Calibri"/>
              <a:cs typeface="Calibri"/>
            </a:endParaRPr>
          </a:p>
          <a:p>
            <a:pPr lvl="1" marL="925830" marR="262890" indent="-229235">
              <a:lnSpc>
                <a:spcPct val="110000"/>
              </a:lnSpc>
              <a:spcBef>
                <a:spcPts val="790"/>
              </a:spcBef>
              <a:buFont typeface="Wingdings 2"/>
              <a:buChar char=""/>
              <a:tabLst>
                <a:tab pos="925830" algn="l"/>
                <a:tab pos="926465" algn="l"/>
              </a:tabLst>
            </a:pPr>
            <a:r>
              <a:rPr dirty="0" sz="1400" spc="-5" b="1">
                <a:latin typeface="Calibri"/>
                <a:cs typeface="Calibri"/>
              </a:rPr>
              <a:t>favorisant travail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collectif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(en groupe,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avec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besoin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de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socialisation)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188" y="755853"/>
            <a:ext cx="5772785" cy="8965565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algn="r" marL="228600" marR="1782445" indent="-228600">
              <a:lnSpc>
                <a:spcPct val="100000"/>
              </a:lnSpc>
              <a:spcBef>
                <a:spcPts val="1065"/>
              </a:spcBef>
              <a:buFont typeface="Wingdings 2"/>
              <a:buChar char=""/>
              <a:tabLst>
                <a:tab pos="228600" algn="l"/>
                <a:tab pos="229235" algn="l"/>
              </a:tabLst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Temps 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« débriefing » (lors retour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au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calme)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965"/>
              </a:spcBef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5" b="1">
                <a:latin typeface="Calibri"/>
                <a:cs typeface="Calibri"/>
              </a:rPr>
              <a:t>-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Retour sur l’expérience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vécue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927100" indent="-229235">
              <a:lnSpc>
                <a:spcPct val="100000"/>
              </a:lnSpc>
              <a:spcBef>
                <a:spcPts val="960"/>
              </a:spcBef>
              <a:buFont typeface="Wingdings 2"/>
              <a:buChar char=""/>
              <a:tabLst>
                <a:tab pos="927100" algn="l"/>
                <a:tab pos="927735" algn="l"/>
              </a:tabLst>
            </a:pPr>
            <a:r>
              <a:rPr dirty="0" sz="1400" spc="-5" b="1" i="1">
                <a:latin typeface="Calibri"/>
                <a:cs typeface="Calibri"/>
              </a:rPr>
              <a:t>éducation</a:t>
            </a:r>
            <a:r>
              <a:rPr dirty="0" sz="1400" spc="-15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à</a:t>
            </a:r>
            <a:r>
              <a:rPr dirty="0" sz="1400" spc="-20" b="1" i="1">
                <a:latin typeface="Calibri"/>
                <a:cs typeface="Calibri"/>
              </a:rPr>
              <a:t> </a:t>
            </a:r>
            <a:r>
              <a:rPr dirty="0" sz="1400" spc="-5" b="1" i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2" marL="1384300" indent="-229235">
              <a:lnSpc>
                <a:spcPct val="100000"/>
              </a:lnSpc>
              <a:spcBef>
                <a:spcPts val="965"/>
              </a:spcBef>
              <a:buFont typeface="Wingdings 2"/>
              <a:buChar char=""/>
              <a:tabLst>
                <a:tab pos="1384300" algn="l"/>
                <a:tab pos="1384935" algn="l"/>
              </a:tabLst>
            </a:pPr>
            <a:r>
              <a:rPr dirty="0" sz="1400" spc="-5" b="1" i="1">
                <a:latin typeface="Calibri"/>
                <a:cs typeface="Calibri"/>
              </a:rPr>
              <a:t>.</a:t>
            </a:r>
            <a:r>
              <a:rPr dirty="0" sz="1400" spc="-15" b="1" i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fréquence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cardiaque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(FC),</a:t>
            </a:r>
            <a:endParaRPr sz="1400">
              <a:latin typeface="Calibri"/>
              <a:cs typeface="Calibri"/>
            </a:endParaRPr>
          </a:p>
          <a:p>
            <a:pPr lvl="2" marL="1424940" indent="-269875">
              <a:lnSpc>
                <a:spcPct val="100000"/>
              </a:lnSpc>
              <a:spcBef>
                <a:spcPts val="970"/>
              </a:spcBef>
              <a:buFont typeface="Wingdings 2"/>
              <a:buChar char=""/>
              <a:tabLst>
                <a:tab pos="1424940" algn="l"/>
                <a:tab pos="1425575" algn="l"/>
              </a:tabLst>
            </a:pPr>
            <a:r>
              <a:rPr dirty="0" sz="1400" spc="-5" b="1">
                <a:latin typeface="Calibri"/>
                <a:cs typeface="Calibri"/>
              </a:rPr>
              <a:t>fréquence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respiratoire,</a:t>
            </a:r>
            <a:endParaRPr sz="1400">
              <a:latin typeface="Calibri"/>
              <a:cs typeface="Calibri"/>
            </a:endParaRPr>
          </a:p>
          <a:p>
            <a:pPr lvl="2" marL="1384300" indent="-229235">
              <a:lnSpc>
                <a:spcPct val="100000"/>
              </a:lnSpc>
              <a:spcBef>
                <a:spcPts val="960"/>
              </a:spcBef>
              <a:buFont typeface="Wingdings 2"/>
              <a:buChar char=""/>
              <a:tabLst>
                <a:tab pos="1384300" algn="l"/>
                <a:tab pos="1384935" algn="l"/>
              </a:tabLst>
            </a:pPr>
            <a:r>
              <a:rPr dirty="0" sz="1400" spc="-5" b="1">
                <a:latin typeface="Calibri"/>
                <a:cs typeface="Calibri"/>
              </a:rPr>
              <a:t>échelle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perception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intensité 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l’effort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(RPE,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BORG)</a:t>
            </a:r>
            <a:endParaRPr sz="1400">
              <a:latin typeface="Calibri"/>
              <a:cs typeface="Calibri"/>
            </a:endParaRPr>
          </a:p>
          <a:p>
            <a:pPr lvl="2" marL="1384300" indent="-229235">
              <a:lnSpc>
                <a:spcPct val="100000"/>
              </a:lnSpc>
              <a:spcBef>
                <a:spcPts val="965"/>
              </a:spcBef>
              <a:buFont typeface="Wingdings 2"/>
              <a:buChar char=""/>
              <a:tabLst>
                <a:tab pos="1384300" algn="l"/>
                <a:tab pos="1384935" algn="l"/>
              </a:tabLst>
            </a:pP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seuil 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douleur</a:t>
            </a:r>
            <a:endParaRPr sz="1400">
              <a:latin typeface="Calibri"/>
              <a:cs typeface="Calibri"/>
            </a:endParaRPr>
          </a:p>
          <a:p>
            <a:pPr marL="12700" marR="1631314">
              <a:lnSpc>
                <a:spcPct val="109600"/>
              </a:lnSpc>
              <a:spcBef>
                <a:spcPts val="805"/>
              </a:spcBef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 tout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</a:t>
            </a:r>
            <a:r>
              <a:rPr dirty="0" u="sng" sz="14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lien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avec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 qualité</a:t>
            </a:r>
            <a:r>
              <a:rPr dirty="0" u="sng" sz="14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vie perçue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(évaluée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par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questionnaire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validé)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Ex. pour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l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AP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: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objectifs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«</a:t>
            </a:r>
            <a:r>
              <a:rPr dirty="0" u="sng" sz="1400" spc="-10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personnalis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1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Étape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1: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Bouger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toute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occasion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(voir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idées)</a:t>
            </a:r>
            <a:endParaRPr sz="1400">
              <a:latin typeface="Calibri"/>
              <a:cs typeface="Calibri"/>
            </a:endParaRPr>
          </a:p>
          <a:p>
            <a:pPr lvl="3" marL="156718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</a:tabLst>
            </a:pP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Favoriser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sorties,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fixer</a:t>
            </a:r>
            <a:r>
              <a:rPr dirty="0" sz="1400" spc="-5">
                <a:latin typeface="Calibri"/>
                <a:cs typeface="Calibri"/>
              </a:rPr>
              <a:t> objectifs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faciles</a:t>
            </a:r>
            <a:endParaRPr sz="1400">
              <a:latin typeface="Calibri"/>
              <a:cs typeface="Calibri"/>
            </a:endParaRPr>
          </a:p>
          <a:p>
            <a:pPr lvl="3" marL="156718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</a:tabLst>
            </a:pP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Escaliers,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bus,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musée,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achats,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petits-enfants…</a:t>
            </a:r>
            <a:endParaRPr sz="1400">
              <a:latin typeface="Calibri"/>
              <a:cs typeface="Calibri"/>
            </a:endParaRPr>
          </a:p>
          <a:p>
            <a:pPr lvl="3" marL="1567180" marR="537210" indent="-229235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</a:tabLst>
            </a:pPr>
            <a:r>
              <a:rPr dirty="0" sz="1400" spc="-5">
                <a:latin typeface="Calibri"/>
                <a:cs typeface="Calibri"/>
              </a:rPr>
              <a:t>- Domicile,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travail,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amis, associations,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clubs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(danse,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rencontre)</a:t>
            </a:r>
            <a:r>
              <a:rPr dirty="0" sz="1400" spc="-5">
                <a:latin typeface="Calibri"/>
                <a:cs typeface="Calibri"/>
              </a:rPr>
              <a:t> :</a:t>
            </a:r>
            <a:endParaRPr sz="1400">
              <a:latin typeface="Calibri"/>
              <a:cs typeface="Calibri"/>
            </a:endParaRPr>
          </a:p>
          <a:p>
            <a:pPr lvl="3" marL="1811020" indent="-473075">
              <a:lnSpc>
                <a:spcPct val="100000"/>
              </a:lnSpc>
              <a:spcBef>
                <a:spcPts val="25"/>
              </a:spcBef>
              <a:buClr>
                <a:srgbClr val="0F6EC5"/>
              </a:buClr>
              <a:buFont typeface="Wingdings 2"/>
              <a:buChar char=""/>
              <a:tabLst>
                <a:tab pos="1810385" algn="l"/>
                <a:tab pos="1811655" algn="l"/>
              </a:tabLst>
            </a:pPr>
            <a:r>
              <a:rPr dirty="0" sz="1400" spc="-5">
                <a:latin typeface="Calibri"/>
                <a:cs typeface="Calibri"/>
              </a:rPr>
              <a:t>petits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appareils</a:t>
            </a:r>
            <a:r>
              <a:rPr dirty="0" sz="1400" spc="-20">
                <a:latin typeface="Calibri"/>
                <a:cs typeface="Calibri"/>
              </a:rPr>
              <a:t> (stepper,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élastiques…)</a:t>
            </a:r>
            <a:endParaRPr sz="1400">
              <a:latin typeface="Calibri"/>
              <a:cs typeface="Calibri"/>
            </a:endParaRPr>
          </a:p>
          <a:p>
            <a:pPr lvl="3" marL="1567180" indent="-229235">
              <a:lnSpc>
                <a:spcPct val="100000"/>
              </a:lnSpc>
              <a:spcBef>
                <a:spcPts val="30"/>
              </a:spcBef>
              <a:buClr>
                <a:srgbClr val="0F6EC5"/>
              </a:buClr>
              <a:buFont typeface="Wingdings 2"/>
              <a:buChar char=""/>
              <a:tabLst>
                <a:tab pos="1567180" algn="l"/>
                <a:tab pos="1567815" algn="l"/>
                <a:tab pos="1810385" algn="l"/>
              </a:tabLst>
            </a:pPr>
            <a:r>
              <a:rPr dirty="0" sz="1400" spc="-5">
                <a:latin typeface="Calibri"/>
                <a:cs typeface="Calibri"/>
              </a:rPr>
              <a:t>-	</a:t>
            </a:r>
            <a:r>
              <a:rPr dirty="0" sz="1400" spc="-10">
                <a:latin typeface="Calibri"/>
                <a:cs typeface="Calibri"/>
              </a:rPr>
              <a:t>Podomètre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très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motivant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 &gt;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5000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pas/j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(?)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ex.</a:t>
            </a:r>
            <a:endParaRPr sz="1400">
              <a:latin typeface="Calibri"/>
              <a:cs typeface="Calibri"/>
            </a:endParaRPr>
          </a:p>
          <a:p>
            <a:pPr marL="156718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alibri"/>
                <a:cs typeface="Calibri"/>
              </a:rPr>
              <a:t>+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2000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pas/j/2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semaines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3" marL="12700" marR="2317115" indent="1325880">
              <a:lnSpc>
                <a:spcPct val="101800"/>
              </a:lnSpc>
              <a:buClr>
                <a:srgbClr val="0F6EC5"/>
              </a:buClr>
              <a:buFont typeface="Wingdings 2"/>
              <a:buChar char=""/>
              <a:tabLst>
                <a:tab pos="1607185" algn="l"/>
                <a:tab pos="1607820" algn="l"/>
              </a:tabLst>
            </a:pPr>
            <a:r>
              <a:rPr dirty="0" sz="1400" spc="-10">
                <a:latin typeface="Calibri"/>
                <a:cs typeface="Calibri"/>
              </a:rPr>
              <a:t>tout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est</a:t>
            </a:r>
            <a:r>
              <a:rPr dirty="0" sz="1400" spc="-5">
                <a:latin typeface="Calibri"/>
                <a:cs typeface="Calibri"/>
              </a:rPr>
              <a:t> dans la </a:t>
            </a:r>
            <a:r>
              <a:rPr dirty="0" sz="1400" spc="-10">
                <a:latin typeface="Calibri"/>
                <a:cs typeface="Calibri"/>
              </a:rPr>
              <a:t>faisabilité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pratique,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concrète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régularité</a:t>
            </a:r>
            <a:endParaRPr sz="1400">
              <a:latin typeface="Calibri"/>
              <a:cs typeface="Calibri"/>
            </a:endParaRPr>
          </a:p>
          <a:p>
            <a:pPr algn="r" marL="94615" marR="1839595" indent="-94615">
              <a:lnSpc>
                <a:spcPct val="100000"/>
              </a:lnSpc>
              <a:spcBef>
                <a:spcPts val="970"/>
              </a:spcBef>
              <a:buFont typeface="Calibri"/>
              <a:buChar char="-"/>
              <a:tabLst>
                <a:tab pos="94615" algn="l"/>
              </a:tabLst>
            </a:pPr>
            <a:r>
              <a:rPr dirty="0" sz="1400" spc="-10">
                <a:latin typeface="Calibri"/>
                <a:cs typeface="Calibri"/>
              </a:rPr>
              <a:t>Étape</a:t>
            </a:r>
            <a:r>
              <a:rPr dirty="0" sz="1400" spc="-5">
                <a:latin typeface="Calibri"/>
                <a:cs typeface="Calibri"/>
              </a:rPr>
              <a:t> 2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dédier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moments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à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plus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intense</a:t>
            </a:r>
            <a:endParaRPr sz="1400">
              <a:latin typeface="Calibri"/>
              <a:cs typeface="Calibri"/>
            </a:endParaRPr>
          </a:p>
          <a:p>
            <a:pPr lvl="1" marL="743585" indent="-229235">
              <a:lnSpc>
                <a:spcPct val="100000"/>
              </a:lnSpc>
              <a:spcBef>
                <a:spcPts val="960"/>
              </a:spcBef>
              <a:buClr>
                <a:srgbClr val="0AD0D9"/>
              </a:buClr>
              <a:buFont typeface="Wingdings 2"/>
              <a:buChar char=""/>
              <a:tabLst>
                <a:tab pos="743585" algn="l"/>
                <a:tab pos="744220" algn="l"/>
              </a:tabLst>
            </a:pPr>
            <a:r>
              <a:rPr dirty="0" sz="1400" spc="-5">
                <a:latin typeface="Calibri"/>
                <a:cs typeface="Calibri"/>
              </a:rPr>
              <a:t>- </a:t>
            </a:r>
            <a:r>
              <a:rPr dirty="0" sz="1400" spc="-15">
                <a:latin typeface="Calibri"/>
                <a:cs typeface="Calibri"/>
              </a:rPr>
              <a:t>Attention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intensité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seuil ~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début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essoufflement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(SV1)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Régularité,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fréquence,</a:t>
            </a:r>
            <a:endParaRPr sz="1400">
              <a:latin typeface="Calibri"/>
              <a:cs typeface="Calibri"/>
            </a:endParaRPr>
          </a:p>
          <a:p>
            <a:pPr lvl="1" marL="784225" indent="-26924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84225" algn="l"/>
                <a:tab pos="784860" algn="l"/>
              </a:tabLst>
            </a:pPr>
            <a:r>
              <a:rPr dirty="0" sz="1400" spc="-10">
                <a:latin typeface="Calibri"/>
                <a:cs typeface="Calibri"/>
              </a:rPr>
              <a:t>durée totale</a:t>
            </a:r>
            <a:r>
              <a:rPr dirty="0" sz="1400" spc="-5">
                <a:latin typeface="Calibri"/>
                <a:cs typeface="Calibri"/>
              </a:rPr>
              <a:t> (n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x chaque)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Varier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types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d’activité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endurance,</a:t>
            </a:r>
            <a:endParaRPr sz="1400">
              <a:latin typeface="Calibri"/>
              <a:cs typeface="Calibri"/>
            </a:endParaRPr>
          </a:p>
          <a:p>
            <a:pPr lvl="1" marL="784225" indent="-269240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84225" algn="l"/>
                <a:tab pos="784860" algn="l"/>
              </a:tabLst>
            </a:pPr>
            <a:r>
              <a:rPr dirty="0" sz="1400" spc="-10">
                <a:latin typeface="Calibri"/>
                <a:cs typeface="Calibri"/>
              </a:rPr>
              <a:t>résistance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(cf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Ob)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assouplissements,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>
                <a:latin typeface="Calibri"/>
                <a:cs typeface="Calibri"/>
              </a:rPr>
              <a:t>équilibre,</a:t>
            </a:r>
            <a:endParaRPr sz="1400">
              <a:latin typeface="Calibri"/>
              <a:cs typeface="Calibri"/>
            </a:endParaRPr>
          </a:p>
          <a:p>
            <a:pPr lvl="1"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10">
                <a:latin typeface="Calibri"/>
                <a:cs typeface="Calibri"/>
              </a:rPr>
              <a:t>coordination,</a:t>
            </a:r>
            <a:endParaRPr sz="1400">
              <a:latin typeface="Calibri"/>
              <a:cs typeface="Calibri"/>
            </a:endParaRPr>
          </a:p>
          <a:p>
            <a:pPr lvl="1" marL="744855" indent="-229870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5490" algn="l"/>
              </a:tabLst>
            </a:pPr>
            <a:r>
              <a:rPr dirty="0" sz="1400" spc="-5">
                <a:latin typeface="Calibri"/>
                <a:cs typeface="Calibri"/>
              </a:rPr>
              <a:t>précision…</a:t>
            </a:r>
            <a:endParaRPr sz="14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30"/>
              </a:spcBef>
            </a:pPr>
            <a:r>
              <a:rPr dirty="0" sz="1400" spc="-5">
                <a:latin typeface="Calibri"/>
                <a:cs typeface="Calibri"/>
              </a:rPr>
              <a:t>donc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énergétique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aussi </a:t>
            </a:r>
            <a:r>
              <a:rPr dirty="0" sz="1400" spc="-10">
                <a:latin typeface="Calibri"/>
                <a:cs typeface="Calibri"/>
              </a:rPr>
              <a:t>contrôle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moteur +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plaisir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7222" y="857961"/>
            <a:ext cx="5706110" cy="366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573020">
              <a:lnSpc>
                <a:spcPct val="109600"/>
              </a:lnSpc>
              <a:spcBef>
                <a:spcPts val="100"/>
              </a:spcBef>
            </a:pPr>
            <a:r>
              <a:rPr dirty="0" u="sng" sz="1400" spc="-1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Pensez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toujours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s</a:t>
            </a:r>
            <a:r>
              <a:rPr dirty="0" u="sng" sz="1400" spc="-5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curisation des</a:t>
            </a:r>
            <a:r>
              <a:rPr dirty="0" u="sng" sz="14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pratiques </a:t>
            </a:r>
            <a:r>
              <a:rPr dirty="0" sz="1400" spc="-5" b="0">
                <a:solidFill>
                  <a:srgbClr val="44536A"/>
                </a:solid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Quelques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r</a:t>
            </a:r>
            <a:r>
              <a:rPr dirty="0" u="sng" sz="1400" spc="-5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è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gles : pour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toute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-5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ance d</a:t>
            </a:r>
            <a:r>
              <a:rPr dirty="0" u="sng" sz="1400" spc="-5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’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APS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: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u="sng" sz="1400" spc="-1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Ê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tre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toujours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dans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le</a:t>
            </a:r>
            <a:r>
              <a:rPr dirty="0" u="sng" sz="14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pratique,</a:t>
            </a:r>
            <a:r>
              <a:rPr dirty="0" u="sng" sz="1400" spc="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concret,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1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faisable,</a:t>
            </a:r>
            <a:r>
              <a:rPr dirty="0" u="sng" sz="1400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s</a:t>
            </a:r>
            <a:r>
              <a:rPr dirty="0" u="sng" sz="1400" spc="-5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"/>
                <a:cs typeface="Calibri"/>
              </a:rPr>
              <a:t>é</a:t>
            </a:r>
            <a:r>
              <a:rPr dirty="0" u="sng" sz="1400" spc="-5" b="0">
                <a:solidFill>
                  <a:srgbClr val="44536A"/>
                </a:solidFill>
                <a:uFill>
                  <a:solidFill>
                    <a:srgbClr val="44536A"/>
                  </a:solidFill>
                </a:uFill>
                <a:latin typeface="Calibri Light"/>
                <a:cs typeface="Calibri Light"/>
              </a:rPr>
              <a:t>duisant</a:t>
            </a:r>
            <a:endParaRPr sz="1400">
              <a:latin typeface="Calibri Light"/>
              <a:cs typeface="Calibri Light"/>
            </a:endParaRPr>
          </a:p>
          <a:p>
            <a:pPr marL="744220" indent="-229870">
              <a:lnSpc>
                <a:spcPct val="100000"/>
              </a:lnSpc>
              <a:spcBef>
                <a:spcPts val="96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30" b="1">
                <a:latin typeface="Calibri"/>
                <a:cs typeface="Calibri"/>
              </a:rPr>
              <a:t>Tenue</a:t>
            </a:r>
            <a:r>
              <a:rPr dirty="0" sz="1400" spc="-10" b="1">
                <a:latin typeface="Calibri"/>
                <a:cs typeface="Calibri"/>
              </a:rPr>
              <a:t> et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matériel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appropriés</a:t>
            </a:r>
            <a:endParaRPr sz="1400">
              <a:latin typeface="Calibri"/>
              <a:cs typeface="Calibri"/>
            </a:endParaRPr>
          </a:p>
          <a:p>
            <a:pPr marL="744220" marR="5080" indent="-229235">
              <a:lnSpc>
                <a:spcPct val="101800"/>
              </a:lnSpc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-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Bonne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ambiance,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positif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/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corvée-BA-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Envie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se </a:t>
            </a:r>
            <a:r>
              <a:rPr dirty="0" sz="1400" spc="-10" b="1">
                <a:latin typeface="Calibri"/>
                <a:cs typeface="Calibri"/>
              </a:rPr>
              <a:t>faire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plaisir,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être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heureux</a:t>
            </a:r>
            <a:endParaRPr sz="1400">
              <a:latin typeface="Calibri"/>
              <a:cs typeface="Calibri"/>
            </a:endParaRPr>
          </a:p>
          <a:p>
            <a:pPr marL="744220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-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Echauffement </a:t>
            </a:r>
            <a:r>
              <a:rPr dirty="0" sz="1400" spc="-15" b="1">
                <a:latin typeface="Calibri"/>
                <a:cs typeface="Calibri"/>
              </a:rPr>
              <a:t>avant </a:t>
            </a:r>
            <a:r>
              <a:rPr dirty="0" sz="1400" spc="-5" b="1">
                <a:latin typeface="Calibri"/>
                <a:cs typeface="Calibri"/>
              </a:rPr>
              <a:t>;</a:t>
            </a:r>
            <a:endParaRPr sz="1400">
              <a:latin typeface="Calibri"/>
              <a:cs typeface="Calibri"/>
            </a:endParaRPr>
          </a:p>
          <a:p>
            <a:pPr marL="744220" indent="-229235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assouplissement, </a:t>
            </a:r>
            <a:r>
              <a:rPr dirty="0" sz="1400" spc="-10" b="1">
                <a:latin typeface="Calibri"/>
                <a:cs typeface="Calibri"/>
              </a:rPr>
              <a:t>retour</a:t>
            </a:r>
            <a:r>
              <a:rPr dirty="0" sz="1400" spc="-5" b="1">
                <a:latin typeface="Calibri"/>
                <a:cs typeface="Calibri"/>
              </a:rPr>
              <a:t> au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calme, </a:t>
            </a:r>
            <a:r>
              <a:rPr dirty="0" sz="1400" spc="-10" b="1">
                <a:latin typeface="Calibri"/>
                <a:cs typeface="Calibri"/>
              </a:rPr>
              <a:t>stretching,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douche</a:t>
            </a:r>
            <a:endParaRPr sz="1400">
              <a:latin typeface="Calibri"/>
              <a:cs typeface="Calibri"/>
            </a:endParaRPr>
          </a:p>
          <a:p>
            <a:pPr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(&gt;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30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min)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après</a:t>
            </a:r>
            <a:endParaRPr sz="1400">
              <a:latin typeface="Calibri"/>
              <a:cs typeface="Calibri"/>
            </a:endParaRPr>
          </a:p>
          <a:p>
            <a:pPr marL="744220" marR="917575">
              <a:lnSpc>
                <a:spcPct val="101800"/>
              </a:lnSpc>
            </a:pPr>
            <a:r>
              <a:rPr dirty="0" sz="1400" spc="-5" b="1">
                <a:latin typeface="Calibri"/>
                <a:cs typeface="Calibri"/>
              </a:rPr>
              <a:t>- (en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plus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assouplissements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réveil</a:t>
            </a:r>
            <a:r>
              <a:rPr dirty="0" sz="1400" spc="-5" b="1">
                <a:latin typeface="Calibri"/>
                <a:cs typeface="Calibri"/>
              </a:rPr>
              <a:t> -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dérouillage</a:t>
            </a:r>
            <a:r>
              <a:rPr dirty="0" sz="1400" spc="-5" b="1">
                <a:latin typeface="Calibri"/>
                <a:cs typeface="Calibri"/>
              </a:rPr>
              <a:t> au </a:t>
            </a:r>
            <a:r>
              <a:rPr dirty="0" sz="1400" spc="-3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lever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soir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+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relaxant)</a:t>
            </a:r>
            <a:endParaRPr sz="1400">
              <a:latin typeface="Calibri"/>
              <a:cs typeface="Calibri"/>
            </a:endParaRPr>
          </a:p>
          <a:p>
            <a:pPr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-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Boisson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 </a:t>
            </a:r>
            <a:r>
              <a:rPr dirty="0" sz="1400" spc="-10" b="1">
                <a:latin typeface="Calibri"/>
                <a:cs typeface="Calibri"/>
              </a:rPr>
              <a:t>fonction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 débit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sueur</a:t>
            </a:r>
            <a:endParaRPr sz="1400">
              <a:latin typeface="Calibri"/>
              <a:cs typeface="Calibri"/>
            </a:endParaRPr>
          </a:p>
          <a:p>
            <a:pPr marL="744220" indent="-229235">
              <a:lnSpc>
                <a:spcPct val="100000"/>
              </a:lnSpc>
              <a:spcBef>
                <a:spcPts val="30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(poids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5" b="1">
                <a:latin typeface="Calibri"/>
                <a:cs typeface="Calibri"/>
              </a:rPr>
              <a:t>avant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–poids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après)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10" b="1">
                <a:latin typeface="Calibri"/>
                <a:cs typeface="Calibri"/>
              </a:rPr>
              <a:t>hygiène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25" b="1">
                <a:latin typeface="Calibri"/>
                <a:cs typeface="Calibri"/>
              </a:rPr>
              <a:t>l’eau</a:t>
            </a:r>
            <a:endParaRPr sz="1400">
              <a:latin typeface="Calibri"/>
              <a:cs typeface="Calibri"/>
            </a:endParaRPr>
          </a:p>
          <a:p>
            <a:pPr marL="744220" marR="747395" indent="-228600">
              <a:lnSpc>
                <a:spcPts val="1710"/>
              </a:lnSpc>
              <a:spcBef>
                <a:spcPts val="55"/>
              </a:spcBef>
              <a:buClr>
                <a:srgbClr val="0AD0D9"/>
              </a:buClr>
              <a:buFont typeface="Wingdings 2"/>
              <a:buChar char=""/>
              <a:tabLst>
                <a:tab pos="744220" algn="l"/>
                <a:tab pos="744855" algn="l"/>
              </a:tabLst>
            </a:pPr>
            <a:r>
              <a:rPr dirty="0" sz="1400" spc="-5" b="1">
                <a:latin typeface="Calibri"/>
                <a:cs typeface="Calibri"/>
              </a:rPr>
              <a:t>- </a:t>
            </a:r>
            <a:r>
              <a:rPr dirty="0" sz="1400" spc="-10" b="1">
                <a:latin typeface="Calibri"/>
                <a:cs typeface="Calibri"/>
              </a:rPr>
              <a:t>Noter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APS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- </a:t>
            </a:r>
            <a:r>
              <a:rPr dirty="0" sz="1400" spc="-10" b="1">
                <a:latin typeface="Calibri"/>
                <a:cs typeface="Calibri"/>
              </a:rPr>
              <a:t>podomètre,</a:t>
            </a:r>
            <a:r>
              <a:rPr dirty="0" sz="1400" spc="-5" b="1">
                <a:latin typeface="Calibri"/>
                <a:cs typeface="Calibri"/>
              </a:rPr>
              <a:t> RPE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Borg,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FC,</a:t>
            </a:r>
            <a:r>
              <a:rPr dirty="0" sz="1400" spc="-5" b="1">
                <a:latin typeface="Calibri"/>
                <a:cs typeface="Calibri"/>
              </a:rPr>
              <a:t> climat,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toutes </a:t>
            </a:r>
            <a:r>
              <a:rPr dirty="0" sz="1400" spc="-5" b="1">
                <a:latin typeface="Calibri"/>
                <a:cs typeface="Calibri"/>
              </a:rPr>
              <a:t> sensations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sur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carnet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enregistrer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sur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micro-ordinateur</a:t>
            </a:r>
            <a:endParaRPr sz="1400">
              <a:latin typeface="Calibri"/>
              <a:cs typeface="Calibri"/>
            </a:endParaRPr>
          </a:p>
          <a:p>
            <a:pPr marL="13335">
              <a:lnSpc>
                <a:spcPts val="1650"/>
              </a:lnSpc>
            </a:pPr>
            <a:r>
              <a:rPr dirty="0" sz="1400" spc="-10" b="1">
                <a:latin typeface="Calibri"/>
                <a:cs typeface="Calibri"/>
              </a:rPr>
              <a:t>Programmation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concrète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2021-11-23T11:30:07Z</dcterms:created>
  <dcterms:modified xsi:type="dcterms:W3CDTF">2021-11-23T11:30:07Z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