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1874" y="881125"/>
            <a:ext cx="449453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certificat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médical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d’absence</a:t>
            </a:r>
            <a:r>
              <a:rPr dirty="0" sz="1100">
                <a:latin typeface="Calibri"/>
                <a:cs typeface="Calibri"/>
              </a:rPr>
              <a:t> 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contre-indication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(extrait</a:t>
            </a:r>
            <a:r>
              <a:rPr dirty="0" sz="1100">
                <a:latin typeface="Calibri"/>
                <a:cs typeface="Calibri"/>
              </a:rPr>
              <a:t> du </a:t>
            </a:r>
            <a:r>
              <a:rPr dirty="0" sz="1100" spc="-5">
                <a:latin typeface="Calibri"/>
                <a:cs typeface="Calibri"/>
              </a:rPr>
              <a:t>Pass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Aviron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Santé)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6717" y="1376729"/>
            <a:ext cx="5657215" cy="4331970"/>
          </a:xfrm>
          <a:prstGeom prst="rect">
            <a:avLst/>
          </a:prstGeom>
        </p:spPr>
        <p:txBody>
          <a:bodyPr wrap="square" lIns="0" tIns="135255" rIns="0" bIns="0" rtlCol="0" vert="horz">
            <a:spAutoFit/>
          </a:bodyPr>
          <a:lstStyle/>
          <a:p>
            <a:pPr algn="ctr" marL="128905">
              <a:lnSpc>
                <a:spcPct val="100000"/>
              </a:lnSpc>
              <a:spcBef>
                <a:spcPts val="1065"/>
              </a:spcBef>
            </a:pPr>
            <a:r>
              <a:rPr dirty="0" sz="1400" spc="-5">
                <a:latin typeface="Calibri"/>
                <a:cs typeface="Calibri"/>
              </a:rPr>
              <a:t>Certificat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médical</a:t>
            </a:r>
            <a:endParaRPr sz="1400">
              <a:latin typeface="Calibri"/>
              <a:cs typeface="Calibri"/>
            </a:endParaRPr>
          </a:p>
          <a:p>
            <a:pPr algn="ctr" marL="213360" marR="76200">
              <a:lnSpc>
                <a:spcPct val="109700"/>
              </a:lnSpc>
              <a:spcBef>
                <a:spcPts val="805"/>
              </a:spcBef>
            </a:pPr>
            <a:r>
              <a:rPr dirty="0" sz="1400" spc="-5">
                <a:latin typeface="Calibri"/>
                <a:cs typeface="Calibri"/>
              </a:rPr>
              <a:t>D’absence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contre-indication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à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pratique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d’une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activité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physique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et/ou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sportive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adaptée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régulière sécurisante</a:t>
            </a:r>
            <a:r>
              <a:rPr dirty="0" sz="1400">
                <a:latin typeface="Calibri"/>
                <a:cs typeface="Calibri"/>
              </a:rPr>
              <a:t> et </a:t>
            </a:r>
            <a:r>
              <a:rPr dirty="0" sz="1400" spc="-5">
                <a:latin typeface="Calibri"/>
                <a:cs typeface="Calibri"/>
              </a:rPr>
              <a:t>progressive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dirty="0" sz="1400" spc="-5">
                <a:latin typeface="Calibri"/>
                <a:cs typeface="Calibri"/>
              </a:rPr>
              <a:t>je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soussigné(e)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:…………………………………………….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dirty="0" sz="1400" spc="-5">
                <a:latin typeface="Calibri"/>
                <a:cs typeface="Calibri"/>
              </a:rPr>
              <a:t>Docteur</a:t>
            </a:r>
            <a:r>
              <a:rPr dirty="0" sz="1400">
                <a:latin typeface="Calibri"/>
                <a:cs typeface="Calibri"/>
              </a:rPr>
              <a:t> en </a:t>
            </a:r>
            <a:r>
              <a:rPr dirty="0" sz="1400" spc="-5">
                <a:latin typeface="Calibri"/>
                <a:cs typeface="Calibri"/>
              </a:rPr>
              <a:t>médecine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exerçant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à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:………………………………………..</a:t>
            </a:r>
            <a:endParaRPr sz="1400">
              <a:latin typeface="Calibri"/>
              <a:cs typeface="Calibri"/>
            </a:endParaRPr>
          </a:p>
          <a:p>
            <a:pPr marL="12700" marR="568960">
              <a:lnSpc>
                <a:spcPct val="157100"/>
              </a:lnSpc>
              <a:spcBef>
                <a:spcPts val="10"/>
              </a:spcBef>
            </a:pPr>
            <a:r>
              <a:rPr dirty="0" sz="1400" spc="-5">
                <a:latin typeface="Calibri"/>
                <a:cs typeface="Calibri"/>
              </a:rPr>
              <a:t>certifie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avoir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examiné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jour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M.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Mme.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…………………………………………….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Né(e) le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 …………………………….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9800"/>
              </a:lnSpc>
              <a:spcBef>
                <a:spcPts val="800"/>
              </a:spcBef>
            </a:pPr>
            <a:r>
              <a:rPr dirty="0" sz="1400" spc="-5">
                <a:latin typeface="Calibri"/>
                <a:cs typeface="Calibri"/>
              </a:rPr>
              <a:t>avoir constaté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à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date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jour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l’absence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signes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cliniques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apparents,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contre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indiquant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pratique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l’aviron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auprès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d’un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club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labellisé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aviron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santé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sous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l’encadrement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pédagogique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d’un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coach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aviron santé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 sz="1000" spc="-5">
                <a:latin typeface="Calibri"/>
                <a:cs typeface="Calibri"/>
              </a:rPr>
              <a:t>précisez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impérativement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les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recommandations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médicales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ci-dessous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à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l’attention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du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coach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aviron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santé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462280" algn="l"/>
                <a:tab pos="3609975" algn="l"/>
              </a:tabLst>
            </a:pPr>
            <a:r>
              <a:rPr dirty="0" sz="1000">
                <a:latin typeface="Calibri"/>
                <a:cs typeface="Calibri"/>
              </a:rPr>
              <a:t>&gt;	</a:t>
            </a:r>
            <a:r>
              <a:rPr dirty="0" sz="1000" spc="-5">
                <a:latin typeface="Calibri"/>
                <a:cs typeface="Calibri"/>
              </a:rPr>
              <a:t>types </a:t>
            </a:r>
            <a:r>
              <a:rPr dirty="0" sz="1000">
                <a:latin typeface="Calibri"/>
                <a:cs typeface="Calibri"/>
              </a:rPr>
              <a:t>de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mouvement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limité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en	</a:t>
            </a:r>
            <a:r>
              <a:rPr dirty="0" sz="1000">
                <a:latin typeface="Calibri"/>
                <a:cs typeface="Calibri"/>
              </a:rPr>
              <a:t>&gt;</a:t>
            </a:r>
            <a:r>
              <a:rPr dirty="0" sz="1000" spc="-5">
                <a:latin typeface="Calibri"/>
                <a:cs typeface="Calibri"/>
              </a:rPr>
              <a:t> capacités incompatibles avec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5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  <a:tabLst>
                <a:tab pos="912494" algn="l"/>
                <a:tab pos="1811655" algn="l"/>
                <a:tab pos="2710815" algn="l"/>
                <a:tab pos="3609975" algn="l"/>
              </a:tabLst>
            </a:pPr>
            <a:r>
              <a:rPr dirty="0" sz="1000" spc="-5">
                <a:latin typeface="Calibri"/>
                <a:cs typeface="Calibri"/>
              </a:rPr>
              <a:t>°amplitude	</a:t>
            </a:r>
            <a:r>
              <a:rPr dirty="0" sz="1000">
                <a:latin typeface="Calibri"/>
                <a:cs typeface="Calibri"/>
              </a:rPr>
              <a:t>° </a:t>
            </a:r>
            <a:r>
              <a:rPr dirty="0" sz="1000" spc="-5">
                <a:latin typeface="Calibri"/>
                <a:cs typeface="Calibri"/>
              </a:rPr>
              <a:t>vitesse	</a:t>
            </a:r>
            <a:r>
              <a:rPr dirty="0" sz="1000">
                <a:latin typeface="Calibri"/>
                <a:cs typeface="Calibri"/>
              </a:rPr>
              <a:t>°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charge	</a:t>
            </a:r>
            <a:r>
              <a:rPr dirty="0" sz="1000">
                <a:latin typeface="Calibri"/>
                <a:cs typeface="Calibri"/>
              </a:rPr>
              <a:t>°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posture	</a:t>
            </a:r>
            <a:r>
              <a:rPr dirty="0" sz="1000">
                <a:latin typeface="Calibri"/>
                <a:cs typeface="Calibri"/>
              </a:rPr>
              <a:t>°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milieu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aquatique</a:t>
            </a:r>
            <a:endParaRPr sz="1000">
              <a:latin typeface="Calibri"/>
              <a:cs typeface="Calibri"/>
            </a:endParaRPr>
          </a:p>
          <a:p>
            <a:pPr marL="3609975" marR="353060">
              <a:lnSpc>
                <a:spcPct val="110000"/>
              </a:lnSpc>
              <a:spcBef>
                <a:spcPts val="800"/>
              </a:spcBef>
            </a:pPr>
            <a:r>
              <a:rPr dirty="0" sz="1000">
                <a:latin typeface="Calibri"/>
                <a:cs typeface="Calibri"/>
              </a:rPr>
              <a:t>° </a:t>
            </a:r>
            <a:r>
              <a:rPr dirty="0" sz="1000" spc="-5">
                <a:latin typeface="Calibri"/>
                <a:cs typeface="Calibri"/>
              </a:rPr>
              <a:t>des conditions atmosphériques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particulières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03" y="5799141"/>
            <a:ext cx="26568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………………………………………………………………………………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84310" y="5799141"/>
            <a:ext cx="16922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…………………………………………………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730" y="6068156"/>
            <a:ext cx="26568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………………………………………………………………………………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84437" y="6068156"/>
            <a:ext cx="172466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………………………………………………….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097229" y="6630985"/>
          <a:ext cx="5501005" cy="1221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7855"/>
                <a:gridCol w="1403984"/>
                <a:gridCol w="2209165"/>
              </a:tblGrid>
              <a:tr h="485775">
                <a:tc>
                  <a:txBody>
                    <a:bodyPr/>
                    <a:lstStyle/>
                    <a:p>
                      <a:pPr marL="260350" indent="-229235">
                        <a:lnSpc>
                          <a:spcPts val="1100"/>
                        </a:lnSpc>
                        <a:buFont typeface="Wingdings"/>
                        <a:buChar char=""/>
                        <a:tabLst>
                          <a:tab pos="260350" algn="l"/>
                          <a:tab pos="260985" algn="l"/>
                        </a:tabLst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Types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d’efforts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limités en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°endurance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(long et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peu intense)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256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°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résistance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(puissant)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autres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précautions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et/ou préconisations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8120">
                <a:tc>
                  <a:txBody>
                    <a:bodyPr/>
                    <a:lstStyle/>
                    <a:p>
                      <a:pPr marL="252729" indent="-221615">
                        <a:lnSpc>
                          <a:spcPts val="1150"/>
                        </a:lnSpc>
                        <a:spcBef>
                          <a:spcPts val="309"/>
                        </a:spcBef>
                        <a:buChar char="•"/>
                        <a:tabLst>
                          <a:tab pos="252729" algn="l"/>
                          <a:tab pos="253365" algn="l"/>
                        </a:tabLst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vitesse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(bref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et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intense)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6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ts val="1150"/>
                        </a:lnSpc>
                        <a:spcBef>
                          <a:spcPts val="309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pour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pratique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l’aviron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69"/>
                </a:tc>
              </a:tr>
              <a:tr h="33972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……………………………………………………………………………………………..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985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………………………………………………………….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9855"/>
                </a:tc>
              </a:tr>
              <a:tr h="198120">
                <a:tc gridSpan="2">
                  <a:txBody>
                    <a:bodyPr/>
                    <a:lstStyle/>
                    <a:p>
                      <a:pPr marL="31750">
                        <a:lnSpc>
                          <a:spcPts val="1150"/>
                        </a:lnSpc>
                        <a:spcBef>
                          <a:spcPts val="309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……………………………………………………………………………………………..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69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ts val="1150"/>
                        </a:lnSpc>
                        <a:spcBef>
                          <a:spcPts val="309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…………………………………………………………..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69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116406" y="8219513"/>
            <a:ext cx="168084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Cachet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du médecin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(obligatoire)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34849" y="8205387"/>
            <a:ext cx="2389505" cy="527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95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certificat établi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à </a:t>
            </a:r>
            <a:r>
              <a:rPr dirty="0" sz="1000" spc="-5">
                <a:latin typeface="Calibri"/>
                <a:cs typeface="Calibri"/>
              </a:rPr>
              <a:t>la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demande </a:t>
            </a:r>
            <a:r>
              <a:rPr dirty="0" sz="1000">
                <a:latin typeface="Calibri"/>
                <a:cs typeface="Calibri"/>
              </a:rPr>
              <a:t>de </a:t>
            </a:r>
            <a:r>
              <a:rPr dirty="0" sz="1000" spc="-5">
                <a:latin typeface="Calibri"/>
                <a:cs typeface="Calibri"/>
              </a:rPr>
              <a:t>l’intéressé(e) </a:t>
            </a:r>
            <a:r>
              <a:rPr dirty="0" sz="1000" spc="-2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et remis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main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propre pour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faire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valoir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00">
                <a:latin typeface="Calibri"/>
                <a:cs typeface="Calibri"/>
              </a:rPr>
              <a:t>ce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que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droit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34976" y="8822951"/>
            <a:ext cx="2280920" cy="447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4470" algn="l"/>
              </a:tabLst>
            </a:pPr>
            <a:r>
              <a:rPr dirty="0" sz="1000" spc="-5">
                <a:latin typeface="Calibri"/>
                <a:cs typeface="Calibri"/>
              </a:rPr>
              <a:t>fait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à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……………………………..	le……………………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Calibri"/>
                <a:cs typeface="Calibri"/>
              </a:rPr>
              <a:t>signature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du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médecin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 ProBook</dc:creator>
  <dcterms:created xsi:type="dcterms:W3CDTF">2021-11-23T11:29:28Z</dcterms:created>
  <dcterms:modified xsi:type="dcterms:W3CDTF">2021-11-23T11:29:28Z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