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094" y="864810"/>
            <a:ext cx="5785485" cy="591629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100" spc="-5">
                <a:latin typeface="Calibri"/>
                <a:cs typeface="Calibri"/>
              </a:rPr>
              <a:t>ANNEXE 1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: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Formulaire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spécifique</a:t>
            </a:r>
            <a:r>
              <a:rPr dirty="0" sz="1100">
                <a:latin typeface="Calibri"/>
                <a:cs typeface="Calibri"/>
              </a:rPr>
              <a:t> de </a:t>
            </a:r>
            <a:r>
              <a:rPr dirty="0" sz="1100" spc="-5">
                <a:latin typeface="Calibri"/>
                <a:cs typeface="Calibri"/>
              </a:rPr>
              <a:t>prescription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à</a:t>
            </a:r>
            <a:r>
              <a:rPr dirty="0" sz="1100">
                <a:latin typeface="Calibri"/>
                <a:cs typeface="Calibri"/>
              </a:rPr>
              <a:t> la </a:t>
            </a:r>
            <a:r>
              <a:rPr dirty="0" sz="1100" spc="-5">
                <a:latin typeface="Calibri"/>
                <a:cs typeface="Calibri"/>
              </a:rPr>
              <a:t>disposition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médecins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traitants</a:t>
            </a:r>
            <a:endParaRPr sz="1100">
              <a:latin typeface="Calibri"/>
              <a:cs typeface="Calibri"/>
            </a:endParaRPr>
          </a:p>
          <a:p>
            <a:pPr marL="12700" marR="4570095">
              <a:lnSpc>
                <a:spcPts val="1450"/>
              </a:lnSpc>
              <a:spcBef>
                <a:spcPts val="65"/>
              </a:spcBef>
            </a:pPr>
            <a:r>
              <a:rPr dirty="0" sz="1100" spc="-5" b="1">
                <a:latin typeface="Calibri"/>
                <a:cs typeface="Calibri"/>
              </a:rPr>
              <a:t>Tampon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du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Médecin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DATE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spc="-5" b="1">
                <a:latin typeface="Calibri"/>
                <a:cs typeface="Calibri"/>
              </a:rPr>
              <a:t>Nom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du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patient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5" b="1">
                <a:latin typeface="Calibri"/>
                <a:cs typeface="Calibri"/>
              </a:rPr>
              <a:t>Je prescris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une activité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physique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et/ou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sportive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adaptée</a:t>
            </a:r>
            <a:endParaRPr sz="1100">
              <a:latin typeface="Calibri"/>
              <a:cs typeface="Calibri"/>
            </a:endParaRPr>
          </a:p>
          <a:p>
            <a:pPr marL="12700" marR="677545">
              <a:lnSpc>
                <a:spcPts val="1450"/>
              </a:lnSpc>
              <a:spcBef>
                <a:spcPts val="65"/>
              </a:spcBef>
            </a:pPr>
            <a:r>
              <a:rPr dirty="0" sz="1100" spc="-5" b="1">
                <a:latin typeface="Calibri"/>
                <a:cs typeface="Calibri"/>
              </a:rPr>
              <a:t>Pendant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…….…………………,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à adapter</a:t>
            </a:r>
            <a:r>
              <a:rPr dirty="0" sz="1100" b="1">
                <a:latin typeface="Calibri"/>
                <a:cs typeface="Calibri"/>
              </a:rPr>
              <a:t> en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fonction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l’évolution</a:t>
            </a:r>
            <a:r>
              <a:rPr dirty="0" sz="1100" b="1">
                <a:latin typeface="Calibri"/>
                <a:cs typeface="Calibri"/>
              </a:rPr>
              <a:t> des</a:t>
            </a:r>
            <a:r>
              <a:rPr dirty="0" sz="1100" spc="-5" b="1">
                <a:latin typeface="Calibri"/>
                <a:cs typeface="Calibri"/>
              </a:rPr>
              <a:t> aptitudes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du patient. </a:t>
            </a:r>
            <a:r>
              <a:rPr dirty="0" sz="1100" spc="-229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Préconisation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d’activité</a:t>
            </a:r>
            <a:r>
              <a:rPr dirty="0" sz="1100" b="1">
                <a:latin typeface="Calibri"/>
                <a:cs typeface="Calibri"/>
              </a:rPr>
              <a:t> et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recommandations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100" spc="-5" b="1">
                <a:latin typeface="Calibri"/>
                <a:cs typeface="Calibri"/>
              </a:rPr>
              <a:t>………………………………………………………….…………………………………………………………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5" b="1">
                <a:latin typeface="Calibri"/>
                <a:cs typeface="Calibri"/>
              </a:rPr>
              <a:t>…….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 b="1">
                <a:latin typeface="Calibri"/>
                <a:cs typeface="Calibri"/>
              </a:rPr>
              <a:t>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5" b="1">
                <a:latin typeface="Calibri"/>
                <a:cs typeface="Calibri"/>
              </a:rPr>
              <a:t>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 b="1">
                <a:latin typeface="Calibri"/>
                <a:cs typeface="Calibri"/>
              </a:rPr>
              <a:t>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spc="-5" b="1">
                <a:latin typeface="Calibri"/>
                <a:cs typeface="Calibri"/>
              </a:rPr>
              <a:t>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 b="1">
                <a:latin typeface="Calibri"/>
                <a:cs typeface="Calibri"/>
              </a:rPr>
              <a:t>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 marR="616585">
              <a:lnSpc>
                <a:spcPct val="109900"/>
              </a:lnSpc>
              <a:spcBef>
                <a:spcPts val="5"/>
              </a:spcBef>
            </a:pPr>
            <a:r>
              <a:rPr dirty="0" sz="1100" spc="-5" b="1">
                <a:latin typeface="Calibri"/>
                <a:cs typeface="Calibri"/>
              </a:rPr>
              <a:t>Type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d’intervenant(s)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appelé(s)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à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dispenser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l’activité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physique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(en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référence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à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l’Article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D.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1172-2 du Code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 </a:t>
            </a:r>
            <a:r>
              <a:rPr dirty="0" sz="1100" b="1">
                <a:latin typeface="Calibri"/>
                <a:cs typeface="Calibri"/>
              </a:rPr>
              <a:t>la</a:t>
            </a:r>
            <a:r>
              <a:rPr dirty="0" sz="1100" spc="-5" b="1">
                <a:latin typeface="Calibri"/>
                <a:cs typeface="Calibri"/>
              </a:rPr>
              <a:t> santé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publique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1</a:t>
            </a:r>
            <a:r>
              <a:rPr dirty="0" sz="1100" spc="-5" b="1">
                <a:latin typeface="Calibri"/>
                <a:cs typeface="Calibri"/>
              </a:rPr>
              <a:t>),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cas échéant,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dans </a:t>
            </a:r>
            <a:r>
              <a:rPr dirty="0" sz="1100" b="1">
                <a:latin typeface="Calibri"/>
                <a:cs typeface="Calibri"/>
              </a:rPr>
              <a:t>le</a:t>
            </a:r>
            <a:r>
              <a:rPr dirty="0" sz="1100" spc="-5" b="1">
                <a:latin typeface="Calibri"/>
                <a:cs typeface="Calibri"/>
              </a:rPr>
              <a:t> cadre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d’une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équipe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pluridisciplinaire</a:t>
            </a:r>
            <a:r>
              <a:rPr dirty="0" sz="800" spc="-5">
                <a:latin typeface="Calibri"/>
                <a:cs typeface="Calibri"/>
              </a:rPr>
              <a:t>2</a:t>
            </a:r>
            <a:r>
              <a:rPr dirty="0" sz="1100" spc="-5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5"/>
              </a:lnSpc>
              <a:spcBef>
                <a:spcPts val="130"/>
              </a:spcBef>
            </a:pPr>
            <a:r>
              <a:rPr dirty="0" sz="1100" spc="-5" b="1">
                <a:latin typeface="Calibri"/>
                <a:cs typeface="Calibri"/>
              </a:rPr>
              <a:t>……………………………………………………………………………………………………………………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3354"/>
              </a:lnSpc>
            </a:pPr>
            <a:r>
              <a:rPr dirty="0" sz="1100" spc="-5" b="1" i="1">
                <a:latin typeface="Calibri"/>
                <a:cs typeface="Calibri"/>
              </a:rPr>
              <a:t>Document</a:t>
            </a:r>
            <a:r>
              <a:rPr dirty="0" sz="1100" spc="5" b="1" i="1">
                <a:latin typeface="Calibri"/>
                <a:cs typeface="Calibri"/>
              </a:rPr>
              <a:t> </a:t>
            </a:r>
            <a:r>
              <a:rPr dirty="0" sz="1100" spc="-5" b="1" i="1">
                <a:latin typeface="Calibri"/>
                <a:cs typeface="Calibri"/>
              </a:rPr>
              <a:t>remis</a:t>
            </a:r>
            <a:r>
              <a:rPr dirty="0" sz="1100" b="1" i="1">
                <a:latin typeface="Calibri"/>
                <a:cs typeface="Calibri"/>
              </a:rPr>
              <a:t> </a:t>
            </a:r>
            <a:r>
              <a:rPr dirty="0" sz="1100" spc="-5" b="1" i="1">
                <a:latin typeface="Calibri"/>
                <a:cs typeface="Calibri"/>
              </a:rPr>
              <a:t>au</a:t>
            </a:r>
            <a:r>
              <a:rPr dirty="0" sz="1100" spc="10" b="1" i="1">
                <a:latin typeface="Calibri"/>
                <a:cs typeface="Calibri"/>
              </a:rPr>
              <a:t> </a:t>
            </a:r>
            <a:r>
              <a:rPr dirty="0" sz="1100" spc="-5" b="1" i="1">
                <a:latin typeface="Calibri"/>
                <a:cs typeface="Calibri"/>
              </a:rPr>
              <a:t>patient </a:t>
            </a:r>
            <a:r>
              <a:rPr dirty="0" sz="2800" b="1" i="1">
                <a:latin typeface="Times New Roman"/>
                <a:cs typeface="Times New Roman"/>
              </a:rPr>
              <a:t>□</a:t>
            </a:r>
            <a:r>
              <a:rPr dirty="0" sz="2800" spc="-415" b="1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La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dispensation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l’activité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physique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adaptée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ne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peut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pas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donner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dirty="0" sz="1100" spc="-5">
                <a:latin typeface="Times New Roman"/>
                <a:cs typeface="Times New Roman"/>
              </a:rPr>
              <a:t>lieu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à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une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prise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en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charge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financière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par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l’assurance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maladie.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Lieu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date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signature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cachet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professionnel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70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  <a:p>
            <a:pPr marL="12700" marR="95250">
              <a:lnSpc>
                <a:spcPts val="1240"/>
              </a:lnSpc>
              <a:spcBef>
                <a:spcPts val="15"/>
              </a:spcBef>
            </a:pPr>
            <a:r>
              <a:rPr dirty="0" sz="1000" spc="-5">
                <a:latin typeface="Times New Roman"/>
                <a:cs typeface="Times New Roman"/>
              </a:rPr>
              <a:t>Décret </a:t>
            </a:r>
            <a:r>
              <a:rPr dirty="0" sz="1000">
                <a:latin typeface="Times New Roman"/>
                <a:cs typeface="Times New Roman"/>
              </a:rPr>
              <a:t>n°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2016-1990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du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30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décembre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2016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relatif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aux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conditions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dispensation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l’activité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physique adaptée 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prescrite par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95"/>
              </a:lnSpc>
            </a:pPr>
            <a:r>
              <a:rPr dirty="0" sz="1000" spc="-5">
                <a:latin typeface="Times New Roman"/>
                <a:cs typeface="Times New Roman"/>
              </a:rPr>
              <a:t>médecin traitant </a:t>
            </a:r>
            <a:r>
              <a:rPr dirty="0" sz="1000">
                <a:latin typeface="Times New Roman"/>
                <a:cs typeface="Times New Roman"/>
              </a:rPr>
              <a:t>à </a:t>
            </a:r>
            <a:r>
              <a:rPr dirty="0" sz="1000" spc="-5">
                <a:latin typeface="Times New Roman"/>
                <a:cs typeface="Times New Roman"/>
              </a:rPr>
              <a:t>des patients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atteints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d’une ALD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70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  <a:p>
            <a:pPr marL="12700" marR="5080">
              <a:lnSpc>
                <a:spcPts val="1240"/>
              </a:lnSpc>
              <a:spcBef>
                <a:spcPts val="20"/>
              </a:spcBef>
            </a:pPr>
            <a:r>
              <a:rPr dirty="0" sz="1000" spc="-5">
                <a:latin typeface="Times New Roman"/>
                <a:cs typeface="Times New Roman"/>
              </a:rPr>
              <a:t>Concerne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les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titulaires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d’un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titre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à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finalité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professionnelle,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d’un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certificat</a:t>
            </a:r>
            <a:r>
              <a:rPr dirty="0" sz="1000">
                <a:latin typeface="Times New Roman"/>
                <a:cs typeface="Times New Roman"/>
              </a:rPr>
              <a:t> de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qualification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professionnelle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ou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d’un 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diplôme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fédéral,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90"/>
              </a:lnSpc>
            </a:pPr>
            <a:r>
              <a:rPr dirty="0" sz="1000" spc="-5">
                <a:latin typeface="Times New Roman"/>
                <a:cs typeface="Times New Roman"/>
              </a:rPr>
              <a:t>inscrit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sur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arrêté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interministériel</a:t>
            </a:r>
            <a:r>
              <a:rPr dirty="0" sz="1000">
                <a:latin typeface="Times New Roman"/>
                <a:cs typeface="Times New Roman"/>
              </a:rPr>
              <a:t> qui ne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peuvent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intervenir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dans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dispensation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d’activités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physiques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adaptées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à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000" spc="-5">
                <a:latin typeface="Times New Roman"/>
                <a:cs typeface="Times New Roman"/>
              </a:rPr>
              <a:t>des</a:t>
            </a:r>
            <a:r>
              <a:rPr dirty="0" sz="1000" spc="-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patients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atteints</a:t>
            </a:r>
            <a:r>
              <a:rPr dirty="0" sz="1000" spc="-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de</a:t>
            </a:r>
            <a:endParaRPr sz="1000">
              <a:latin typeface="Times New Roman"/>
              <a:cs typeface="Times New Roman"/>
            </a:endParaRPr>
          </a:p>
          <a:p>
            <a:pPr marL="12700" marR="607060">
              <a:lnSpc>
                <a:spcPct val="103499"/>
              </a:lnSpc>
            </a:pPr>
            <a:r>
              <a:rPr dirty="0" sz="1000" spc="-5">
                <a:latin typeface="Times New Roman"/>
                <a:cs typeface="Times New Roman"/>
              </a:rPr>
              <a:t>limitations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fonctionnelles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modérées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que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dans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la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cadre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d’une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équipe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pluridisciplinaire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(cf.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annexe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4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de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l’instruction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interministérielle</a:t>
            </a:r>
            <a:endParaRPr sz="1000">
              <a:latin typeface="Times New Roman"/>
              <a:cs typeface="Times New Roman"/>
            </a:endParaRPr>
          </a:p>
          <a:p>
            <a:pPr marL="12700" marR="330200">
              <a:lnSpc>
                <a:spcPct val="103000"/>
              </a:lnSpc>
              <a:spcBef>
                <a:spcPts val="5"/>
              </a:spcBef>
            </a:pPr>
            <a:r>
              <a:rPr dirty="0" sz="1000">
                <a:latin typeface="Times New Roman"/>
                <a:cs typeface="Times New Roman"/>
              </a:rPr>
              <a:t>n° </a:t>
            </a:r>
            <a:r>
              <a:rPr dirty="0" sz="1000" spc="-5">
                <a:latin typeface="Times New Roman"/>
                <a:cs typeface="Times New Roman"/>
              </a:rPr>
              <a:t>DGS/EA3/DGESIP/DS/SG/2017/81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du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3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mars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2017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relative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à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la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mise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en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œuvre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des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articles</a:t>
            </a:r>
            <a:r>
              <a:rPr dirty="0" sz="1000" spc="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L.1172-1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et </a:t>
            </a:r>
            <a:r>
              <a:rPr dirty="0" sz="1000" spc="-2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D.1172-1</a:t>
            </a:r>
            <a:r>
              <a:rPr dirty="0" sz="1000">
                <a:latin typeface="Times New Roman"/>
                <a:cs typeface="Times New Roman"/>
              </a:rPr>
              <a:t> à</a:t>
            </a:r>
            <a:r>
              <a:rPr dirty="0" sz="1000" spc="-5">
                <a:latin typeface="Times New Roman"/>
                <a:cs typeface="Times New Roman"/>
              </a:rPr>
              <a:t> D.1172-5 du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2021-11-23T11:27:19Z</dcterms:created>
  <dcterms:modified xsi:type="dcterms:W3CDTF">2021-11-23T11:27:19Z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