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772400" cy="10058400"/>
  <p:notesSz cx="77724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AD8504"/>
                </a:solidFill>
                <a:latin typeface="Century Gothic"/>
                <a:cs typeface="Century Gothic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A282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‹N°›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1275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AD8504"/>
                </a:solidFill>
                <a:latin typeface="Century Gothic"/>
                <a:cs typeface="Century Gothic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A282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‹N°›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1275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AD8504"/>
                </a:solidFill>
                <a:latin typeface="Century Gothic"/>
                <a:cs typeface="Century Gothic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A282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‹N°›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1275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AD8504"/>
                </a:solidFill>
                <a:latin typeface="Century Gothic"/>
                <a:cs typeface="Century Gothic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A282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‹N°›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AD8504"/>
                </a:solidFill>
                <a:latin typeface="Century Gothic"/>
                <a:cs typeface="Century Gothic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A282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‹N°›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29576" y="84825"/>
            <a:ext cx="2100579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21275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3528" y="2653803"/>
            <a:ext cx="7092950" cy="5617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69131" y="9620532"/>
            <a:ext cx="1007744" cy="149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" b="1" i="0">
                <a:solidFill>
                  <a:srgbClr val="AD8504"/>
                </a:solidFill>
                <a:latin typeface="Century Gothic"/>
                <a:cs typeface="Century Gothic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742917" y="9643405"/>
            <a:ext cx="1718945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A282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‹N°›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3.png"/><Relationship Id="rId39" Type="http://schemas.openxmlformats.org/officeDocument/2006/relationships/image" Target="../media/image36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34" Type="http://schemas.openxmlformats.org/officeDocument/2006/relationships/image" Target="../media/image31.png"/><Relationship Id="rId42" Type="http://schemas.openxmlformats.org/officeDocument/2006/relationships/image" Target="../media/image39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2.png"/><Relationship Id="rId33" Type="http://schemas.openxmlformats.org/officeDocument/2006/relationships/image" Target="../media/image30.png"/><Relationship Id="rId38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hyperlink" Target="http://www.eparmedx.com/" TargetMode="External"/><Relationship Id="rId29" Type="http://schemas.openxmlformats.org/officeDocument/2006/relationships/image" Target="../media/image26.png"/><Relationship Id="rId41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4.png"/><Relationship Id="rId40" Type="http://schemas.openxmlformats.org/officeDocument/2006/relationships/image" Target="../media/image37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10" Type="http://schemas.openxmlformats.org/officeDocument/2006/relationships/image" Target="../media/image9.png"/><Relationship Id="rId19" Type="http://schemas.openxmlformats.org/officeDocument/2006/relationships/hyperlink" Target="http://www.csep.ca/guidelines)" TargetMode="External"/><Relationship Id="rId31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Relationship Id="rId30" Type="http://schemas.openxmlformats.org/officeDocument/2006/relationships/image" Target="../media/image27.png"/><Relationship Id="rId35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36.png"/><Relationship Id="rId3" Type="http://schemas.openxmlformats.org/officeDocument/2006/relationships/image" Target="../media/image1.png"/><Relationship Id="rId7" Type="http://schemas.openxmlformats.org/officeDocument/2006/relationships/image" Target="../media/image44.png"/><Relationship Id="rId12" Type="http://schemas.openxmlformats.org/officeDocument/2006/relationships/image" Target="../media/image35.png"/><Relationship Id="rId2" Type="http://schemas.openxmlformats.org/officeDocument/2006/relationships/image" Target="../media/image40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34.png"/><Relationship Id="rId5" Type="http://schemas.openxmlformats.org/officeDocument/2006/relationships/image" Target="../media/image42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47.png"/><Relationship Id="rId21" Type="http://schemas.openxmlformats.org/officeDocument/2006/relationships/image" Target="../media/image55.png"/><Relationship Id="rId7" Type="http://schemas.openxmlformats.org/officeDocument/2006/relationships/image" Target="../media/image50.png"/><Relationship Id="rId12" Type="http://schemas.openxmlformats.org/officeDocument/2006/relationships/image" Target="../media/image54.png"/><Relationship Id="rId17" Type="http://schemas.openxmlformats.org/officeDocument/2006/relationships/image" Target="../media/image37.png"/><Relationship Id="rId2" Type="http://schemas.openxmlformats.org/officeDocument/2006/relationships/image" Target="../media/image45.png"/><Relationship Id="rId16" Type="http://schemas.openxmlformats.org/officeDocument/2006/relationships/image" Target="../media/image36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3.png"/><Relationship Id="rId5" Type="http://schemas.openxmlformats.org/officeDocument/2006/relationships/image" Target="../media/image48.png"/><Relationship Id="rId15" Type="http://schemas.openxmlformats.org/officeDocument/2006/relationships/image" Target="../media/image35.png"/><Relationship Id="rId10" Type="http://schemas.openxmlformats.org/officeDocument/2006/relationships/image" Target="../media/image40.png"/><Relationship Id="rId19" Type="http://schemas.openxmlformats.org/officeDocument/2006/relationships/image" Target="../media/image39.png"/><Relationship Id="rId4" Type="http://schemas.openxmlformats.org/officeDocument/2006/relationships/image" Target="../media/image43.png"/><Relationship Id="rId9" Type="http://schemas.openxmlformats.org/officeDocument/2006/relationships/image" Target="../media/image52.png"/><Relationship Id="rId14" Type="http://schemas.openxmlformats.org/officeDocument/2006/relationships/image" Target="../media/image34.png"/><Relationship Id="rId22" Type="http://schemas.openxmlformats.org/officeDocument/2006/relationships/image" Target="../media/image5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26" Type="http://schemas.openxmlformats.org/officeDocument/2006/relationships/image" Target="../media/image77.png"/><Relationship Id="rId39" Type="http://schemas.openxmlformats.org/officeDocument/2006/relationships/image" Target="../media/image33.png"/><Relationship Id="rId3" Type="http://schemas.openxmlformats.org/officeDocument/2006/relationships/hyperlink" Target="http://www.csep.ca/" TargetMode="External"/><Relationship Id="rId21" Type="http://schemas.openxmlformats.org/officeDocument/2006/relationships/image" Target="../media/image74.png"/><Relationship Id="rId34" Type="http://schemas.openxmlformats.org/officeDocument/2006/relationships/image" Target="../media/image85.png"/><Relationship Id="rId42" Type="http://schemas.openxmlformats.org/officeDocument/2006/relationships/image" Target="../media/image3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5" Type="http://schemas.openxmlformats.org/officeDocument/2006/relationships/image" Target="../media/image26.png"/><Relationship Id="rId33" Type="http://schemas.openxmlformats.org/officeDocument/2006/relationships/image" Target="../media/image84.png"/><Relationship Id="rId38" Type="http://schemas.openxmlformats.org/officeDocument/2006/relationships/image" Target="../media/image89.png"/><Relationship Id="rId2" Type="http://schemas.openxmlformats.org/officeDocument/2006/relationships/hyperlink" Target="http://www.eparmedx.com/" TargetMode="External"/><Relationship Id="rId16" Type="http://schemas.openxmlformats.org/officeDocument/2006/relationships/image" Target="../media/image69.png"/><Relationship Id="rId20" Type="http://schemas.openxmlformats.org/officeDocument/2006/relationships/image" Target="../media/image73.png"/><Relationship Id="rId29" Type="http://schemas.openxmlformats.org/officeDocument/2006/relationships/image" Target="../media/image80.png"/><Relationship Id="rId41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24" Type="http://schemas.openxmlformats.org/officeDocument/2006/relationships/image" Target="../media/image76.png"/><Relationship Id="rId32" Type="http://schemas.openxmlformats.org/officeDocument/2006/relationships/image" Target="../media/image83.png"/><Relationship Id="rId37" Type="http://schemas.openxmlformats.org/officeDocument/2006/relationships/image" Target="../media/image88.png"/><Relationship Id="rId40" Type="http://schemas.openxmlformats.org/officeDocument/2006/relationships/image" Target="../media/image34.png"/><Relationship Id="rId45" Type="http://schemas.openxmlformats.org/officeDocument/2006/relationships/image" Target="../media/image39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23" Type="http://schemas.openxmlformats.org/officeDocument/2006/relationships/image" Target="../media/image22.png"/><Relationship Id="rId28" Type="http://schemas.openxmlformats.org/officeDocument/2006/relationships/image" Target="../media/image79.png"/><Relationship Id="rId36" Type="http://schemas.openxmlformats.org/officeDocument/2006/relationships/image" Target="../media/image87.png"/><Relationship Id="rId10" Type="http://schemas.openxmlformats.org/officeDocument/2006/relationships/image" Target="../media/image63.png"/><Relationship Id="rId19" Type="http://schemas.openxmlformats.org/officeDocument/2006/relationships/image" Target="../media/image72.png"/><Relationship Id="rId31" Type="http://schemas.openxmlformats.org/officeDocument/2006/relationships/image" Target="../media/image82.png"/><Relationship Id="rId44" Type="http://schemas.openxmlformats.org/officeDocument/2006/relationships/image" Target="../media/image3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Relationship Id="rId22" Type="http://schemas.openxmlformats.org/officeDocument/2006/relationships/image" Target="../media/image75.png"/><Relationship Id="rId27" Type="http://schemas.openxmlformats.org/officeDocument/2006/relationships/image" Target="../media/image78.png"/><Relationship Id="rId30" Type="http://schemas.openxmlformats.org/officeDocument/2006/relationships/image" Target="../media/image81.png"/><Relationship Id="rId35" Type="http://schemas.openxmlformats.org/officeDocument/2006/relationships/image" Target="../media/image86.png"/><Relationship Id="rId43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5" dirty="0"/>
              <a:t>Q-AAP+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8300" y="683359"/>
            <a:ext cx="6861175" cy="148209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632585">
              <a:lnSpc>
                <a:spcPct val="100000"/>
              </a:lnSpc>
              <a:spcBef>
                <a:spcPts val="490"/>
              </a:spcBef>
            </a:pPr>
            <a:r>
              <a:rPr sz="1200" spc="30" dirty="0">
                <a:solidFill>
                  <a:srgbClr val="212753"/>
                </a:solidFill>
                <a:latin typeface="Trebuchet MS"/>
                <a:cs typeface="Trebuchet MS"/>
              </a:rPr>
              <a:t>Q</a:t>
            </a:r>
            <a:r>
              <a:rPr sz="1200" spc="-25" dirty="0">
                <a:solidFill>
                  <a:srgbClr val="212753"/>
                </a:solidFill>
                <a:latin typeface="Trebuchet MS"/>
                <a:cs typeface="Trebuchet MS"/>
              </a:rPr>
              <a:t>uestionnai</a:t>
            </a:r>
            <a:r>
              <a:rPr sz="1200" spc="-35" dirty="0">
                <a:solidFill>
                  <a:srgbClr val="212753"/>
                </a:solidFill>
                <a:latin typeface="Trebuchet MS"/>
                <a:cs typeface="Trebuchet MS"/>
              </a:rPr>
              <a:t>r</a:t>
            </a:r>
            <a:r>
              <a:rPr sz="1200" spc="-45" dirty="0">
                <a:solidFill>
                  <a:srgbClr val="212753"/>
                </a:solidFill>
                <a:latin typeface="Trebuchet MS"/>
                <a:cs typeface="Trebuchet MS"/>
              </a:rPr>
              <a:t>e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212753"/>
                </a:solidFill>
                <a:latin typeface="Trebuchet MS"/>
                <a:cs typeface="Trebuchet MS"/>
              </a:rPr>
              <a:t>sur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212753"/>
                </a:solidFill>
                <a:latin typeface="Trebuchet MS"/>
                <a:cs typeface="Trebuchet MS"/>
              </a:rPr>
              <a:t>l</a:t>
            </a:r>
            <a:r>
              <a:rPr sz="1200" spc="-215" dirty="0">
                <a:solidFill>
                  <a:srgbClr val="212753"/>
                </a:solidFill>
                <a:latin typeface="Trebuchet MS"/>
                <a:cs typeface="Trebuchet MS"/>
              </a:rPr>
              <a:t>’</a:t>
            </a:r>
            <a:r>
              <a:rPr sz="1200" spc="-30" dirty="0">
                <a:solidFill>
                  <a:srgbClr val="212753"/>
                </a:solidFill>
                <a:latin typeface="Trebuchet MS"/>
                <a:cs typeface="Trebuchet MS"/>
              </a:rPr>
              <a:t>aptitude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212753"/>
                </a:solidFill>
                <a:latin typeface="Trebuchet MS"/>
                <a:cs typeface="Trebuchet MS"/>
              </a:rPr>
              <a:t>à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212753"/>
                </a:solidFill>
                <a:latin typeface="Trebuchet MS"/>
                <a:cs typeface="Trebuchet MS"/>
              </a:rPr>
              <a:t>l'ac</a:t>
            </a:r>
            <a:r>
              <a:rPr sz="1200" spc="-50" dirty="0">
                <a:solidFill>
                  <a:srgbClr val="212753"/>
                </a:solidFill>
                <a:latin typeface="Trebuchet MS"/>
                <a:cs typeface="Trebuchet MS"/>
              </a:rPr>
              <a:t>tivi</a:t>
            </a:r>
            <a:r>
              <a:rPr sz="1200" spc="-65" dirty="0">
                <a:solidFill>
                  <a:srgbClr val="212753"/>
                </a:solidFill>
                <a:latin typeface="Trebuchet MS"/>
                <a:cs typeface="Trebuchet MS"/>
              </a:rPr>
              <a:t>t</a:t>
            </a:r>
            <a:r>
              <a:rPr sz="1200" spc="-45" dirty="0">
                <a:solidFill>
                  <a:srgbClr val="212753"/>
                </a:solidFill>
                <a:latin typeface="Trebuchet MS"/>
                <a:cs typeface="Trebuchet MS"/>
              </a:rPr>
              <a:t>é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spc="25" dirty="0">
                <a:solidFill>
                  <a:srgbClr val="212753"/>
                </a:solidFill>
                <a:latin typeface="Trebuchet MS"/>
                <a:cs typeface="Trebuchet MS"/>
              </a:rPr>
              <a:t>p</a:t>
            </a:r>
            <a:r>
              <a:rPr sz="1200" spc="5" dirty="0">
                <a:solidFill>
                  <a:srgbClr val="212753"/>
                </a:solidFill>
                <a:latin typeface="Trebuchet MS"/>
                <a:cs typeface="Trebuchet MS"/>
              </a:rPr>
              <a:t>h</a:t>
            </a:r>
            <a:r>
              <a:rPr sz="1200" spc="-30" dirty="0">
                <a:solidFill>
                  <a:srgbClr val="212753"/>
                </a:solidFill>
                <a:latin typeface="Trebuchet MS"/>
                <a:cs typeface="Trebuchet MS"/>
              </a:rPr>
              <a:t>y</a:t>
            </a:r>
            <a:r>
              <a:rPr sz="1200" spc="-15" dirty="0">
                <a:solidFill>
                  <a:srgbClr val="212753"/>
                </a:solidFill>
                <a:latin typeface="Trebuchet MS"/>
                <a:cs typeface="Trebuchet MS"/>
              </a:rPr>
              <a:t>sique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212753"/>
                </a:solidFill>
                <a:latin typeface="Trebuchet MS"/>
                <a:cs typeface="Trebuchet MS"/>
              </a:rPr>
              <a:t>pour</a:t>
            </a:r>
            <a:r>
              <a:rPr sz="1200" spc="-1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200" spc="-85" dirty="0">
                <a:solidFill>
                  <a:srgbClr val="212753"/>
                </a:solidFill>
                <a:latin typeface="Trebuchet MS"/>
                <a:cs typeface="Trebuchet MS"/>
              </a:rPr>
              <a:t>t</a:t>
            </a:r>
            <a:r>
              <a:rPr sz="1200" spc="15" dirty="0">
                <a:solidFill>
                  <a:srgbClr val="212753"/>
                </a:solidFill>
                <a:latin typeface="Trebuchet MS"/>
                <a:cs typeface="Trebuchet MS"/>
              </a:rPr>
              <a:t>ous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ts val="1440"/>
              </a:lnSpc>
              <a:spcBef>
                <a:spcPts val="425"/>
              </a:spcBef>
            </a:pP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L’exercice </a:t>
            </a:r>
            <a:r>
              <a:rPr sz="1400" spc="-25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pratiqué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d’une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façon</a:t>
            </a:r>
            <a:r>
              <a:rPr sz="14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régulière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constitue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5" dirty="0">
                <a:solidFill>
                  <a:srgbClr val="231F20"/>
                </a:solidFill>
                <a:latin typeface="Trebuchet MS"/>
                <a:cs typeface="Trebuchet MS"/>
              </a:rPr>
              <a:t>occupation</a:t>
            </a:r>
            <a:r>
              <a:rPr sz="1400" spc="-1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loisir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Trebuchet MS"/>
                <a:cs typeface="Trebuchet MS"/>
              </a:rPr>
              <a:t>saine</a:t>
            </a:r>
            <a:r>
              <a:rPr sz="1400" spc="-11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8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200"/>
              </a:lnSpc>
            </a:pP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agréable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8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231F20"/>
                </a:solidFill>
                <a:latin typeface="Trebuchet MS"/>
                <a:cs typeface="Trebuchet MS"/>
              </a:rPr>
              <a:t>gens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devraient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devenir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70" dirty="0">
                <a:solidFill>
                  <a:srgbClr val="231F20"/>
                </a:solidFill>
                <a:latin typeface="Trebuchet MS"/>
                <a:cs typeface="Trebuchet MS"/>
              </a:rPr>
              <a:t>actifs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physiquement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chaque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231F20"/>
                </a:solidFill>
                <a:latin typeface="Trebuchet MS"/>
                <a:cs typeface="Trebuchet MS"/>
              </a:rPr>
              <a:t>jour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7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ts val="1200"/>
              </a:lnSpc>
            </a:pP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semaine.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Trebuchet MS"/>
                <a:cs typeface="Trebuchet MS"/>
              </a:rPr>
              <a:t>Mener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vie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active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sécuritaire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Trebuchet MS"/>
                <a:cs typeface="Trebuchet MS"/>
              </a:rPr>
              <a:t>pour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PLUPART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231F20"/>
                </a:solidFill>
                <a:latin typeface="Trebuchet MS"/>
                <a:cs typeface="Trebuchet MS"/>
              </a:rPr>
              <a:t>GENS.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Ce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Trebuchet MS"/>
                <a:cs typeface="Trebuchet MS"/>
              </a:rPr>
              <a:t>questionnaire</a:t>
            </a:r>
            <a:endParaRPr sz="1400">
              <a:latin typeface="Trebuchet MS"/>
              <a:cs typeface="Trebuchet MS"/>
            </a:endParaRPr>
          </a:p>
          <a:p>
            <a:pPr marL="12700" marR="467359">
              <a:lnSpc>
                <a:spcPct val="71500"/>
              </a:lnSpc>
              <a:spcBef>
                <a:spcPts val="235"/>
              </a:spcBef>
            </a:pPr>
            <a:r>
              <a:rPr sz="140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dira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75" dirty="0">
                <a:solidFill>
                  <a:srgbClr val="231F20"/>
                </a:solidFill>
                <a:latin typeface="Trebuchet MS"/>
                <a:cs typeface="Trebuchet MS"/>
              </a:rPr>
              <a:t>elle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nécessaire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Trebuchet MS"/>
                <a:cs typeface="Trebuchet MS"/>
              </a:rPr>
              <a:t>pour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demander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Trebuchet MS"/>
                <a:cs typeface="Trebuchet MS"/>
              </a:rPr>
              <a:t>conseil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5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5" dirty="0">
                <a:solidFill>
                  <a:srgbClr val="231F20"/>
                </a:solidFill>
                <a:latin typeface="Trebuchet MS"/>
                <a:cs typeface="Trebuchet MS"/>
              </a:rPr>
              <a:t>médecin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Trebuchet MS"/>
                <a:cs typeface="Trebuchet MS"/>
              </a:rPr>
              <a:t>un </a:t>
            </a:r>
            <a:r>
              <a:rPr sz="1400" spc="-4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Trebuchet MS"/>
                <a:cs typeface="Trebuchet MS"/>
              </a:rPr>
              <a:t>professionnel</a:t>
            </a:r>
            <a:r>
              <a:rPr sz="140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75" dirty="0">
                <a:solidFill>
                  <a:srgbClr val="231F20"/>
                </a:solidFill>
                <a:latin typeface="Trebuchet MS"/>
                <a:cs typeface="Trebuchet MS"/>
              </a:rPr>
              <a:t>l’entraînement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avant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devenir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80" dirty="0">
                <a:solidFill>
                  <a:srgbClr val="231F20"/>
                </a:solidFill>
                <a:latin typeface="Trebuchet MS"/>
                <a:cs typeface="Trebuchet MS"/>
              </a:rPr>
              <a:t>actif</a:t>
            </a:r>
            <a:r>
              <a:rPr sz="14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Trebuchet MS"/>
                <a:cs typeface="Trebuchet MS"/>
              </a:rPr>
              <a:t>physiquement.</a:t>
            </a:r>
            <a:endParaRPr sz="1400">
              <a:latin typeface="Trebuchet MS"/>
              <a:cs typeface="Trebuchet MS"/>
            </a:endParaRPr>
          </a:p>
          <a:p>
            <a:pPr marL="176530" algn="ctr">
              <a:lnSpc>
                <a:spcPct val="100000"/>
              </a:lnSpc>
              <a:spcBef>
                <a:spcPts val="1050"/>
              </a:spcBef>
            </a:pPr>
            <a:r>
              <a:rPr sz="1400" b="1" spc="10" dirty="0">
                <a:solidFill>
                  <a:srgbClr val="231F20"/>
                </a:solidFill>
                <a:latin typeface="Century Gothic"/>
                <a:cs typeface="Century Gothic"/>
              </a:rPr>
              <a:t>DES</a:t>
            </a:r>
            <a:r>
              <a:rPr sz="1400" b="1" spc="-1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400" b="1" spc="-15" dirty="0">
                <a:solidFill>
                  <a:srgbClr val="231F20"/>
                </a:solidFill>
                <a:latin typeface="Century Gothic"/>
                <a:cs typeface="Century Gothic"/>
              </a:rPr>
              <a:t>QUESTIONS</a:t>
            </a:r>
            <a:r>
              <a:rPr sz="1400" b="1" spc="-1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400" b="1" spc="5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1400" b="1" spc="-1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400" b="1" spc="5" dirty="0">
                <a:solidFill>
                  <a:srgbClr val="231F20"/>
                </a:solidFill>
                <a:latin typeface="Century Gothic"/>
                <a:cs typeface="Century Gothic"/>
              </a:rPr>
              <a:t>SANTÉ</a:t>
            </a:r>
            <a:r>
              <a:rPr sz="1400" b="1" spc="-1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400" b="1" spc="-65" dirty="0">
                <a:solidFill>
                  <a:srgbClr val="231F20"/>
                </a:solidFill>
                <a:latin typeface="Century Gothic"/>
                <a:cs typeface="Century Gothic"/>
              </a:rPr>
              <a:t>GÉNÉ</a:t>
            </a:r>
            <a:r>
              <a:rPr sz="1400" b="1" spc="25" dirty="0">
                <a:solidFill>
                  <a:srgbClr val="231F20"/>
                </a:solidFill>
                <a:latin typeface="Century Gothic"/>
                <a:cs typeface="Century Gothic"/>
              </a:rPr>
              <a:t>R</a:t>
            </a:r>
            <a:r>
              <a:rPr sz="1400" b="1" dirty="0">
                <a:solidFill>
                  <a:srgbClr val="231F20"/>
                </a:solidFill>
                <a:latin typeface="Century Gothic"/>
                <a:cs typeface="Century Gothic"/>
              </a:rPr>
              <a:t>ALE</a:t>
            </a:r>
            <a:endParaRPr sz="14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7114" y="2663939"/>
            <a:ext cx="146900" cy="1469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37472" y="2663939"/>
            <a:ext cx="146900" cy="1469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00636" y="3038664"/>
            <a:ext cx="146900" cy="1469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0994" y="3038664"/>
            <a:ext cx="146900" cy="14693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7114" y="3435167"/>
            <a:ext cx="146900" cy="14693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37472" y="3435167"/>
            <a:ext cx="146900" cy="14693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0994" y="3843109"/>
            <a:ext cx="146900" cy="14693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00636" y="3843109"/>
            <a:ext cx="146900" cy="14693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00636" y="4184348"/>
            <a:ext cx="146900" cy="14693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40994" y="4184348"/>
            <a:ext cx="146900" cy="14693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00636" y="4576721"/>
            <a:ext cx="146900" cy="14693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40994" y="4576721"/>
            <a:ext cx="146900" cy="14693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7114" y="5004559"/>
            <a:ext cx="146900" cy="14693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37472" y="5004559"/>
            <a:ext cx="146900" cy="146939"/>
          </a:xfrm>
          <a:prstGeom prst="rect">
            <a:avLst/>
          </a:prstGeom>
        </p:spPr>
      </p:pic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351790" y="2237320"/>
          <a:ext cx="7014844" cy="3009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5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S’il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3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vous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plait,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répondez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soigneusement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et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honnêtement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1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à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1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ces</a:t>
                      </a:r>
                      <a:r>
                        <a:rPr sz="1150" b="1" spc="-8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7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questions: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9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cocher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Oui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ou</a:t>
                      </a:r>
                      <a:r>
                        <a:rPr sz="1150" b="1" spc="-8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b="1" spc="-3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Non.</a:t>
                      </a:r>
                      <a:endParaRPr sz="115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38100">
                      <a:solidFill>
                        <a:srgbClr val="212753"/>
                      </a:solidFill>
                      <a:prstDash val="solid"/>
                    </a:lnT>
                    <a:lnB w="38100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50" b="1" spc="-10" dirty="0">
                          <a:solidFill>
                            <a:srgbClr val="212753"/>
                          </a:solidFill>
                          <a:latin typeface="Century Gothic"/>
                          <a:cs typeface="Century Gothic"/>
                        </a:rPr>
                        <a:t>OUI</a:t>
                      </a:r>
                      <a:endParaRPr sz="95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38100">
                      <a:solidFill>
                        <a:srgbClr val="212753"/>
                      </a:solidFill>
                      <a:prstDash val="solid"/>
                    </a:lnT>
                    <a:lnB w="38100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50" b="1" spc="-50" dirty="0">
                          <a:solidFill>
                            <a:srgbClr val="212753"/>
                          </a:solidFill>
                          <a:latin typeface="Century Gothic"/>
                          <a:cs typeface="Century Gothic"/>
                        </a:rPr>
                        <a:t>NON</a:t>
                      </a:r>
                      <a:endParaRPr sz="95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38100">
                      <a:solidFill>
                        <a:srgbClr val="212753"/>
                      </a:solidFill>
                      <a:prstDash val="solid"/>
                    </a:lnT>
                    <a:lnB w="38100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marL="220345" marR="177165" indent="-157480">
                        <a:lnSpc>
                          <a:spcPct val="79700"/>
                        </a:lnSpc>
                        <a:spcBef>
                          <a:spcPts val="340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1)</a:t>
                      </a:r>
                      <a:r>
                        <a:rPr sz="1150" spc="-1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Votre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médecin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a-t-il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déjà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dit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souffrez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d’un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problème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cardiaque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OU</a:t>
                      </a:r>
                      <a:r>
                        <a:rPr sz="1150" b="1" spc="-6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d’hypertension </a:t>
                      </a:r>
                      <a:r>
                        <a:rPr sz="1150" spc="-3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artérielle?</a:t>
                      </a:r>
                      <a:endParaRPr sz="1150">
                        <a:latin typeface="Trebuchet MS"/>
                        <a:cs typeface="Trebuchet MS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38100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38100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38100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marL="62865">
                        <a:lnSpc>
                          <a:spcPts val="1240"/>
                        </a:lnSpc>
                        <a:spcBef>
                          <a:spcPts val="160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2)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Ressentez-vous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une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douleur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à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poitrine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au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repos,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au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cours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vos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activités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quotidiennes,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b="1" spc="-4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OU</a:t>
                      </a:r>
                      <a:endParaRPr sz="1150">
                        <a:latin typeface="Century Gothic"/>
                        <a:cs typeface="Century Gothic"/>
                      </a:endParaRPr>
                    </a:p>
                    <a:p>
                      <a:pPr marL="220345">
                        <a:lnSpc>
                          <a:spcPts val="1240"/>
                        </a:lnSpc>
                      </a:pP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lorsque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faites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l'activité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physique?</a:t>
                      </a:r>
                      <a:endParaRPr sz="1150">
                        <a:latin typeface="Trebuchet MS"/>
                        <a:cs typeface="Trebuchet MS"/>
                      </a:endParaRPr>
                    </a:p>
                  </a:txBody>
                  <a:tcPr marL="0" marR="0" marT="2032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213995" marR="648335" indent="-151130" algn="just">
                        <a:lnSpc>
                          <a:spcPct val="77000"/>
                        </a:lnSpc>
                        <a:spcBef>
                          <a:spcPts val="495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3)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Éprouvez-vous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des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problèmes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d’équilibre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reliés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à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étourdissement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avez-vous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perdu </a:t>
                      </a:r>
                      <a:r>
                        <a:rPr sz="1150" spc="-3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30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connaissance</a:t>
                      </a:r>
                      <a:r>
                        <a:rPr sz="1725" spc="-150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2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au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30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cours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15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des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7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12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5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derniers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7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mois?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Répondez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spc="-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NON</a:t>
                      </a:r>
                      <a:r>
                        <a:rPr sz="900" b="1" spc="-5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si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vos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étourdissements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sont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reliés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à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26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l’hyperventilation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(y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compris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pendant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exercice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physique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intense).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286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201295" marR="174625" indent="-125730">
                        <a:lnSpc>
                          <a:spcPct val="65200"/>
                        </a:lnSpc>
                        <a:spcBef>
                          <a:spcPts val="655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4)</a:t>
                      </a:r>
                      <a:r>
                        <a:rPr sz="1150" spc="-1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Votre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médecin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a-t-il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déjà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dit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souffrez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d’une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autre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maladie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chronique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(autre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qu’une </a:t>
                      </a:r>
                      <a:r>
                        <a:rPr sz="1150" spc="-3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maladie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cardiaque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150" spc="-1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l’hypertension)?</a:t>
                      </a:r>
                      <a:endParaRPr sz="1150">
                        <a:latin typeface="Trebuchet MS"/>
                        <a:cs typeface="Trebuchet MS"/>
                      </a:endParaRPr>
                    </a:p>
                  </a:txBody>
                  <a:tcPr marL="0" marR="0" marT="8318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5)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Prenez-vous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actuellement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médicaments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prescrits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pour</a:t>
                      </a:r>
                      <a:r>
                        <a:rPr sz="1150" spc="-8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une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maladie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chronique?</a:t>
                      </a:r>
                      <a:endParaRPr sz="1150">
                        <a:latin typeface="Trebuchet MS"/>
                        <a:cs typeface="Trebuchet MS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226695" marR="101600" indent="-151130">
                        <a:lnSpc>
                          <a:spcPct val="92900"/>
                        </a:lnSpc>
                        <a:spcBef>
                          <a:spcPts val="275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6)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Avez-vous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problèmes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osseux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articulaires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qui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pourraient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6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être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aggravés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si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devenez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plus </a:t>
                      </a:r>
                      <a:r>
                        <a:rPr sz="1150" spc="-3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89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actif</a:t>
                      </a:r>
                      <a:r>
                        <a:rPr sz="1725" spc="-142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25" spc="-15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physiquement?</a:t>
                      </a:r>
                      <a:r>
                        <a:rPr sz="1725" spc="-135" baseline="7246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Répondez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spc="-7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NON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,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s'il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plait,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si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aviez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problème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articulaire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dans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le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passé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(par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exemple, </a:t>
                      </a:r>
                      <a:r>
                        <a:rPr sz="90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genou,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cheville,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épaule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autre)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qui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limite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pas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votre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capacité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actuelle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à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être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physiquement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actif.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4925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9525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marL="233045" marR="457834" indent="-157480">
                        <a:lnSpc>
                          <a:spcPct val="65200"/>
                        </a:lnSpc>
                        <a:spcBef>
                          <a:spcPts val="650"/>
                        </a:spcBef>
                      </a:pP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7)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Est-ce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votre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médecin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déjà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dit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vous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pouviez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pas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6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faire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150" spc="-9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4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l'activité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physique</a:t>
                      </a:r>
                      <a:r>
                        <a:rPr sz="1150" spc="-9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sans </a:t>
                      </a:r>
                      <a:r>
                        <a:rPr sz="1150" spc="-3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1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supervision</a:t>
                      </a:r>
                      <a:r>
                        <a:rPr sz="1150" spc="-10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50" spc="-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médicale?</a:t>
                      </a:r>
                      <a:endParaRPr sz="1150">
                        <a:latin typeface="Trebuchet MS"/>
                        <a:cs typeface="Trebuchet MS"/>
                      </a:endParaRPr>
                    </a:p>
                  </a:txBody>
                  <a:tcPr marL="0" marR="0" marT="8255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38100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38100">
                      <a:solidFill>
                        <a:srgbClr val="2127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12753"/>
                      </a:solidFill>
                      <a:prstDash val="solid"/>
                    </a:lnL>
                    <a:lnR w="38100">
                      <a:solidFill>
                        <a:srgbClr val="212753"/>
                      </a:solidFill>
                      <a:prstDash val="solid"/>
                    </a:lnR>
                    <a:lnT w="9525">
                      <a:solidFill>
                        <a:srgbClr val="212753"/>
                      </a:solidFill>
                      <a:prstDash val="solid"/>
                    </a:lnT>
                    <a:lnB w="38100">
                      <a:solidFill>
                        <a:srgbClr val="2127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9" name="object 19"/>
          <p:cNvGrpSpPr/>
          <p:nvPr/>
        </p:nvGrpSpPr>
        <p:grpSpPr>
          <a:xfrm>
            <a:off x="351788" y="5374928"/>
            <a:ext cx="7008495" cy="1938655"/>
            <a:chOff x="351788" y="5374928"/>
            <a:chExt cx="7008495" cy="1938655"/>
          </a:xfrm>
        </p:grpSpPr>
        <p:sp>
          <p:nvSpPr>
            <p:cNvPr id="20" name="object 20"/>
            <p:cNvSpPr/>
            <p:nvPr/>
          </p:nvSpPr>
          <p:spPr>
            <a:xfrm>
              <a:off x="370838" y="5393978"/>
              <a:ext cx="6970395" cy="1900555"/>
            </a:xfrm>
            <a:custGeom>
              <a:avLst/>
              <a:gdLst/>
              <a:ahLst/>
              <a:cxnLst/>
              <a:rect l="l" t="t" r="r" b="b"/>
              <a:pathLst>
                <a:path w="6970395" h="1900554">
                  <a:moveTo>
                    <a:pt x="6970331" y="1640941"/>
                  </a:moveTo>
                  <a:lnTo>
                    <a:pt x="6966263" y="1700357"/>
                  </a:lnTo>
                  <a:lnTo>
                    <a:pt x="6954676" y="1754896"/>
                  </a:lnTo>
                  <a:lnTo>
                    <a:pt x="6936494" y="1803005"/>
                  </a:lnTo>
                  <a:lnTo>
                    <a:pt x="6912642" y="1843129"/>
                  </a:lnTo>
                  <a:lnTo>
                    <a:pt x="6884046" y="1873714"/>
                  </a:lnTo>
                  <a:lnTo>
                    <a:pt x="6816318" y="1900046"/>
                  </a:lnTo>
                  <a:lnTo>
                    <a:pt x="154012" y="1900046"/>
                  </a:lnTo>
                  <a:lnTo>
                    <a:pt x="86279" y="1873714"/>
                  </a:lnTo>
                  <a:lnTo>
                    <a:pt x="57683" y="1843129"/>
                  </a:lnTo>
                  <a:lnTo>
                    <a:pt x="33833" y="1803005"/>
                  </a:lnTo>
                  <a:lnTo>
                    <a:pt x="15653" y="1754896"/>
                  </a:lnTo>
                  <a:lnTo>
                    <a:pt x="4067" y="1700357"/>
                  </a:lnTo>
                  <a:lnTo>
                    <a:pt x="0" y="1640941"/>
                  </a:lnTo>
                  <a:lnTo>
                    <a:pt x="0" y="259105"/>
                  </a:lnTo>
                  <a:lnTo>
                    <a:pt x="4067" y="199693"/>
                  </a:lnTo>
                  <a:lnTo>
                    <a:pt x="15653" y="145155"/>
                  </a:lnTo>
                  <a:lnTo>
                    <a:pt x="33833" y="97046"/>
                  </a:lnTo>
                  <a:lnTo>
                    <a:pt x="57683" y="56921"/>
                  </a:lnTo>
                  <a:lnTo>
                    <a:pt x="86279" y="26335"/>
                  </a:lnTo>
                  <a:lnTo>
                    <a:pt x="154012" y="0"/>
                  </a:lnTo>
                  <a:lnTo>
                    <a:pt x="6816318" y="0"/>
                  </a:lnTo>
                  <a:lnTo>
                    <a:pt x="6884046" y="26335"/>
                  </a:lnTo>
                  <a:lnTo>
                    <a:pt x="6912642" y="56921"/>
                  </a:lnTo>
                  <a:lnTo>
                    <a:pt x="6936494" y="97046"/>
                  </a:lnTo>
                  <a:lnTo>
                    <a:pt x="6954676" y="145155"/>
                  </a:lnTo>
                  <a:lnTo>
                    <a:pt x="6966263" y="199693"/>
                  </a:lnTo>
                  <a:lnTo>
                    <a:pt x="6970331" y="259105"/>
                  </a:lnTo>
                  <a:lnTo>
                    <a:pt x="6970331" y="1640941"/>
                  </a:lnTo>
                  <a:close/>
                </a:path>
              </a:pathLst>
            </a:custGeom>
            <a:ln w="38099">
              <a:solidFill>
                <a:srgbClr val="0094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3960" y="5754476"/>
              <a:ext cx="258978" cy="21475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52597" y="5753346"/>
              <a:ext cx="262255" cy="217170"/>
            </a:xfrm>
            <a:custGeom>
              <a:avLst/>
              <a:gdLst/>
              <a:ahLst/>
              <a:cxnLst/>
              <a:rect l="l" t="t" r="r" b="b"/>
              <a:pathLst>
                <a:path w="262255" h="217170">
                  <a:moveTo>
                    <a:pt x="130852" y="217019"/>
                  </a:moveTo>
                  <a:lnTo>
                    <a:pt x="79918" y="208492"/>
                  </a:lnTo>
                  <a:lnTo>
                    <a:pt x="38325" y="185237"/>
                  </a:lnTo>
                  <a:lnTo>
                    <a:pt x="10282" y="150746"/>
                  </a:lnTo>
                  <a:lnTo>
                    <a:pt x="0" y="108509"/>
                  </a:lnTo>
                  <a:lnTo>
                    <a:pt x="10282" y="66272"/>
                  </a:lnTo>
                  <a:lnTo>
                    <a:pt x="38325" y="31781"/>
                  </a:lnTo>
                  <a:lnTo>
                    <a:pt x="79918" y="8527"/>
                  </a:lnTo>
                  <a:lnTo>
                    <a:pt x="130852" y="0"/>
                  </a:lnTo>
                  <a:lnTo>
                    <a:pt x="144356" y="2260"/>
                  </a:lnTo>
                  <a:lnTo>
                    <a:pt x="130852" y="2260"/>
                  </a:lnTo>
                  <a:lnTo>
                    <a:pt x="81027" y="10623"/>
                  </a:lnTo>
                  <a:lnTo>
                    <a:pt x="40295" y="33415"/>
                  </a:lnTo>
                  <a:lnTo>
                    <a:pt x="12810" y="67192"/>
                  </a:lnTo>
                  <a:lnTo>
                    <a:pt x="2726" y="108509"/>
                  </a:lnTo>
                  <a:lnTo>
                    <a:pt x="12810" y="149827"/>
                  </a:lnTo>
                  <a:lnTo>
                    <a:pt x="40295" y="183603"/>
                  </a:lnTo>
                  <a:lnTo>
                    <a:pt x="81027" y="206395"/>
                  </a:lnTo>
                  <a:lnTo>
                    <a:pt x="130852" y="214758"/>
                  </a:lnTo>
                  <a:lnTo>
                    <a:pt x="144356" y="214758"/>
                  </a:lnTo>
                  <a:lnTo>
                    <a:pt x="130852" y="217019"/>
                  </a:lnTo>
                  <a:close/>
                </a:path>
                <a:path w="262255" h="217170">
                  <a:moveTo>
                    <a:pt x="144356" y="214758"/>
                  </a:moveTo>
                  <a:lnTo>
                    <a:pt x="130852" y="214758"/>
                  </a:lnTo>
                  <a:lnTo>
                    <a:pt x="180677" y="206395"/>
                  </a:lnTo>
                  <a:lnTo>
                    <a:pt x="221409" y="183603"/>
                  </a:lnTo>
                  <a:lnTo>
                    <a:pt x="248894" y="149827"/>
                  </a:lnTo>
                  <a:lnTo>
                    <a:pt x="258978" y="108509"/>
                  </a:lnTo>
                  <a:lnTo>
                    <a:pt x="248894" y="67192"/>
                  </a:lnTo>
                  <a:lnTo>
                    <a:pt x="221409" y="33415"/>
                  </a:lnTo>
                  <a:lnTo>
                    <a:pt x="180677" y="10623"/>
                  </a:lnTo>
                  <a:lnTo>
                    <a:pt x="130852" y="2260"/>
                  </a:lnTo>
                  <a:lnTo>
                    <a:pt x="144356" y="2260"/>
                  </a:lnTo>
                  <a:lnTo>
                    <a:pt x="181788" y="8527"/>
                  </a:lnTo>
                  <a:lnTo>
                    <a:pt x="223381" y="31781"/>
                  </a:lnTo>
                  <a:lnTo>
                    <a:pt x="251422" y="66272"/>
                  </a:lnTo>
                  <a:lnTo>
                    <a:pt x="261704" y="108509"/>
                  </a:lnTo>
                  <a:lnTo>
                    <a:pt x="251422" y="150746"/>
                  </a:lnTo>
                  <a:lnTo>
                    <a:pt x="223381" y="185237"/>
                  </a:lnTo>
                  <a:lnTo>
                    <a:pt x="181788" y="208492"/>
                  </a:lnTo>
                  <a:lnTo>
                    <a:pt x="144356" y="214758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1891" y="5785931"/>
              <a:ext cx="183117" cy="15184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89165" y="5783670"/>
              <a:ext cx="188595" cy="156845"/>
            </a:xfrm>
            <a:custGeom>
              <a:avLst/>
              <a:gdLst/>
              <a:ahLst/>
              <a:cxnLst/>
              <a:rect l="l" t="t" r="r" b="b"/>
              <a:pathLst>
                <a:path w="188594" h="156845">
                  <a:moveTo>
                    <a:pt x="94284" y="156371"/>
                  </a:moveTo>
                  <a:lnTo>
                    <a:pt x="57584" y="150227"/>
                  </a:lnTo>
                  <a:lnTo>
                    <a:pt x="27614" y="133471"/>
                  </a:lnTo>
                  <a:lnTo>
                    <a:pt x="7409" y="108619"/>
                  </a:lnTo>
                  <a:lnTo>
                    <a:pt x="0" y="78185"/>
                  </a:lnTo>
                  <a:lnTo>
                    <a:pt x="7409" y="47753"/>
                  </a:lnTo>
                  <a:lnTo>
                    <a:pt x="27614" y="22901"/>
                  </a:lnTo>
                  <a:lnTo>
                    <a:pt x="57584" y="6144"/>
                  </a:lnTo>
                  <a:lnTo>
                    <a:pt x="94284" y="0"/>
                  </a:lnTo>
                  <a:lnTo>
                    <a:pt x="121289" y="4521"/>
                  </a:lnTo>
                  <a:lnTo>
                    <a:pt x="94284" y="4521"/>
                  </a:lnTo>
                  <a:lnTo>
                    <a:pt x="59740" y="10319"/>
                  </a:lnTo>
                  <a:lnTo>
                    <a:pt x="31500" y="26121"/>
                  </a:lnTo>
                  <a:lnTo>
                    <a:pt x="12444" y="49539"/>
                  </a:lnTo>
                  <a:lnTo>
                    <a:pt x="5452" y="78185"/>
                  </a:lnTo>
                  <a:lnTo>
                    <a:pt x="12444" y="106831"/>
                  </a:lnTo>
                  <a:lnTo>
                    <a:pt x="31500" y="130250"/>
                  </a:lnTo>
                  <a:lnTo>
                    <a:pt x="59740" y="146052"/>
                  </a:lnTo>
                  <a:lnTo>
                    <a:pt x="94284" y="151850"/>
                  </a:lnTo>
                  <a:lnTo>
                    <a:pt x="121291" y="151850"/>
                  </a:lnTo>
                  <a:lnTo>
                    <a:pt x="94284" y="156371"/>
                  </a:lnTo>
                  <a:close/>
                </a:path>
                <a:path w="188594" h="156845">
                  <a:moveTo>
                    <a:pt x="121291" y="151850"/>
                  </a:moveTo>
                  <a:lnTo>
                    <a:pt x="94284" y="151850"/>
                  </a:lnTo>
                  <a:lnTo>
                    <a:pt x="128829" y="146052"/>
                  </a:lnTo>
                  <a:lnTo>
                    <a:pt x="157069" y="130250"/>
                  </a:lnTo>
                  <a:lnTo>
                    <a:pt x="176125" y="106831"/>
                  </a:lnTo>
                  <a:lnTo>
                    <a:pt x="183117" y="78185"/>
                  </a:lnTo>
                  <a:lnTo>
                    <a:pt x="176125" y="49539"/>
                  </a:lnTo>
                  <a:lnTo>
                    <a:pt x="157069" y="26121"/>
                  </a:lnTo>
                  <a:lnTo>
                    <a:pt x="128829" y="10319"/>
                  </a:lnTo>
                  <a:lnTo>
                    <a:pt x="94284" y="4521"/>
                  </a:lnTo>
                  <a:lnTo>
                    <a:pt x="121289" y="4521"/>
                  </a:lnTo>
                  <a:lnTo>
                    <a:pt x="130985" y="6144"/>
                  </a:lnTo>
                  <a:lnTo>
                    <a:pt x="160954" y="22901"/>
                  </a:lnTo>
                  <a:lnTo>
                    <a:pt x="181160" y="47753"/>
                  </a:lnTo>
                  <a:lnTo>
                    <a:pt x="188569" y="78185"/>
                  </a:lnTo>
                  <a:lnTo>
                    <a:pt x="181160" y="108619"/>
                  </a:lnTo>
                  <a:lnTo>
                    <a:pt x="160954" y="133471"/>
                  </a:lnTo>
                  <a:lnTo>
                    <a:pt x="130985" y="150227"/>
                  </a:lnTo>
                  <a:lnTo>
                    <a:pt x="121291" y="151850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1838" y="5825247"/>
              <a:ext cx="185896" cy="11478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752594" y="5824886"/>
              <a:ext cx="77470" cy="74295"/>
            </a:xfrm>
            <a:custGeom>
              <a:avLst/>
              <a:gdLst/>
              <a:ahLst/>
              <a:cxnLst/>
              <a:rect l="l" t="t" r="r" b="b"/>
              <a:pathLst>
                <a:path w="77469" h="74295">
                  <a:moveTo>
                    <a:pt x="0" y="73940"/>
                  </a:moveTo>
                  <a:lnTo>
                    <a:pt x="0" y="0"/>
                  </a:lnTo>
                  <a:lnTo>
                    <a:pt x="8176" y="3915"/>
                  </a:lnTo>
                  <a:lnTo>
                    <a:pt x="2726" y="3915"/>
                  </a:lnTo>
                  <a:lnTo>
                    <a:pt x="2726" y="70024"/>
                  </a:lnTo>
                  <a:lnTo>
                    <a:pt x="8176" y="70024"/>
                  </a:lnTo>
                  <a:lnTo>
                    <a:pt x="0" y="73940"/>
                  </a:lnTo>
                  <a:close/>
                </a:path>
                <a:path w="77469" h="74295">
                  <a:moveTo>
                    <a:pt x="8176" y="70024"/>
                  </a:moveTo>
                  <a:lnTo>
                    <a:pt x="2726" y="70024"/>
                  </a:lnTo>
                  <a:lnTo>
                    <a:pt x="71756" y="36970"/>
                  </a:lnTo>
                  <a:lnTo>
                    <a:pt x="2726" y="3915"/>
                  </a:lnTo>
                  <a:lnTo>
                    <a:pt x="8176" y="3915"/>
                  </a:lnTo>
                  <a:lnTo>
                    <a:pt x="77208" y="36970"/>
                  </a:lnTo>
                  <a:lnTo>
                    <a:pt x="8176" y="70024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3960" y="5982828"/>
              <a:ext cx="258978" cy="21475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52597" y="5981698"/>
              <a:ext cx="262255" cy="217170"/>
            </a:xfrm>
            <a:custGeom>
              <a:avLst/>
              <a:gdLst/>
              <a:ahLst/>
              <a:cxnLst/>
              <a:rect l="l" t="t" r="r" b="b"/>
              <a:pathLst>
                <a:path w="262255" h="217170">
                  <a:moveTo>
                    <a:pt x="130852" y="217019"/>
                  </a:moveTo>
                  <a:lnTo>
                    <a:pt x="79918" y="208492"/>
                  </a:lnTo>
                  <a:lnTo>
                    <a:pt x="38325" y="185237"/>
                  </a:lnTo>
                  <a:lnTo>
                    <a:pt x="10282" y="150746"/>
                  </a:lnTo>
                  <a:lnTo>
                    <a:pt x="0" y="108509"/>
                  </a:lnTo>
                  <a:lnTo>
                    <a:pt x="10282" y="66272"/>
                  </a:lnTo>
                  <a:lnTo>
                    <a:pt x="38325" y="31781"/>
                  </a:lnTo>
                  <a:lnTo>
                    <a:pt x="79918" y="8527"/>
                  </a:lnTo>
                  <a:lnTo>
                    <a:pt x="130852" y="0"/>
                  </a:lnTo>
                  <a:lnTo>
                    <a:pt x="144356" y="2260"/>
                  </a:lnTo>
                  <a:lnTo>
                    <a:pt x="130852" y="2260"/>
                  </a:lnTo>
                  <a:lnTo>
                    <a:pt x="81027" y="10623"/>
                  </a:lnTo>
                  <a:lnTo>
                    <a:pt x="40295" y="33415"/>
                  </a:lnTo>
                  <a:lnTo>
                    <a:pt x="12810" y="67192"/>
                  </a:lnTo>
                  <a:lnTo>
                    <a:pt x="2726" y="108509"/>
                  </a:lnTo>
                  <a:lnTo>
                    <a:pt x="12810" y="149827"/>
                  </a:lnTo>
                  <a:lnTo>
                    <a:pt x="40295" y="183603"/>
                  </a:lnTo>
                  <a:lnTo>
                    <a:pt x="81027" y="206395"/>
                  </a:lnTo>
                  <a:lnTo>
                    <a:pt x="130852" y="214758"/>
                  </a:lnTo>
                  <a:lnTo>
                    <a:pt x="144356" y="214758"/>
                  </a:lnTo>
                  <a:lnTo>
                    <a:pt x="130852" y="217019"/>
                  </a:lnTo>
                  <a:close/>
                </a:path>
                <a:path w="262255" h="217170">
                  <a:moveTo>
                    <a:pt x="144356" y="214758"/>
                  </a:moveTo>
                  <a:lnTo>
                    <a:pt x="130852" y="214758"/>
                  </a:lnTo>
                  <a:lnTo>
                    <a:pt x="180677" y="206395"/>
                  </a:lnTo>
                  <a:lnTo>
                    <a:pt x="221409" y="183603"/>
                  </a:lnTo>
                  <a:lnTo>
                    <a:pt x="248894" y="149827"/>
                  </a:lnTo>
                  <a:lnTo>
                    <a:pt x="258978" y="108509"/>
                  </a:lnTo>
                  <a:lnTo>
                    <a:pt x="248894" y="67192"/>
                  </a:lnTo>
                  <a:lnTo>
                    <a:pt x="221409" y="33415"/>
                  </a:lnTo>
                  <a:lnTo>
                    <a:pt x="180677" y="10623"/>
                  </a:lnTo>
                  <a:lnTo>
                    <a:pt x="130852" y="2260"/>
                  </a:lnTo>
                  <a:lnTo>
                    <a:pt x="144356" y="2260"/>
                  </a:lnTo>
                  <a:lnTo>
                    <a:pt x="181788" y="8527"/>
                  </a:lnTo>
                  <a:lnTo>
                    <a:pt x="223381" y="31781"/>
                  </a:lnTo>
                  <a:lnTo>
                    <a:pt x="251422" y="66272"/>
                  </a:lnTo>
                  <a:lnTo>
                    <a:pt x="261704" y="108509"/>
                  </a:lnTo>
                  <a:lnTo>
                    <a:pt x="251422" y="150746"/>
                  </a:lnTo>
                  <a:lnTo>
                    <a:pt x="223381" y="185237"/>
                  </a:lnTo>
                  <a:lnTo>
                    <a:pt x="181788" y="208492"/>
                  </a:lnTo>
                  <a:lnTo>
                    <a:pt x="144356" y="214758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1891" y="6014283"/>
              <a:ext cx="183117" cy="151845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89165" y="6012022"/>
              <a:ext cx="188595" cy="156845"/>
            </a:xfrm>
            <a:custGeom>
              <a:avLst/>
              <a:gdLst/>
              <a:ahLst/>
              <a:cxnLst/>
              <a:rect l="l" t="t" r="r" b="b"/>
              <a:pathLst>
                <a:path w="188594" h="156845">
                  <a:moveTo>
                    <a:pt x="94284" y="156371"/>
                  </a:moveTo>
                  <a:lnTo>
                    <a:pt x="57584" y="150227"/>
                  </a:lnTo>
                  <a:lnTo>
                    <a:pt x="27614" y="133471"/>
                  </a:lnTo>
                  <a:lnTo>
                    <a:pt x="7409" y="108619"/>
                  </a:lnTo>
                  <a:lnTo>
                    <a:pt x="0" y="78185"/>
                  </a:lnTo>
                  <a:lnTo>
                    <a:pt x="7409" y="47753"/>
                  </a:lnTo>
                  <a:lnTo>
                    <a:pt x="27614" y="22901"/>
                  </a:lnTo>
                  <a:lnTo>
                    <a:pt x="57584" y="6144"/>
                  </a:lnTo>
                  <a:lnTo>
                    <a:pt x="94284" y="0"/>
                  </a:lnTo>
                  <a:lnTo>
                    <a:pt x="121289" y="4521"/>
                  </a:lnTo>
                  <a:lnTo>
                    <a:pt x="94284" y="4521"/>
                  </a:lnTo>
                  <a:lnTo>
                    <a:pt x="59740" y="10319"/>
                  </a:lnTo>
                  <a:lnTo>
                    <a:pt x="31500" y="26121"/>
                  </a:lnTo>
                  <a:lnTo>
                    <a:pt x="12444" y="49539"/>
                  </a:lnTo>
                  <a:lnTo>
                    <a:pt x="5452" y="78185"/>
                  </a:lnTo>
                  <a:lnTo>
                    <a:pt x="12444" y="106831"/>
                  </a:lnTo>
                  <a:lnTo>
                    <a:pt x="31500" y="130250"/>
                  </a:lnTo>
                  <a:lnTo>
                    <a:pt x="59740" y="146052"/>
                  </a:lnTo>
                  <a:lnTo>
                    <a:pt x="94284" y="151850"/>
                  </a:lnTo>
                  <a:lnTo>
                    <a:pt x="121291" y="151850"/>
                  </a:lnTo>
                  <a:lnTo>
                    <a:pt x="94284" y="156371"/>
                  </a:lnTo>
                  <a:close/>
                </a:path>
                <a:path w="188594" h="156845">
                  <a:moveTo>
                    <a:pt x="121291" y="151850"/>
                  </a:moveTo>
                  <a:lnTo>
                    <a:pt x="94284" y="151850"/>
                  </a:lnTo>
                  <a:lnTo>
                    <a:pt x="128829" y="146052"/>
                  </a:lnTo>
                  <a:lnTo>
                    <a:pt x="157069" y="130250"/>
                  </a:lnTo>
                  <a:lnTo>
                    <a:pt x="176125" y="106831"/>
                  </a:lnTo>
                  <a:lnTo>
                    <a:pt x="183117" y="78185"/>
                  </a:lnTo>
                  <a:lnTo>
                    <a:pt x="176125" y="49539"/>
                  </a:lnTo>
                  <a:lnTo>
                    <a:pt x="157069" y="26121"/>
                  </a:lnTo>
                  <a:lnTo>
                    <a:pt x="128829" y="10319"/>
                  </a:lnTo>
                  <a:lnTo>
                    <a:pt x="94284" y="4521"/>
                  </a:lnTo>
                  <a:lnTo>
                    <a:pt x="121289" y="4521"/>
                  </a:lnTo>
                  <a:lnTo>
                    <a:pt x="130985" y="6144"/>
                  </a:lnTo>
                  <a:lnTo>
                    <a:pt x="160954" y="22901"/>
                  </a:lnTo>
                  <a:lnTo>
                    <a:pt x="181160" y="47753"/>
                  </a:lnTo>
                  <a:lnTo>
                    <a:pt x="188569" y="78185"/>
                  </a:lnTo>
                  <a:lnTo>
                    <a:pt x="181160" y="108619"/>
                  </a:lnTo>
                  <a:lnTo>
                    <a:pt x="160954" y="133471"/>
                  </a:lnTo>
                  <a:lnTo>
                    <a:pt x="130985" y="150227"/>
                  </a:lnTo>
                  <a:lnTo>
                    <a:pt x="121291" y="151850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1838" y="6053599"/>
              <a:ext cx="185896" cy="11478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752594" y="6053239"/>
              <a:ext cx="77470" cy="74295"/>
            </a:xfrm>
            <a:custGeom>
              <a:avLst/>
              <a:gdLst/>
              <a:ahLst/>
              <a:cxnLst/>
              <a:rect l="l" t="t" r="r" b="b"/>
              <a:pathLst>
                <a:path w="77469" h="74295">
                  <a:moveTo>
                    <a:pt x="0" y="73940"/>
                  </a:moveTo>
                  <a:lnTo>
                    <a:pt x="0" y="0"/>
                  </a:lnTo>
                  <a:lnTo>
                    <a:pt x="8176" y="3915"/>
                  </a:lnTo>
                  <a:lnTo>
                    <a:pt x="2726" y="3915"/>
                  </a:lnTo>
                  <a:lnTo>
                    <a:pt x="2726" y="70024"/>
                  </a:lnTo>
                  <a:lnTo>
                    <a:pt x="8176" y="70024"/>
                  </a:lnTo>
                  <a:lnTo>
                    <a:pt x="0" y="73940"/>
                  </a:lnTo>
                  <a:close/>
                </a:path>
                <a:path w="77469" h="74295">
                  <a:moveTo>
                    <a:pt x="8176" y="70024"/>
                  </a:moveTo>
                  <a:lnTo>
                    <a:pt x="2726" y="70024"/>
                  </a:lnTo>
                  <a:lnTo>
                    <a:pt x="71756" y="36970"/>
                  </a:lnTo>
                  <a:lnTo>
                    <a:pt x="2726" y="3915"/>
                  </a:lnTo>
                  <a:lnTo>
                    <a:pt x="8176" y="3915"/>
                  </a:lnTo>
                  <a:lnTo>
                    <a:pt x="77208" y="36970"/>
                  </a:lnTo>
                  <a:lnTo>
                    <a:pt x="8176" y="70024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5299" y="6208750"/>
              <a:ext cx="258978" cy="214758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653936" y="6207619"/>
              <a:ext cx="262255" cy="217170"/>
            </a:xfrm>
            <a:custGeom>
              <a:avLst/>
              <a:gdLst/>
              <a:ahLst/>
              <a:cxnLst/>
              <a:rect l="l" t="t" r="r" b="b"/>
              <a:pathLst>
                <a:path w="262255" h="217170">
                  <a:moveTo>
                    <a:pt x="130852" y="217019"/>
                  </a:moveTo>
                  <a:lnTo>
                    <a:pt x="79918" y="208492"/>
                  </a:lnTo>
                  <a:lnTo>
                    <a:pt x="38325" y="185237"/>
                  </a:lnTo>
                  <a:lnTo>
                    <a:pt x="10282" y="150746"/>
                  </a:lnTo>
                  <a:lnTo>
                    <a:pt x="0" y="108509"/>
                  </a:lnTo>
                  <a:lnTo>
                    <a:pt x="10282" y="66272"/>
                  </a:lnTo>
                  <a:lnTo>
                    <a:pt x="38325" y="31781"/>
                  </a:lnTo>
                  <a:lnTo>
                    <a:pt x="79918" y="8527"/>
                  </a:lnTo>
                  <a:lnTo>
                    <a:pt x="130852" y="0"/>
                  </a:lnTo>
                  <a:lnTo>
                    <a:pt x="144356" y="2260"/>
                  </a:lnTo>
                  <a:lnTo>
                    <a:pt x="130852" y="2260"/>
                  </a:lnTo>
                  <a:lnTo>
                    <a:pt x="81027" y="10623"/>
                  </a:lnTo>
                  <a:lnTo>
                    <a:pt x="40295" y="33415"/>
                  </a:lnTo>
                  <a:lnTo>
                    <a:pt x="12810" y="67192"/>
                  </a:lnTo>
                  <a:lnTo>
                    <a:pt x="2726" y="108509"/>
                  </a:lnTo>
                  <a:lnTo>
                    <a:pt x="12810" y="149827"/>
                  </a:lnTo>
                  <a:lnTo>
                    <a:pt x="40295" y="183603"/>
                  </a:lnTo>
                  <a:lnTo>
                    <a:pt x="81027" y="206395"/>
                  </a:lnTo>
                  <a:lnTo>
                    <a:pt x="130852" y="214758"/>
                  </a:lnTo>
                  <a:lnTo>
                    <a:pt x="144356" y="214758"/>
                  </a:lnTo>
                  <a:lnTo>
                    <a:pt x="130852" y="217019"/>
                  </a:lnTo>
                  <a:close/>
                </a:path>
                <a:path w="262255" h="217170">
                  <a:moveTo>
                    <a:pt x="144356" y="214758"/>
                  </a:moveTo>
                  <a:lnTo>
                    <a:pt x="130852" y="214758"/>
                  </a:lnTo>
                  <a:lnTo>
                    <a:pt x="180677" y="206395"/>
                  </a:lnTo>
                  <a:lnTo>
                    <a:pt x="221409" y="183603"/>
                  </a:lnTo>
                  <a:lnTo>
                    <a:pt x="248894" y="149827"/>
                  </a:lnTo>
                  <a:lnTo>
                    <a:pt x="258978" y="108509"/>
                  </a:lnTo>
                  <a:lnTo>
                    <a:pt x="248894" y="67192"/>
                  </a:lnTo>
                  <a:lnTo>
                    <a:pt x="221409" y="33415"/>
                  </a:lnTo>
                  <a:lnTo>
                    <a:pt x="180677" y="10623"/>
                  </a:lnTo>
                  <a:lnTo>
                    <a:pt x="130852" y="2260"/>
                  </a:lnTo>
                  <a:lnTo>
                    <a:pt x="144356" y="2260"/>
                  </a:lnTo>
                  <a:lnTo>
                    <a:pt x="181788" y="8527"/>
                  </a:lnTo>
                  <a:lnTo>
                    <a:pt x="223381" y="31781"/>
                  </a:lnTo>
                  <a:lnTo>
                    <a:pt x="251422" y="66272"/>
                  </a:lnTo>
                  <a:lnTo>
                    <a:pt x="261704" y="108509"/>
                  </a:lnTo>
                  <a:lnTo>
                    <a:pt x="251422" y="150746"/>
                  </a:lnTo>
                  <a:lnTo>
                    <a:pt x="223381" y="185237"/>
                  </a:lnTo>
                  <a:lnTo>
                    <a:pt x="181788" y="208492"/>
                  </a:lnTo>
                  <a:lnTo>
                    <a:pt x="144356" y="214758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93230" y="6240204"/>
              <a:ext cx="183117" cy="151845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90504" y="6237943"/>
              <a:ext cx="188595" cy="156845"/>
            </a:xfrm>
            <a:custGeom>
              <a:avLst/>
              <a:gdLst/>
              <a:ahLst/>
              <a:cxnLst/>
              <a:rect l="l" t="t" r="r" b="b"/>
              <a:pathLst>
                <a:path w="188594" h="156845">
                  <a:moveTo>
                    <a:pt x="94284" y="156371"/>
                  </a:moveTo>
                  <a:lnTo>
                    <a:pt x="57584" y="150227"/>
                  </a:lnTo>
                  <a:lnTo>
                    <a:pt x="27614" y="133471"/>
                  </a:lnTo>
                  <a:lnTo>
                    <a:pt x="7409" y="108619"/>
                  </a:lnTo>
                  <a:lnTo>
                    <a:pt x="0" y="78185"/>
                  </a:lnTo>
                  <a:lnTo>
                    <a:pt x="7409" y="47753"/>
                  </a:lnTo>
                  <a:lnTo>
                    <a:pt x="27614" y="22901"/>
                  </a:lnTo>
                  <a:lnTo>
                    <a:pt x="57584" y="6144"/>
                  </a:lnTo>
                  <a:lnTo>
                    <a:pt x="94284" y="0"/>
                  </a:lnTo>
                  <a:lnTo>
                    <a:pt x="121289" y="4521"/>
                  </a:lnTo>
                  <a:lnTo>
                    <a:pt x="94284" y="4521"/>
                  </a:lnTo>
                  <a:lnTo>
                    <a:pt x="59740" y="10319"/>
                  </a:lnTo>
                  <a:lnTo>
                    <a:pt x="31500" y="26121"/>
                  </a:lnTo>
                  <a:lnTo>
                    <a:pt x="12444" y="49539"/>
                  </a:lnTo>
                  <a:lnTo>
                    <a:pt x="5452" y="78185"/>
                  </a:lnTo>
                  <a:lnTo>
                    <a:pt x="12444" y="106831"/>
                  </a:lnTo>
                  <a:lnTo>
                    <a:pt x="31500" y="130250"/>
                  </a:lnTo>
                  <a:lnTo>
                    <a:pt x="59740" y="146052"/>
                  </a:lnTo>
                  <a:lnTo>
                    <a:pt x="94284" y="151850"/>
                  </a:lnTo>
                  <a:lnTo>
                    <a:pt x="121291" y="151850"/>
                  </a:lnTo>
                  <a:lnTo>
                    <a:pt x="94284" y="156371"/>
                  </a:lnTo>
                  <a:close/>
                </a:path>
                <a:path w="188594" h="156845">
                  <a:moveTo>
                    <a:pt x="121291" y="151850"/>
                  </a:moveTo>
                  <a:lnTo>
                    <a:pt x="94284" y="151850"/>
                  </a:lnTo>
                  <a:lnTo>
                    <a:pt x="128829" y="146052"/>
                  </a:lnTo>
                  <a:lnTo>
                    <a:pt x="157069" y="130250"/>
                  </a:lnTo>
                  <a:lnTo>
                    <a:pt x="176125" y="106831"/>
                  </a:lnTo>
                  <a:lnTo>
                    <a:pt x="183117" y="78185"/>
                  </a:lnTo>
                  <a:lnTo>
                    <a:pt x="176125" y="49539"/>
                  </a:lnTo>
                  <a:lnTo>
                    <a:pt x="157069" y="26121"/>
                  </a:lnTo>
                  <a:lnTo>
                    <a:pt x="128829" y="10319"/>
                  </a:lnTo>
                  <a:lnTo>
                    <a:pt x="94284" y="4521"/>
                  </a:lnTo>
                  <a:lnTo>
                    <a:pt x="121289" y="4521"/>
                  </a:lnTo>
                  <a:lnTo>
                    <a:pt x="130985" y="6144"/>
                  </a:lnTo>
                  <a:lnTo>
                    <a:pt x="160954" y="22901"/>
                  </a:lnTo>
                  <a:lnTo>
                    <a:pt x="181160" y="47753"/>
                  </a:lnTo>
                  <a:lnTo>
                    <a:pt x="188569" y="78185"/>
                  </a:lnTo>
                  <a:lnTo>
                    <a:pt x="181160" y="108619"/>
                  </a:lnTo>
                  <a:lnTo>
                    <a:pt x="160954" y="133471"/>
                  </a:lnTo>
                  <a:lnTo>
                    <a:pt x="130985" y="150227"/>
                  </a:lnTo>
                  <a:lnTo>
                    <a:pt x="121291" y="151850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93177" y="6279520"/>
              <a:ext cx="185896" cy="11478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753934" y="6279160"/>
              <a:ext cx="77470" cy="74295"/>
            </a:xfrm>
            <a:custGeom>
              <a:avLst/>
              <a:gdLst/>
              <a:ahLst/>
              <a:cxnLst/>
              <a:rect l="l" t="t" r="r" b="b"/>
              <a:pathLst>
                <a:path w="77469" h="74295">
                  <a:moveTo>
                    <a:pt x="0" y="73940"/>
                  </a:moveTo>
                  <a:lnTo>
                    <a:pt x="0" y="0"/>
                  </a:lnTo>
                  <a:lnTo>
                    <a:pt x="8176" y="3915"/>
                  </a:lnTo>
                  <a:lnTo>
                    <a:pt x="2726" y="3915"/>
                  </a:lnTo>
                  <a:lnTo>
                    <a:pt x="2726" y="70024"/>
                  </a:lnTo>
                  <a:lnTo>
                    <a:pt x="8176" y="70024"/>
                  </a:lnTo>
                  <a:lnTo>
                    <a:pt x="0" y="73940"/>
                  </a:lnTo>
                  <a:close/>
                </a:path>
                <a:path w="77469" h="74295">
                  <a:moveTo>
                    <a:pt x="8176" y="70024"/>
                  </a:moveTo>
                  <a:lnTo>
                    <a:pt x="2726" y="70024"/>
                  </a:lnTo>
                  <a:lnTo>
                    <a:pt x="71756" y="36970"/>
                  </a:lnTo>
                  <a:lnTo>
                    <a:pt x="2726" y="3915"/>
                  </a:lnTo>
                  <a:lnTo>
                    <a:pt x="8176" y="3915"/>
                  </a:lnTo>
                  <a:lnTo>
                    <a:pt x="77208" y="36970"/>
                  </a:lnTo>
                  <a:lnTo>
                    <a:pt x="8176" y="70024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3966" y="6454291"/>
              <a:ext cx="258978" cy="214758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652603" y="6453160"/>
              <a:ext cx="262255" cy="217170"/>
            </a:xfrm>
            <a:custGeom>
              <a:avLst/>
              <a:gdLst/>
              <a:ahLst/>
              <a:cxnLst/>
              <a:rect l="l" t="t" r="r" b="b"/>
              <a:pathLst>
                <a:path w="262255" h="217170">
                  <a:moveTo>
                    <a:pt x="130852" y="217019"/>
                  </a:moveTo>
                  <a:lnTo>
                    <a:pt x="79918" y="208492"/>
                  </a:lnTo>
                  <a:lnTo>
                    <a:pt x="38325" y="185237"/>
                  </a:lnTo>
                  <a:lnTo>
                    <a:pt x="10282" y="150746"/>
                  </a:lnTo>
                  <a:lnTo>
                    <a:pt x="0" y="108509"/>
                  </a:lnTo>
                  <a:lnTo>
                    <a:pt x="10282" y="66272"/>
                  </a:lnTo>
                  <a:lnTo>
                    <a:pt x="38325" y="31781"/>
                  </a:lnTo>
                  <a:lnTo>
                    <a:pt x="79918" y="8527"/>
                  </a:lnTo>
                  <a:lnTo>
                    <a:pt x="130852" y="0"/>
                  </a:lnTo>
                  <a:lnTo>
                    <a:pt x="144356" y="2260"/>
                  </a:lnTo>
                  <a:lnTo>
                    <a:pt x="130852" y="2260"/>
                  </a:lnTo>
                  <a:lnTo>
                    <a:pt x="81027" y="10623"/>
                  </a:lnTo>
                  <a:lnTo>
                    <a:pt x="40295" y="33415"/>
                  </a:lnTo>
                  <a:lnTo>
                    <a:pt x="12810" y="67192"/>
                  </a:lnTo>
                  <a:lnTo>
                    <a:pt x="2726" y="108509"/>
                  </a:lnTo>
                  <a:lnTo>
                    <a:pt x="12810" y="149827"/>
                  </a:lnTo>
                  <a:lnTo>
                    <a:pt x="40295" y="183603"/>
                  </a:lnTo>
                  <a:lnTo>
                    <a:pt x="81027" y="206395"/>
                  </a:lnTo>
                  <a:lnTo>
                    <a:pt x="130852" y="214758"/>
                  </a:lnTo>
                  <a:lnTo>
                    <a:pt x="144356" y="214758"/>
                  </a:lnTo>
                  <a:lnTo>
                    <a:pt x="130852" y="217019"/>
                  </a:lnTo>
                  <a:close/>
                </a:path>
                <a:path w="262255" h="217170">
                  <a:moveTo>
                    <a:pt x="144356" y="214758"/>
                  </a:moveTo>
                  <a:lnTo>
                    <a:pt x="130852" y="214758"/>
                  </a:lnTo>
                  <a:lnTo>
                    <a:pt x="180677" y="206395"/>
                  </a:lnTo>
                  <a:lnTo>
                    <a:pt x="221409" y="183603"/>
                  </a:lnTo>
                  <a:lnTo>
                    <a:pt x="248894" y="149827"/>
                  </a:lnTo>
                  <a:lnTo>
                    <a:pt x="258978" y="108509"/>
                  </a:lnTo>
                  <a:lnTo>
                    <a:pt x="248894" y="67192"/>
                  </a:lnTo>
                  <a:lnTo>
                    <a:pt x="221409" y="33415"/>
                  </a:lnTo>
                  <a:lnTo>
                    <a:pt x="180677" y="10623"/>
                  </a:lnTo>
                  <a:lnTo>
                    <a:pt x="130852" y="2260"/>
                  </a:lnTo>
                  <a:lnTo>
                    <a:pt x="144356" y="2260"/>
                  </a:lnTo>
                  <a:lnTo>
                    <a:pt x="181788" y="8527"/>
                  </a:lnTo>
                  <a:lnTo>
                    <a:pt x="223381" y="31781"/>
                  </a:lnTo>
                  <a:lnTo>
                    <a:pt x="251422" y="66272"/>
                  </a:lnTo>
                  <a:lnTo>
                    <a:pt x="261704" y="108509"/>
                  </a:lnTo>
                  <a:lnTo>
                    <a:pt x="251422" y="150746"/>
                  </a:lnTo>
                  <a:lnTo>
                    <a:pt x="223381" y="185237"/>
                  </a:lnTo>
                  <a:lnTo>
                    <a:pt x="181788" y="208492"/>
                  </a:lnTo>
                  <a:lnTo>
                    <a:pt x="144356" y="214758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91897" y="6485745"/>
              <a:ext cx="183117" cy="151845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89171" y="6483484"/>
              <a:ext cx="188595" cy="156845"/>
            </a:xfrm>
            <a:custGeom>
              <a:avLst/>
              <a:gdLst/>
              <a:ahLst/>
              <a:cxnLst/>
              <a:rect l="l" t="t" r="r" b="b"/>
              <a:pathLst>
                <a:path w="188594" h="156845">
                  <a:moveTo>
                    <a:pt x="94284" y="156371"/>
                  </a:moveTo>
                  <a:lnTo>
                    <a:pt x="57584" y="150227"/>
                  </a:lnTo>
                  <a:lnTo>
                    <a:pt x="27614" y="133471"/>
                  </a:lnTo>
                  <a:lnTo>
                    <a:pt x="7409" y="108619"/>
                  </a:lnTo>
                  <a:lnTo>
                    <a:pt x="0" y="78185"/>
                  </a:lnTo>
                  <a:lnTo>
                    <a:pt x="7409" y="47753"/>
                  </a:lnTo>
                  <a:lnTo>
                    <a:pt x="27614" y="22901"/>
                  </a:lnTo>
                  <a:lnTo>
                    <a:pt x="57584" y="6144"/>
                  </a:lnTo>
                  <a:lnTo>
                    <a:pt x="94284" y="0"/>
                  </a:lnTo>
                  <a:lnTo>
                    <a:pt x="121289" y="4521"/>
                  </a:lnTo>
                  <a:lnTo>
                    <a:pt x="94284" y="4521"/>
                  </a:lnTo>
                  <a:lnTo>
                    <a:pt x="59740" y="10319"/>
                  </a:lnTo>
                  <a:lnTo>
                    <a:pt x="31500" y="26121"/>
                  </a:lnTo>
                  <a:lnTo>
                    <a:pt x="12444" y="49539"/>
                  </a:lnTo>
                  <a:lnTo>
                    <a:pt x="5452" y="78185"/>
                  </a:lnTo>
                  <a:lnTo>
                    <a:pt x="12444" y="106831"/>
                  </a:lnTo>
                  <a:lnTo>
                    <a:pt x="31500" y="130250"/>
                  </a:lnTo>
                  <a:lnTo>
                    <a:pt x="59740" y="146052"/>
                  </a:lnTo>
                  <a:lnTo>
                    <a:pt x="94284" y="151850"/>
                  </a:lnTo>
                  <a:lnTo>
                    <a:pt x="121291" y="151850"/>
                  </a:lnTo>
                  <a:lnTo>
                    <a:pt x="94284" y="156371"/>
                  </a:lnTo>
                  <a:close/>
                </a:path>
                <a:path w="188594" h="156845">
                  <a:moveTo>
                    <a:pt x="121291" y="151850"/>
                  </a:moveTo>
                  <a:lnTo>
                    <a:pt x="94284" y="151850"/>
                  </a:lnTo>
                  <a:lnTo>
                    <a:pt x="128829" y="146052"/>
                  </a:lnTo>
                  <a:lnTo>
                    <a:pt x="157069" y="130250"/>
                  </a:lnTo>
                  <a:lnTo>
                    <a:pt x="176125" y="106831"/>
                  </a:lnTo>
                  <a:lnTo>
                    <a:pt x="183117" y="78185"/>
                  </a:lnTo>
                  <a:lnTo>
                    <a:pt x="176125" y="49539"/>
                  </a:lnTo>
                  <a:lnTo>
                    <a:pt x="157069" y="26121"/>
                  </a:lnTo>
                  <a:lnTo>
                    <a:pt x="128829" y="10319"/>
                  </a:lnTo>
                  <a:lnTo>
                    <a:pt x="94284" y="4521"/>
                  </a:lnTo>
                  <a:lnTo>
                    <a:pt x="121289" y="4521"/>
                  </a:lnTo>
                  <a:lnTo>
                    <a:pt x="130985" y="6144"/>
                  </a:lnTo>
                  <a:lnTo>
                    <a:pt x="160954" y="22901"/>
                  </a:lnTo>
                  <a:lnTo>
                    <a:pt x="181160" y="47753"/>
                  </a:lnTo>
                  <a:lnTo>
                    <a:pt x="188569" y="78185"/>
                  </a:lnTo>
                  <a:lnTo>
                    <a:pt x="181160" y="108619"/>
                  </a:lnTo>
                  <a:lnTo>
                    <a:pt x="160954" y="133471"/>
                  </a:lnTo>
                  <a:lnTo>
                    <a:pt x="130985" y="150227"/>
                  </a:lnTo>
                  <a:lnTo>
                    <a:pt x="121291" y="151850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1844" y="6525062"/>
              <a:ext cx="185896" cy="114789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752601" y="6524701"/>
              <a:ext cx="77470" cy="74295"/>
            </a:xfrm>
            <a:custGeom>
              <a:avLst/>
              <a:gdLst/>
              <a:ahLst/>
              <a:cxnLst/>
              <a:rect l="l" t="t" r="r" b="b"/>
              <a:pathLst>
                <a:path w="77469" h="74295">
                  <a:moveTo>
                    <a:pt x="0" y="73940"/>
                  </a:moveTo>
                  <a:lnTo>
                    <a:pt x="0" y="0"/>
                  </a:lnTo>
                  <a:lnTo>
                    <a:pt x="8176" y="3915"/>
                  </a:lnTo>
                  <a:lnTo>
                    <a:pt x="2726" y="3915"/>
                  </a:lnTo>
                  <a:lnTo>
                    <a:pt x="2726" y="70024"/>
                  </a:lnTo>
                  <a:lnTo>
                    <a:pt x="8176" y="70024"/>
                  </a:lnTo>
                  <a:lnTo>
                    <a:pt x="0" y="73940"/>
                  </a:lnTo>
                  <a:close/>
                </a:path>
                <a:path w="77469" h="74295">
                  <a:moveTo>
                    <a:pt x="8176" y="70024"/>
                  </a:moveTo>
                  <a:lnTo>
                    <a:pt x="2726" y="70024"/>
                  </a:lnTo>
                  <a:lnTo>
                    <a:pt x="71756" y="36970"/>
                  </a:lnTo>
                  <a:lnTo>
                    <a:pt x="2726" y="3915"/>
                  </a:lnTo>
                  <a:lnTo>
                    <a:pt x="8176" y="3915"/>
                  </a:lnTo>
                  <a:lnTo>
                    <a:pt x="77208" y="36970"/>
                  </a:lnTo>
                  <a:lnTo>
                    <a:pt x="8176" y="70024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370838" y="7404098"/>
            <a:ext cx="6970395" cy="508000"/>
          </a:xfrm>
          <a:custGeom>
            <a:avLst/>
            <a:gdLst/>
            <a:ahLst/>
            <a:cxnLst/>
            <a:rect l="l" t="t" r="r" b="b"/>
            <a:pathLst>
              <a:path w="6970395" h="508000">
                <a:moveTo>
                  <a:pt x="6970331" y="438721"/>
                </a:moveTo>
                <a:lnTo>
                  <a:pt x="6958227" y="465689"/>
                </a:lnTo>
                <a:lnTo>
                  <a:pt x="6925219" y="487710"/>
                </a:lnTo>
                <a:lnTo>
                  <a:pt x="6876264" y="502556"/>
                </a:lnTo>
                <a:lnTo>
                  <a:pt x="6816318" y="507999"/>
                </a:lnTo>
                <a:lnTo>
                  <a:pt x="154012" y="507999"/>
                </a:lnTo>
                <a:lnTo>
                  <a:pt x="94061" y="502556"/>
                </a:lnTo>
                <a:lnTo>
                  <a:pt x="45107" y="487710"/>
                </a:lnTo>
                <a:lnTo>
                  <a:pt x="12102" y="465689"/>
                </a:lnTo>
                <a:lnTo>
                  <a:pt x="0" y="438721"/>
                </a:lnTo>
                <a:lnTo>
                  <a:pt x="0" y="69278"/>
                </a:lnTo>
                <a:lnTo>
                  <a:pt x="12102" y="42310"/>
                </a:lnTo>
                <a:lnTo>
                  <a:pt x="45107" y="20289"/>
                </a:lnTo>
                <a:lnTo>
                  <a:pt x="94061" y="5443"/>
                </a:lnTo>
                <a:lnTo>
                  <a:pt x="154012" y="0"/>
                </a:lnTo>
                <a:lnTo>
                  <a:pt x="6816318" y="0"/>
                </a:lnTo>
                <a:lnTo>
                  <a:pt x="6876264" y="5443"/>
                </a:lnTo>
                <a:lnTo>
                  <a:pt x="6925219" y="20289"/>
                </a:lnTo>
                <a:lnTo>
                  <a:pt x="6958227" y="42310"/>
                </a:lnTo>
                <a:lnTo>
                  <a:pt x="6970331" y="69278"/>
                </a:lnTo>
                <a:lnTo>
                  <a:pt x="6970331" y="438721"/>
                </a:lnTo>
                <a:close/>
              </a:path>
            </a:pathLst>
          </a:custGeom>
          <a:ln w="38100">
            <a:solidFill>
              <a:srgbClr val="BE1E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6" name="object 46"/>
          <p:cNvGrpSpPr/>
          <p:nvPr/>
        </p:nvGrpSpPr>
        <p:grpSpPr>
          <a:xfrm>
            <a:off x="354232" y="8007350"/>
            <a:ext cx="7008495" cy="1330325"/>
            <a:chOff x="354232" y="8007350"/>
            <a:chExt cx="7008495" cy="1330325"/>
          </a:xfrm>
        </p:grpSpPr>
        <p:sp>
          <p:nvSpPr>
            <p:cNvPr id="47" name="object 47"/>
            <p:cNvSpPr/>
            <p:nvPr/>
          </p:nvSpPr>
          <p:spPr>
            <a:xfrm>
              <a:off x="373282" y="8026400"/>
              <a:ext cx="6970395" cy="1292225"/>
            </a:xfrm>
            <a:custGeom>
              <a:avLst/>
              <a:gdLst/>
              <a:ahLst/>
              <a:cxnLst/>
              <a:rect l="l" t="t" r="r" b="b"/>
              <a:pathLst>
                <a:path w="6970395" h="1292225">
                  <a:moveTo>
                    <a:pt x="6970331" y="1115999"/>
                  </a:moveTo>
                  <a:lnTo>
                    <a:pt x="6964829" y="1162854"/>
                  </a:lnTo>
                  <a:lnTo>
                    <a:pt x="6949302" y="1204952"/>
                  </a:lnTo>
                  <a:lnTo>
                    <a:pt x="6925219" y="1240616"/>
                  </a:lnTo>
                  <a:lnTo>
                    <a:pt x="6894048" y="1268169"/>
                  </a:lnTo>
                  <a:lnTo>
                    <a:pt x="6857258" y="1285931"/>
                  </a:lnTo>
                  <a:lnTo>
                    <a:pt x="6816318" y="1292225"/>
                  </a:lnTo>
                  <a:lnTo>
                    <a:pt x="154012" y="1292225"/>
                  </a:lnTo>
                  <a:lnTo>
                    <a:pt x="113068" y="1285931"/>
                  </a:lnTo>
                  <a:lnTo>
                    <a:pt x="76277" y="1268169"/>
                  </a:lnTo>
                  <a:lnTo>
                    <a:pt x="45107" y="1240616"/>
                  </a:lnTo>
                  <a:lnTo>
                    <a:pt x="21026" y="1204952"/>
                  </a:lnTo>
                  <a:lnTo>
                    <a:pt x="5501" y="1162854"/>
                  </a:lnTo>
                  <a:lnTo>
                    <a:pt x="0" y="1115999"/>
                  </a:lnTo>
                  <a:lnTo>
                    <a:pt x="0" y="176237"/>
                  </a:lnTo>
                  <a:lnTo>
                    <a:pt x="5501" y="129378"/>
                  </a:lnTo>
                  <a:lnTo>
                    <a:pt x="21026" y="87276"/>
                  </a:lnTo>
                  <a:lnTo>
                    <a:pt x="45107" y="51609"/>
                  </a:lnTo>
                  <a:lnTo>
                    <a:pt x="76277" y="24056"/>
                  </a:lnTo>
                  <a:lnTo>
                    <a:pt x="113068" y="6293"/>
                  </a:lnTo>
                  <a:lnTo>
                    <a:pt x="154012" y="0"/>
                  </a:lnTo>
                  <a:lnTo>
                    <a:pt x="6816318" y="0"/>
                  </a:lnTo>
                  <a:lnTo>
                    <a:pt x="6857258" y="6293"/>
                  </a:lnTo>
                  <a:lnTo>
                    <a:pt x="6894048" y="24056"/>
                  </a:lnTo>
                  <a:lnTo>
                    <a:pt x="6925219" y="51609"/>
                  </a:lnTo>
                  <a:lnTo>
                    <a:pt x="6949302" y="87276"/>
                  </a:lnTo>
                  <a:lnTo>
                    <a:pt x="6964829" y="129378"/>
                  </a:lnTo>
                  <a:lnTo>
                    <a:pt x="6970331" y="176237"/>
                  </a:lnTo>
                  <a:lnTo>
                    <a:pt x="6970331" y="1115999"/>
                  </a:lnTo>
                  <a:close/>
                </a:path>
              </a:pathLst>
            </a:custGeom>
            <a:ln w="38100">
              <a:solidFill>
                <a:srgbClr val="FBB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90377" y="8281792"/>
              <a:ext cx="186144" cy="200397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06546" y="8279948"/>
              <a:ext cx="153806" cy="173908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12642" y="8287663"/>
              <a:ext cx="141619" cy="102437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12642" y="8346866"/>
              <a:ext cx="44419" cy="49429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647426" y="5432425"/>
            <a:ext cx="6630034" cy="3818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1100" b="1" spc="25" dirty="0">
                <a:solidFill>
                  <a:srgbClr val="231F20"/>
                </a:solidFill>
                <a:latin typeface="Century Gothic"/>
                <a:cs typeface="Century Gothic"/>
              </a:rPr>
              <a:t>Si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vous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avez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répondu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NON </a:t>
            </a:r>
            <a:r>
              <a:rPr sz="1100" b="1" spc="-150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20" dirty="0">
                <a:solidFill>
                  <a:srgbClr val="231F20"/>
                </a:solidFill>
                <a:latin typeface="Century Gothic"/>
                <a:cs typeface="Century Gothic"/>
              </a:rPr>
              <a:t>toutes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les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25" dirty="0">
                <a:solidFill>
                  <a:srgbClr val="231F20"/>
                </a:solidFill>
                <a:latin typeface="Century Gothic"/>
                <a:cs typeface="Century Gothic"/>
              </a:rPr>
              <a:t>questions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ci-dessus,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vous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êtes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25" dirty="0">
                <a:solidFill>
                  <a:srgbClr val="231F20"/>
                </a:solidFill>
                <a:latin typeface="Century Gothic"/>
                <a:cs typeface="Century Gothic"/>
              </a:rPr>
              <a:t>autorisé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150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30" dirty="0">
                <a:solidFill>
                  <a:srgbClr val="231F20"/>
                </a:solidFill>
                <a:latin typeface="Century Gothic"/>
                <a:cs typeface="Century Gothic"/>
              </a:rPr>
              <a:t>l'activité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physique.</a:t>
            </a:r>
            <a:endParaRPr sz="1100">
              <a:latin typeface="Century Gothic"/>
              <a:cs typeface="Century Gothic"/>
            </a:endParaRPr>
          </a:p>
          <a:p>
            <a:pPr marL="15875">
              <a:lnSpc>
                <a:spcPts val="1300"/>
              </a:lnSpc>
            </a:pPr>
            <a:r>
              <a:rPr sz="1100" b="1" spc="-20" dirty="0">
                <a:solidFill>
                  <a:srgbClr val="231F20"/>
                </a:solidFill>
                <a:latin typeface="Century Gothic"/>
                <a:cs typeface="Century Gothic"/>
              </a:rPr>
              <a:t>Aller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150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la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105" dirty="0">
                <a:solidFill>
                  <a:srgbClr val="231F20"/>
                </a:solidFill>
                <a:latin typeface="Century Gothic"/>
                <a:cs typeface="Century Gothic"/>
              </a:rPr>
              <a:t>page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Century Gothic"/>
                <a:cs typeface="Century Gothic"/>
              </a:rPr>
              <a:t>4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25" dirty="0">
                <a:solidFill>
                  <a:srgbClr val="231F20"/>
                </a:solidFill>
                <a:latin typeface="Century Gothic"/>
                <a:cs typeface="Century Gothic"/>
              </a:rPr>
              <a:t>signer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la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déclaration</a:t>
            </a:r>
            <a:r>
              <a:rPr sz="11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sz="11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participant.</a:t>
            </a:r>
            <a:r>
              <a:rPr sz="1100" b="1" spc="-1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u="heavy" spc="-5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Vous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6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n'avez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7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pas</a:t>
            </a:r>
            <a:r>
              <a:rPr sz="1100" b="1" u="heavy" spc="-8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4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besoin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de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1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remplir</a:t>
            </a:r>
            <a:r>
              <a:rPr sz="1100" b="1" u="heavy" spc="-8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3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les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9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pages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1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2</a:t>
            </a:r>
            <a:r>
              <a:rPr sz="1100" b="1" u="heavy" spc="-8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et</a:t>
            </a:r>
            <a:r>
              <a:rPr sz="1100" b="1" u="heavy" spc="-8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heavy" spc="-1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Century Gothic"/>
                <a:cs typeface="Century Gothic"/>
              </a:rPr>
              <a:t>3</a:t>
            </a:r>
            <a:r>
              <a:rPr sz="1100" b="1" spc="-1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1100">
              <a:latin typeface="Century Gothic"/>
              <a:cs typeface="Century Gothic"/>
            </a:endParaRPr>
          </a:p>
          <a:p>
            <a:pPr marL="292100">
              <a:lnSpc>
                <a:spcPts val="1240"/>
              </a:lnSpc>
            </a:pP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Commencez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5" dirty="0">
                <a:solidFill>
                  <a:srgbClr val="231F20"/>
                </a:solidFill>
                <a:latin typeface="Trebuchet MS"/>
                <a:cs typeface="Trebuchet MS"/>
              </a:rPr>
              <a:t>être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beaucoup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actif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physiquement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5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Commencez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lentement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augmentez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progressivement.</a:t>
            </a:r>
            <a:endParaRPr sz="1050">
              <a:latin typeface="Trebuchet MS"/>
              <a:cs typeface="Trebuchet MS"/>
            </a:endParaRPr>
          </a:p>
          <a:p>
            <a:pPr marL="292100" marR="1950085">
              <a:lnSpc>
                <a:spcPct val="142800"/>
              </a:lnSpc>
            </a:pP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Suivez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directives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d'activité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canadiennes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  <a:hlinkClick r:id="rId19"/>
              </a:rPr>
              <a:t>(w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w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  <a:hlinkClick r:id="rId19"/>
              </a:rPr>
              <a:t>w.csep.ca/guidelines). </a:t>
            </a:r>
            <a:r>
              <a:rPr sz="105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70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050" dirty="0">
                <a:solidFill>
                  <a:srgbClr val="231F20"/>
                </a:solidFill>
                <a:latin typeface="Trebuchet MS"/>
                <a:cs typeface="Trebuchet MS"/>
              </a:rPr>
              <a:t>ous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pou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ez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ob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enir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é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alu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tion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ot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0" dirty="0">
                <a:solidFill>
                  <a:srgbClr val="231F20"/>
                </a:solidFill>
                <a:latin typeface="Trebuchet MS"/>
                <a:cs typeface="Trebuchet MS"/>
              </a:rPr>
              <a:t>f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or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me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1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h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siqu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50" spc="-17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1050">
              <a:latin typeface="Trebuchet MS"/>
              <a:cs typeface="Trebuchet MS"/>
            </a:endParaRPr>
          </a:p>
          <a:p>
            <a:pPr marL="292100">
              <a:lnSpc>
                <a:spcPts val="1080"/>
              </a:lnSpc>
              <a:spcBef>
                <a:spcPts val="540"/>
              </a:spcBef>
            </a:pP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Contactez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professionnel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l’entraînement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1050" spc="1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(par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exemple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Entraîneur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Personnel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Certifié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SCPE®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(EPC-</a:t>
            </a:r>
            <a:endParaRPr sz="1050">
              <a:latin typeface="Trebuchet MS"/>
              <a:cs typeface="Trebuchet MS"/>
            </a:endParaRPr>
          </a:p>
          <a:p>
            <a:pPr marL="292100" marR="203200">
              <a:lnSpc>
                <a:spcPct val="71500"/>
              </a:lnSpc>
              <a:spcBef>
                <a:spcPts val="180"/>
              </a:spcBef>
            </a:pP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SCPE)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Physiologiste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l'exercice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certifié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80" dirty="0">
                <a:solidFill>
                  <a:srgbClr val="231F20"/>
                </a:solidFill>
                <a:latin typeface="Trebuchet MS"/>
                <a:cs typeface="Trebuchet MS"/>
              </a:rPr>
              <a:t>SCPE®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(PEC-SCPE))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pour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obtenir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conseils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afin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devenir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plus </a:t>
            </a:r>
            <a:r>
              <a:rPr sz="1050" spc="-3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actif</a:t>
            </a:r>
            <a:r>
              <a:rPr sz="105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physiquement.</a:t>
            </a:r>
            <a:endParaRPr sz="1050">
              <a:latin typeface="Trebuchet MS"/>
              <a:cs typeface="Trebuchet MS"/>
            </a:endParaRPr>
          </a:p>
          <a:p>
            <a:pPr marL="292100" marR="5080">
              <a:lnSpc>
                <a:spcPct val="71500"/>
              </a:lnSpc>
              <a:spcBef>
                <a:spcPts val="894"/>
              </a:spcBef>
            </a:pP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âgé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45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ans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habitué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activité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régulière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vigoureuse,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consulter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profes- </a:t>
            </a:r>
            <a:r>
              <a:rPr sz="105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sionnel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l’entraînement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(PEC-SCPE)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avant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engager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dans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l'exercice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75" dirty="0">
                <a:solidFill>
                  <a:srgbClr val="231F20"/>
                </a:solidFill>
                <a:latin typeface="Trebuchet MS"/>
                <a:cs typeface="Trebuchet MS"/>
              </a:rPr>
              <a:t>d’effort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maximal.</a:t>
            </a:r>
            <a:endParaRPr sz="10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150" b="1" spc="40" dirty="0">
                <a:solidFill>
                  <a:srgbClr val="231F20"/>
                </a:solidFill>
                <a:latin typeface="Century Gothic"/>
                <a:cs typeface="Century Gothic"/>
              </a:rPr>
              <a:t>Si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30" dirty="0">
                <a:solidFill>
                  <a:srgbClr val="231F20"/>
                </a:solidFill>
                <a:latin typeface="Century Gothic"/>
                <a:cs typeface="Century Gothic"/>
              </a:rPr>
              <a:t>vous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avez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répondu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15" dirty="0">
                <a:solidFill>
                  <a:srgbClr val="231F20"/>
                </a:solidFill>
                <a:latin typeface="Century Gothic"/>
                <a:cs typeface="Century Gothic"/>
              </a:rPr>
              <a:t>OUI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une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ou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5" dirty="0">
                <a:solidFill>
                  <a:srgbClr val="231F20"/>
                </a:solidFill>
                <a:latin typeface="Century Gothic"/>
                <a:cs typeface="Century Gothic"/>
              </a:rPr>
              <a:t>plusieurs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des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15" dirty="0">
                <a:solidFill>
                  <a:srgbClr val="231F20"/>
                </a:solidFill>
                <a:latin typeface="Century Gothic"/>
                <a:cs typeface="Century Gothic"/>
              </a:rPr>
              <a:t>questions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ci-dessus,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5" dirty="0">
                <a:solidFill>
                  <a:srgbClr val="231F20"/>
                </a:solidFill>
                <a:latin typeface="Century Gothic"/>
                <a:cs typeface="Century Gothic"/>
              </a:rPr>
              <a:t>COMPLÉTEZ</a:t>
            </a:r>
            <a:r>
              <a:rPr sz="115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50" dirty="0">
                <a:solidFill>
                  <a:srgbClr val="231F20"/>
                </a:solidFill>
                <a:latin typeface="Century Gothic"/>
                <a:cs typeface="Century Gothic"/>
              </a:rPr>
              <a:t>LES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PAGES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5" dirty="0">
                <a:solidFill>
                  <a:srgbClr val="231F20"/>
                </a:solidFill>
                <a:latin typeface="Century Gothic"/>
                <a:cs typeface="Century Gothic"/>
              </a:rPr>
              <a:t>2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95" dirty="0">
                <a:solidFill>
                  <a:srgbClr val="231F20"/>
                </a:solidFill>
                <a:latin typeface="Century Gothic"/>
                <a:cs typeface="Century Gothic"/>
              </a:rPr>
              <a:t>ET</a:t>
            </a:r>
            <a:r>
              <a:rPr sz="115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50" b="1" spc="-5" dirty="0">
                <a:solidFill>
                  <a:srgbClr val="231F20"/>
                </a:solidFill>
                <a:latin typeface="Century Gothic"/>
                <a:cs typeface="Century Gothic"/>
              </a:rPr>
              <a:t>3.</a:t>
            </a:r>
            <a:endParaRPr sz="11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400">
              <a:latin typeface="Century Gothic"/>
              <a:cs typeface="Century Gothic"/>
            </a:endParaRPr>
          </a:p>
          <a:p>
            <a:pPr marL="17145">
              <a:lnSpc>
                <a:spcPct val="100000"/>
              </a:lnSpc>
              <a:spcBef>
                <a:spcPts val="1070"/>
              </a:spcBef>
            </a:pP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Retardez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une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augmentation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votre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niveau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d'activité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physique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si:</a:t>
            </a:r>
            <a:endParaRPr sz="1050">
              <a:latin typeface="Calibri"/>
              <a:cs typeface="Calibri"/>
            </a:endParaRPr>
          </a:p>
          <a:p>
            <a:pPr marL="292100">
              <a:lnSpc>
                <a:spcPct val="100000"/>
              </a:lnSpc>
              <a:spcBef>
                <a:spcPts val="500"/>
              </a:spcBef>
            </a:pP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sentez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bien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cause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d'un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inconfort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temporaire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comme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fièvre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grippe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attendez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sentir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mieux</a:t>
            </a:r>
            <a:endParaRPr sz="900">
              <a:latin typeface="Trebuchet MS"/>
              <a:cs typeface="Trebuchet MS"/>
            </a:endParaRPr>
          </a:p>
          <a:p>
            <a:pPr marL="292100">
              <a:lnSpc>
                <a:spcPts val="990"/>
              </a:lnSpc>
              <a:spcBef>
                <a:spcPts val="720"/>
              </a:spcBef>
            </a:pP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enceinte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parlez-en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professionnel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santé,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médecin,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professionnel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l’entraînement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endParaRPr sz="900">
              <a:latin typeface="Trebuchet MS"/>
              <a:cs typeface="Trebuchet MS"/>
            </a:endParaRPr>
          </a:p>
          <a:p>
            <a:pPr marL="292100">
              <a:lnSpc>
                <a:spcPts val="990"/>
              </a:lnSpc>
            </a:pP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remplissez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eX-AAP+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25" dirty="0">
                <a:solidFill>
                  <a:srgbClr val="231F20"/>
                </a:solidFill>
                <a:latin typeface="Century Gothic"/>
                <a:cs typeface="Century Gothic"/>
              </a:rPr>
              <a:t>sur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la</a:t>
            </a:r>
            <a:r>
              <a:rPr sz="9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5" dirty="0">
                <a:solidFill>
                  <a:srgbClr val="231F20"/>
                </a:solidFill>
                <a:latin typeface="Century Gothic"/>
                <a:cs typeface="Century Gothic"/>
              </a:rPr>
              <a:t>site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Century Gothic"/>
                <a:cs typeface="Century Gothic"/>
              </a:rPr>
              <a:t>internet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  <a:hlinkClick r:id="rId20"/>
              </a:rPr>
              <a:t>www.eparmedx.com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avant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devenir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beaucoup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actif</a:t>
            </a:r>
            <a:endParaRPr sz="900">
              <a:latin typeface="Trebuchet MS"/>
              <a:cs typeface="Trebuchet MS"/>
            </a:endParaRPr>
          </a:p>
          <a:p>
            <a:pPr marL="292100" marR="55244" algn="just">
              <a:lnSpc>
                <a:spcPts val="900"/>
              </a:lnSpc>
              <a:spcBef>
                <a:spcPts val="900"/>
              </a:spcBef>
            </a:pP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état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santé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change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répondez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sur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pages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du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présent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document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parler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médecin </a:t>
            </a:r>
            <a:r>
              <a:rPr sz="900" spc="-2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professionnel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l’entraînement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(PEC-SCPE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CPT-SCPE)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avant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continuer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programme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d'activité </a:t>
            </a:r>
            <a:r>
              <a:rPr sz="900" spc="-2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418236" y="7544219"/>
            <a:ext cx="202565" cy="200660"/>
            <a:chOff x="418236" y="7544219"/>
            <a:chExt cx="202565" cy="200660"/>
          </a:xfrm>
        </p:grpSpPr>
        <p:pic>
          <p:nvPicPr>
            <p:cNvPr id="54" name="object 5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18236" y="7544219"/>
              <a:ext cx="202031" cy="200278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19544" y="7544422"/>
              <a:ext cx="197700" cy="86194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19544" y="7554836"/>
              <a:ext cx="197700" cy="1882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38070" y="7574877"/>
              <a:ext cx="160070" cy="82000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83793" y="7556360"/>
              <a:ext cx="1295" cy="1155"/>
            </a:xfrm>
            <a:prstGeom prst="rect">
              <a:avLst/>
            </a:prstGeom>
          </p:spPr>
        </p:pic>
      </p:grpSp>
      <p:grpSp>
        <p:nvGrpSpPr>
          <p:cNvPr id="59" name="object 59"/>
          <p:cNvGrpSpPr/>
          <p:nvPr/>
        </p:nvGrpSpPr>
        <p:grpSpPr>
          <a:xfrm>
            <a:off x="406615" y="5453088"/>
            <a:ext cx="508000" cy="1670050"/>
            <a:chOff x="406615" y="5453088"/>
            <a:chExt cx="508000" cy="1670050"/>
          </a:xfrm>
        </p:grpSpPr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3966" y="6906878"/>
              <a:ext cx="258978" cy="214758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652603" y="6905747"/>
              <a:ext cx="262255" cy="217170"/>
            </a:xfrm>
            <a:custGeom>
              <a:avLst/>
              <a:gdLst/>
              <a:ahLst/>
              <a:cxnLst/>
              <a:rect l="l" t="t" r="r" b="b"/>
              <a:pathLst>
                <a:path w="262255" h="217170">
                  <a:moveTo>
                    <a:pt x="130852" y="217019"/>
                  </a:moveTo>
                  <a:lnTo>
                    <a:pt x="79918" y="208492"/>
                  </a:lnTo>
                  <a:lnTo>
                    <a:pt x="38325" y="185237"/>
                  </a:lnTo>
                  <a:lnTo>
                    <a:pt x="10282" y="150746"/>
                  </a:lnTo>
                  <a:lnTo>
                    <a:pt x="0" y="108509"/>
                  </a:lnTo>
                  <a:lnTo>
                    <a:pt x="10282" y="66272"/>
                  </a:lnTo>
                  <a:lnTo>
                    <a:pt x="38325" y="31781"/>
                  </a:lnTo>
                  <a:lnTo>
                    <a:pt x="79918" y="8527"/>
                  </a:lnTo>
                  <a:lnTo>
                    <a:pt x="130852" y="0"/>
                  </a:lnTo>
                  <a:lnTo>
                    <a:pt x="144356" y="2260"/>
                  </a:lnTo>
                  <a:lnTo>
                    <a:pt x="130852" y="2260"/>
                  </a:lnTo>
                  <a:lnTo>
                    <a:pt x="81027" y="10623"/>
                  </a:lnTo>
                  <a:lnTo>
                    <a:pt x="40295" y="33415"/>
                  </a:lnTo>
                  <a:lnTo>
                    <a:pt x="12810" y="67192"/>
                  </a:lnTo>
                  <a:lnTo>
                    <a:pt x="2726" y="108509"/>
                  </a:lnTo>
                  <a:lnTo>
                    <a:pt x="12810" y="149827"/>
                  </a:lnTo>
                  <a:lnTo>
                    <a:pt x="40295" y="183603"/>
                  </a:lnTo>
                  <a:lnTo>
                    <a:pt x="81027" y="206395"/>
                  </a:lnTo>
                  <a:lnTo>
                    <a:pt x="130852" y="214758"/>
                  </a:lnTo>
                  <a:lnTo>
                    <a:pt x="144356" y="214758"/>
                  </a:lnTo>
                  <a:lnTo>
                    <a:pt x="130852" y="217019"/>
                  </a:lnTo>
                  <a:close/>
                </a:path>
                <a:path w="262255" h="217170">
                  <a:moveTo>
                    <a:pt x="144356" y="214758"/>
                  </a:moveTo>
                  <a:lnTo>
                    <a:pt x="130852" y="214758"/>
                  </a:lnTo>
                  <a:lnTo>
                    <a:pt x="180677" y="206395"/>
                  </a:lnTo>
                  <a:lnTo>
                    <a:pt x="221409" y="183603"/>
                  </a:lnTo>
                  <a:lnTo>
                    <a:pt x="248894" y="149827"/>
                  </a:lnTo>
                  <a:lnTo>
                    <a:pt x="258978" y="108509"/>
                  </a:lnTo>
                  <a:lnTo>
                    <a:pt x="248894" y="67192"/>
                  </a:lnTo>
                  <a:lnTo>
                    <a:pt x="221409" y="33415"/>
                  </a:lnTo>
                  <a:lnTo>
                    <a:pt x="180677" y="10623"/>
                  </a:lnTo>
                  <a:lnTo>
                    <a:pt x="130852" y="2260"/>
                  </a:lnTo>
                  <a:lnTo>
                    <a:pt x="144356" y="2260"/>
                  </a:lnTo>
                  <a:lnTo>
                    <a:pt x="181788" y="8527"/>
                  </a:lnTo>
                  <a:lnTo>
                    <a:pt x="223381" y="31781"/>
                  </a:lnTo>
                  <a:lnTo>
                    <a:pt x="251422" y="66272"/>
                  </a:lnTo>
                  <a:lnTo>
                    <a:pt x="261704" y="108509"/>
                  </a:lnTo>
                  <a:lnTo>
                    <a:pt x="251422" y="150746"/>
                  </a:lnTo>
                  <a:lnTo>
                    <a:pt x="223381" y="185237"/>
                  </a:lnTo>
                  <a:lnTo>
                    <a:pt x="181788" y="208492"/>
                  </a:lnTo>
                  <a:lnTo>
                    <a:pt x="144356" y="214758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1897" y="6938332"/>
              <a:ext cx="183117" cy="151845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689171" y="6936071"/>
              <a:ext cx="188595" cy="156845"/>
            </a:xfrm>
            <a:custGeom>
              <a:avLst/>
              <a:gdLst/>
              <a:ahLst/>
              <a:cxnLst/>
              <a:rect l="l" t="t" r="r" b="b"/>
              <a:pathLst>
                <a:path w="188594" h="156845">
                  <a:moveTo>
                    <a:pt x="94284" y="156371"/>
                  </a:moveTo>
                  <a:lnTo>
                    <a:pt x="57584" y="150227"/>
                  </a:lnTo>
                  <a:lnTo>
                    <a:pt x="27614" y="133471"/>
                  </a:lnTo>
                  <a:lnTo>
                    <a:pt x="7409" y="108619"/>
                  </a:lnTo>
                  <a:lnTo>
                    <a:pt x="0" y="78185"/>
                  </a:lnTo>
                  <a:lnTo>
                    <a:pt x="7409" y="47753"/>
                  </a:lnTo>
                  <a:lnTo>
                    <a:pt x="27614" y="22901"/>
                  </a:lnTo>
                  <a:lnTo>
                    <a:pt x="57584" y="6144"/>
                  </a:lnTo>
                  <a:lnTo>
                    <a:pt x="94284" y="0"/>
                  </a:lnTo>
                  <a:lnTo>
                    <a:pt x="121289" y="4521"/>
                  </a:lnTo>
                  <a:lnTo>
                    <a:pt x="94284" y="4521"/>
                  </a:lnTo>
                  <a:lnTo>
                    <a:pt x="59740" y="10319"/>
                  </a:lnTo>
                  <a:lnTo>
                    <a:pt x="31500" y="26121"/>
                  </a:lnTo>
                  <a:lnTo>
                    <a:pt x="12444" y="49539"/>
                  </a:lnTo>
                  <a:lnTo>
                    <a:pt x="5452" y="78185"/>
                  </a:lnTo>
                  <a:lnTo>
                    <a:pt x="12444" y="106831"/>
                  </a:lnTo>
                  <a:lnTo>
                    <a:pt x="31500" y="130250"/>
                  </a:lnTo>
                  <a:lnTo>
                    <a:pt x="59740" y="146052"/>
                  </a:lnTo>
                  <a:lnTo>
                    <a:pt x="94284" y="151850"/>
                  </a:lnTo>
                  <a:lnTo>
                    <a:pt x="121291" y="151850"/>
                  </a:lnTo>
                  <a:lnTo>
                    <a:pt x="94284" y="156371"/>
                  </a:lnTo>
                  <a:close/>
                </a:path>
                <a:path w="188594" h="156845">
                  <a:moveTo>
                    <a:pt x="121291" y="151850"/>
                  </a:moveTo>
                  <a:lnTo>
                    <a:pt x="94284" y="151850"/>
                  </a:lnTo>
                  <a:lnTo>
                    <a:pt x="128829" y="146052"/>
                  </a:lnTo>
                  <a:lnTo>
                    <a:pt x="157069" y="130250"/>
                  </a:lnTo>
                  <a:lnTo>
                    <a:pt x="176125" y="106831"/>
                  </a:lnTo>
                  <a:lnTo>
                    <a:pt x="183117" y="78185"/>
                  </a:lnTo>
                  <a:lnTo>
                    <a:pt x="176125" y="49539"/>
                  </a:lnTo>
                  <a:lnTo>
                    <a:pt x="157069" y="26121"/>
                  </a:lnTo>
                  <a:lnTo>
                    <a:pt x="128829" y="10319"/>
                  </a:lnTo>
                  <a:lnTo>
                    <a:pt x="94284" y="4521"/>
                  </a:lnTo>
                  <a:lnTo>
                    <a:pt x="121289" y="4521"/>
                  </a:lnTo>
                  <a:lnTo>
                    <a:pt x="130985" y="6144"/>
                  </a:lnTo>
                  <a:lnTo>
                    <a:pt x="160954" y="22901"/>
                  </a:lnTo>
                  <a:lnTo>
                    <a:pt x="181160" y="47753"/>
                  </a:lnTo>
                  <a:lnTo>
                    <a:pt x="188569" y="78185"/>
                  </a:lnTo>
                  <a:lnTo>
                    <a:pt x="181160" y="108619"/>
                  </a:lnTo>
                  <a:lnTo>
                    <a:pt x="160954" y="133471"/>
                  </a:lnTo>
                  <a:lnTo>
                    <a:pt x="130985" y="150227"/>
                  </a:lnTo>
                  <a:lnTo>
                    <a:pt x="121291" y="151850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1844" y="6977648"/>
              <a:ext cx="185896" cy="114789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752601" y="6977288"/>
              <a:ext cx="77470" cy="74295"/>
            </a:xfrm>
            <a:custGeom>
              <a:avLst/>
              <a:gdLst/>
              <a:ahLst/>
              <a:cxnLst/>
              <a:rect l="l" t="t" r="r" b="b"/>
              <a:pathLst>
                <a:path w="77469" h="74295">
                  <a:moveTo>
                    <a:pt x="0" y="73940"/>
                  </a:moveTo>
                  <a:lnTo>
                    <a:pt x="0" y="0"/>
                  </a:lnTo>
                  <a:lnTo>
                    <a:pt x="8176" y="3915"/>
                  </a:lnTo>
                  <a:lnTo>
                    <a:pt x="2726" y="3915"/>
                  </a:lnTo>
                  <a:lnTo>
                    <a:pt x="2726" y="70024"/>
                  </a:lnTo>
                  <a:lnTo>
                    <a:pt x="8176" y="70024"/>
                  </a:lnTo>
                  <a:lnTo>
                    <a:pt x="0" y="73940"/>
                  </a:lnTo>
                  <a:close/>
                </a:path>
                <a:path w="77469" h="74295">
                  <a:moveTo>
                    <a:pt x="8176" y="70024"/>
                  </a:moveTo>
                  <a:lnTo>
                    <a:pt x="2726" y="70024"/>
                  </a:lnTo>
                  <a:lnTo>
                    <a:pt x="71756" y="36970"/>
                  </a:lnTo>
                  <a:lnTo>
                    <a:pt x="2726" y="3915"/>
                  </a:lnTo>
                  <a:lnTo>
                    <a:pt x="8176" y="3915"/>
                  </a:lnTo>
                  <a:lnTo>
                    <a:pt x="77208" y="36970"/>
                  </a:lnTo>
                  <a:lnTo>
                    <a:pt x="8176" y="70024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25043" y="5504853"/>
              <a:ext cx="192976" cy="205003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441413" y="5520283"/>
              <a:ext cx="160655" cy="151765"/>
            </a:xfrm>
            <a:custGeom>
              <a:avLst/>
              <a:gdLst/>
              <a:ahLst/>
              <a:cxnLst/>
              <a:rect l="l" t="t" r="r" b="b"/>
              <a:pathLst>
                <a:path w="160654" h="151764">
                  <a:moveTo>
                    <a:pt x="160248" y="0"/>
                  </a:moveTo>
                  <a:lnTo>
                    <a:pt x="0" y="0"/>
                  </a:lnTo>
                  <a:lnTo>
                    <a:pt x="0" y="151218"/>
                  </a:lnTo>
                  <a:lnTo>
                    <a:pt x="160248" y="151218"/>
                  </a:lnTo>
                  <a:lnTo>
                    <a:pt x="160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6615" y="5453088"/>
              <a:ext cx="240817" cy="209219"/>
            </a:xfrm>
            <a:prstGeom prst="rect">
              <a:avLst/>
            </a:prstGeom>
          </p:spPr>
        </p:pic>
      </p:grpSp>
      <p:grpSp>
        <p:nvGrpSpPr>
          <p:cNvPr id="69" name="object 69"/>
          <p:cNvGrpSpPr/>
          <p:nvPr/>
        </p:nvGrpSpPr>
        <p:grpSpPr>
          <a:xfrm>
            <a:off x="431291" y="8097405"/>
            <a:ext cx="452755" cy="1057910"/>
            <a:chOff x="431291" y="8097405"/>
            <a:chExt cx="452755" cy="1057910"/>
          </a:xfrm>
        </p:grpSpPr>
        <p:pic>
          <p:nvPicPr>
            <p:cNvPr id="70" name="object 7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97626" y="8561081"/>
              <a:ext cx="186144" cy="200397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13795" y="8559236"/>
              <a:ext cx="153806" cy="173908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719891" y="8566951"/>
              <a:ext cx="141619" cy="102437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719891" y="8626154"/>
              <a:ext cx="44419" cy="49429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97626" y="8954781"/>
              <a:ext cx="186144" cy="200397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713795" y="8952936"/>
              <a:ext cx="153806" cy="173908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719891" y="8960651"/>
              <a:ext cx="141619" cy="102437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719891" y="9019854"/>
              <a:ext cx="44419" cy="49429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431291" y="8097405"/>
              <a:ext cx="211454" cy="163195"/>
            </a:xfrm>
            <a:custGeom>
              <a:avLst/>
              <a:gdLst/>
              <a:ahLst/>
              <a:cxnLst/>
              <a:rect l="l" t="t" r="r" b="b"/>
              <a:pathLst>
                <a:path w="211454" h="163195">
                  <a:moveTo>
                    <a:pt x="211378" y="0"/>
                  </a:moveTo>
                  <a:lnTo>
                    <a:pt x="0" y="0"/>
                  </a:lnTo>
                  <a:lnTo>
                    <a:pt x="0" y="162966"/>
                  </a:lnTo>
                  <a:lnTo>
                    <a:pt x="211378" y="162966"/>
                  </a:lnTo>
                  <a:lnTo>
                    <a:pt x="2113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55256" y="8108416"/>
              <a:ext cx="163499" cy="135026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459720" y="8112310"/>
              <a:ext cx="154940" cy="125730"/>
            </a:xfrm>
            <a:custGeom>
              <a:avLst/>
              <a:gdLst/>
              <a:ahLst/>
              <a:cxnLst/>
              <a:rect l="l" t="t" r="r" b="b"/>
              <a:pathLst>
                <a:path w="154940" h="125729">
                  <a:moveTo>
                    <a:pt x="82118" y="0"/>
                  </a:moveTo>
                  <a:lnTo>
                    <a:pt x="73063" y="0"/>
                  </a:lnTo>
                  <a:lnTo>
                    <a:pt x="0" y="117627"/>
                  </a:lnTo>
                  <a:lnTo>
                    <a:pt x="3606" y="125425"/>
                  </a:lnTo>
                  <a:lnTo>
                    <a:pt x="12547" y="125425"/>
                  </a:lnTo>
                  <a:lnTo>
                    <a:pt x="151574" y="125425"/>
                  </a:lnTo>
                  <a:lnTo>
                    <a:pt x="154368" y="116103"/>
                  </a:lnTo>
                  <a:lnTo>
                    <a:pt x="82118" y="0"/>
                  </a:lnTo>
                  <a:close/>
                </a:path>
              </a:pathLst>
            </a:custGeom>
            <a:solidFill>
              <a:srgbClr val="F5B4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63778" y="8114118"/>
              <a:ext cx="146481" cy="121716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528424" y="8154057"/>
              <a:ext cx="17145" cy="62865"/>
            </a:xfrm>
            <a:custGeom>
              <a:avLst/>
              <a:gdLst/>
              <a:ahLst/>
              <a:cxnLst/>
              <a:rect l="l" t="t" r="r" b="b"/>
              <a:pathLst>
                <a:path w="17145" h="62865">
                  <a:moveTo>
                    <a:pt x="12179" y="50253"/>
                  </a:moveTo>
                  <a:lnTo>
                    <a:pt x="4940" y="50253"/>
                  </a:lnTo>
                  <a:lnTo>
                    <a:pt x="2006" y="52997"/>
                  </a:lnTo>
                  <a:lnTo>
                    <a:pt x="2006" y="59766"/>
                  </a:lnTo>
                  <a:lnTo>
                    <a:pt x="4940" y="62509"/>
                  </a:lnTo>
                  <a:lnTo>
                    <a:pt x="12179" y="62509"/>
                  </a:lnTo>
                  <a:lnTo>
                    <a:pt x="15112" y="59766"/>
                  </a:lnTo>
                  <a:lnTo>
                    <a:pt x="15112" y="52997"/>
                  </a:lnTo>
                  <a:lnTo>
                    <a:pt x="12179" y="50253"/>
                  </a:lnTo>
                  <a:close/>
                </a:path>
                <a:path w="17145" h="62865">
                  <a:moveTo>
                    <a:pt x="14617" y="0"/>
                  </a:moveTo>
                  <a:lnTo>
                    <a:pt x="2501" y="0"/>
                  </a:lnTo>
                  <a:lnTo>
                    <a:pt x="0" y="8166"/>
                  </a:lnTo>
                  <a:lnTo>
                    <a:pt x="0" y="22199"/>
                  </a:lnTo>
                  <a:lnTo>
                    <a:pt x="1663" y="29959"/>
                  </a:lnTo>
                  <a:lnTo>
                    <a:pt x="3644" y="35661"/>
                  </a:lnTo>
                  <a:lnTo>
                    <a:pt x="4279" y="37604"/>
                  </a:lnTo>
                  <a:lnTo>
                    <a:pt x="6781" y="44323"/>
                  </a:lnTo>
                  <a:lnTo>
                    <a:pt x="10350" y="44323"/>
                  </a:lnTo>
                  <a:lnTo>
                    <a:pt x="12826" y="37604"/>
                  </a:lnTo>
                  <a:lnTo>
                    <a:pt x="13474" y="35661"/>
                  </a:lnTo>
                  <a:lnTo>
                    <a:pt x="15468" y="29959"/>
                  </a:lnTo>
                  <a:lnTo>
                    <a:pt x="17106" y="22199"/>
                  </a:lnTo>
                  <a:lnTo>
                    <a:pt x="17106" y="8166"/>
                  </a:lnTo>
                  <a:lnTo>
                    <a:pt x="14617" y="0"/>
                  </a:lnTo>
                  <a:close/>
                </a:path>
              </a:pathLst>
            </a:custGeom>
            <a:solidFill>
              <a:srgbClr val="01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/>
          <p:nvPr/>
        </p:nvSpPr>
        <p:spPr>
          <a:xfrm>
            <a:off x="370836" y="1849970"/>
            <a:ext cx="7002780" cy="0"/>
          </a:xfrm>
          <a:custGeom>
            <a:avLst/>
            <a:gdLst/>
            <a:ahLst/>
            <a:cxnLst/>
            <a:rect l="l" t="t" r="r" b="b"/>
            <a:pathLst>
              <a:path w="7002780">
                <a:moveTo>
                  <a:pt x="0" y="0"/>
                </a:moveTo>
                <a:lnTo>
                  <a:pt x="7002780" y="0"/>
                </a:lnTo>
              </a:path>
            </a:pathLst>
          </a:custGeom>
          <a:ln w="38100">
            <a:solidFill>
              <a:srgbClr val="2127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4" name="object 84"/>
          <p:cNvGrpSpPr/>
          <p:nvPr/>
        </p:nvGrpSpPr>
        <p:grpSpPr>
          <a:xfrm>
            <a:off x="274320" y="9413761"/>
            <a:ext cx="843280" cy="370840"/>
            <a:chOff x="274320" y="9413761"/>
            <a:chExt cx="843280" cy="370840"/>
          </a:xfrm>
        </p:grpSpPr>
        <p:pic>
          <p:nvPicPr>
            <p:cNvPr id="85" name="object 8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74320" y="9413761"/>
              <a:ext cx="370332" cy="370319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81831" y="9450798"/>
              <a:ext cx="214075" cy="173308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918387" y="9452670"/>
              <a:ext cx="77520" cy="169570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018099" y="9452673"/>
              <a:ext cx="99313" cy="169557"/>
            </a:xfrm>
            <a:prstGeom prst="rect">
              <a:avLst/>
            </a:prstGeom>
          </p:spPr>
        </p:pic>
      </p:grpSp>
      <p:grpSp>
        <p:nvGrpSpPr>
          <p:cNvPr id="89" name="object 89"/>
          <p:cNvGrpSpPr/>
          <p:nvPr/>
        </p:nvGrpSpPr>
        <p:grpSpPr>
          <a:xfrm>
            <a:off x="1230998" y="9450797"/>
            <a:ext cx="432434" cy="173355"/>
            <a:chOff x="1230998" y="9450797"/>
            <a:chExt cx="432434" cy="173355"/>
          </a:xfrm>
        </p:grpSpPr>
        <p:pic>
          <p:nvPicPr>
            <p:cNvPr id="90" name="object 90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230998" y="9450801"/>
              <a:ext cx="97904" cy="173304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349033" y="9450797"/>
              <a:ext cx="97916" cy="173304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468478" y="9452669"/>
              <a:ext cx="194638" cy="169570"/>
            </a:xfrm>
            <a:prstGeom prst="rect">
              <a:avLst/>
            </a:prstGeom>
          </p:spPr>
        </p:pic>
      </p:grpSp>
      <p:sp>
        <p:nvSpPr>
          <p:cNvPr id="93" name="object 93"/>
          <p:cNvSpPr/>
          <p:nvPr/>
        </p:nvSpPr>
        <p:spPr>
          <a:xfrm>
            <a:off x="1173137" y="9452292"/>
            <a:ext cx="10160" cy="171450"/>
          </a:xfrm>
          <a:custGeom>
            <a:avLst/>
            <a:gdLst/>
            <a:ahLst/>
            <a:cxnLst/>
            <a:rect l="l" t="t" r="r" b="b"/>
            <a:pathLst>
              <a:path w="10159" h="171450">
                <a:moveTo>
                  <a:pt x="10109" y="0"/>
                </a:moveTo>
                <a:lnTo>
                  <a:pt x="0" y="0"/>
                </a:lnTo>
                <a:lnTo>
                  <a:pt x="0" y="170942"/>
                </a:lnTo>
                <a:lnTo>
                  <a:pt x="10109" y="170942"/>
                </a:lnTo>
                <a:lnTo>
                  <a:pt x="10109" y="0"/>
                </a:lnTo>
                <a:close/>
              </a:path>
            </a:pathLst>
          </a:custGeom>
          <a:solidFill>
            <a:srgbClr val="AD85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643724" y="9615745"/>
            <a:ext cx="6518275" cy="15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280"/>
              </a:lnSpc>
              <a:spcBef>
                <a:spcPts val="100"/>
              </a:spcBef>
            </a:pPr>
            <a:r>
              <a:rPr sz="400" b="1" spc="-20" dirty="0">
                <a:solidFill>
                  <a:srgbClr val="AD8504"/>
                </a:solidFill>
                <a:latin typeface="Century Gothic"/>
                <a:cs typeface="Century Gothic"/>
              </a:rPr>
              <a:t>LA</a:t>
            </a:r>
            <a:r>
              <a:rPr sz="400" b="1" spc="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35" dirty="0">
                <a:solidFill>
                  <a:srgbClr val="AD8504"/>
                </a:solidFill>
                <a:latin typeface="Century Gothic"/>
                <a:cs typeface="Century Gothic"/>
              </a:rPr>
              <a:t>NORME</a:t>
            </a:r>
            <a:r>
              <a:rPr sz="400" b="1" spc="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35" dirty="0">
                <a:solidFill>
                  <a:srgbClr val="AD8504"/>
                </a:solidFill>
                <a:latin typeface="Century Gothic"/>
                <a:cs typeface="Century Gothic"/>
              </a:rPr>
              <a:t>PAR</a:t>
            </a:r>
            <a:r>
              <a:rPr sz="400" b="1" spc="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30" dirty="0">
                <a:solidFill>
                  <a:srgbClr val="AD8504"/>
                </a:solidFill>
                <a:latin typeface="Century Gothic"/>
                <a:cs typeface="Century Gothic"/>
              </a:rPr>
              <a:t>EXCELLENCE</a:t>
            </a:r>
            <a:r>
              <a:rPr sz="400" b="1" spc="35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25" dirty="0">
                <a:solidFill>
                  <a:srgbClr val="AD8504"/>
                </a:solidFill>
                <a:latin typeface="Century Gothic"/>
                <a:cs typeface="Century Gothic"/>
              </a:rPr>
              <a:t>EN</a:t>
            </a:r>
            <a:r>
              <a:rPr sz="400" b="1" spc="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35" dirty="0">
                <a:solidFill>
                  <a:srgbClr val="AD8504"/>
                </a:solidFill>
                <a:latin typeface="Century Gothic"/>
                <a:cs typeface="Century Gothic"/>
              </a:rPr>
              <a:t>SCIENCE</a:t>
            </a:r>
            <a:r>
              <a:rPr sz="400" b="1" spc="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15" dirty="0">
                <a:solidFill>
                  <a:srgbClr val="AD8504"/>
                </a:solidFill>
                <a:latin typeface="Century Gothic"/>
                <a:cs typeface="Century Gothic"/>
              </a:rPr>
              <a:t>DE</a:t>
            </a:r>
            <a:endParaRPr sz="400">
              <a:latin typeface="Century Gothic"/>
              <a:cs typeface="Century Gothic"/>
            </a:endParaRPr>
          </a:p>
          <a:p>
            <a:pPr marL="38100">
              <a:lnSpc>
                <a:spcPts val="760"/>
              </a:lnSpc>
              <a:tabLst>
                <a:tab pos="4994910" algn="l"/>
              </a:tabLst>
            </a:pPr>
            <a:r>
              <a:rPr sz="400" b="1" spc="-30" dirty="0">
                <a:solidFill>
                  <a:srgbClr val="AD8504"/>
                </a:solidFill>
                <a:latin typeface="Century Gothic"/>
                <a:cs typeface="Century Gothic"/>
              </a:rPr>
              <a:t>L’EXERCICE</a:t>
            </a:r>
            <a:r>
              <a:rPr sz="400" b="1" spc="-35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15" dirty="0">
                <a:solidFill>
                  <a:srgbClr val="AD8504"/>
                </a:solidFill>
                <a:latin typeface="Century Gothic"/>
                <a:cs typeface="Century Gothic"/>
              </a:rPr>
              <a:t>ET</a:t>
            </a:r>
            <a:r>
              <a:rPr sz="400" b="1" spc="-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25" dirty="0">
                <a:solidFill>
                  <a:srgbClr val="AD8504"/>
                </a:solidFill>
                <a:latin typeface="Century Gothic"/>
                <a:cs typeface="Century Gothic"/>
              </a:rPr>
              <a:t>EN</a:t>
            </a:r>
            <a:r>
              <a:rPr sz="400" b="1" spc="-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15" dirty="0">
                <a:solidFill>
                  <a:srgbClr val="AD8504"/>
                </a:solidFill>
                <a:latin typeface="Century Gothic"/>
                <a:cs typeface="Century Gothic"/>
              </a:rPr>
              <a:t>ENTRAÎNEMENT</a:t>
            </a:r>
            <a:r>
              <a:rPr sz="400" b="1" spc="-30" dirty="0">
                <a:solidFill>
                  <a:srgbClr val="AD8504"/>
                </a:solidFill>
                <a:latin typeface="Century Gothic"/>
                <a:cs typeface="Century Gothic"/>
              </a:rPr>
              <a:t> </a:t>
            </a:r>
            <a:r>
              <a:rPr sz="400" b="1" spc="-20" dirty="0">
                <a:solidFill>
                  <a:srgbClr val="AD8504"/>
                </a:solidFill>
                <a:latin typeface="Century Gothic"/>
                <a:cs typeface="Century Gothic"/>
              </a:rPr>
              <a:t>PERSONNEL</a:t>
            </a:r>
            <a:r>
              <a:rPr sz="400" b="1" u="sng" spc="-20" dirty="0">
                <a:solidFill>
                  <a:srgbClr val="AD8504"/>
                </a:solidFill>
                <a:uFill>
                  <a:solidFill>
                    <a:srgbClr val="AD8504"/>
                  </a:solidFill>
                </a:uFill>
                <a:latin typeface="Century Gothic"/>
                <a:cs typeface="Century Gothic"/>
              </a:rPr>
              <a:t>	</a:t>
            </a:r>
            <a:r>
              <a:rPr sz="1200" spc="-60" baseline="-10416" dirty="0">
                <a:solidFill>
                  <a:srgbClr val="2A2828"/>
                </a:solidFill>
                <a:latin typeface="Arial Narrow"/>
                <a:cs typeface="Arial Narrow"/>
              </a:rPr>
              <a:t>Copyright</a:t>
            </a:r>
            <a:r>
              <a:rPr sz="1200" baseline="-10416" dirty="0">
                <a:solidFill>
                  <a:srgbClr val="2A2828"/>
                </a:solidFill>
                <a:latin typeface="Arial Narrow"/>
                <a:cs typeface="Arial Narrow"/>
              </a:rPr>
              <a:t> </a:t>
            </a:r>
            <a:r>
              <a:rPr sz="1200" spc="232" baseline="-10416" dirty="0">
                <a:solidFill>
                  <a:srgbClr val="2A2828"/>
                </a:solidFill>
                <a:latin typeface="Arial Narrow"/>
                <a:cs typeface="Arial Narrow"/>
              </a:rPr>
              <a:t>©</a:t>
            </a:r>
            <a:r>
              <a:rPr sz="1200" spc="-7" baseline="-10416" dirty="0">
                <a:solidFill>
                  <a:srgbClr val="2A2828"/>
                </a:solidFill>
                <a:latin typeface="Arial Narrow"/>
                <a:cs typeface="Arial Narrow"/>
              </a:rPr>
              <a:t> 2011</a:t>
            </a:r>
            <a:r>
              <a:rPr sz="1200" baseline="-10416" dirty="0">
                <a:solidFill>
                  <a:srgbClr val="2A2828"/>
                </a:solidFill>
                <a:latin typeface="Arial Narrow"/>
                <a:cs typeface="Arial Narrow"/>
              </a:rPr>
              <a:t> </a:t>
            </a:r>
            <a:r>
              <a:rPr sz="1200" spc="-52" baseline="-10416" dirty="0">
                <a:solidFill>
                  <a:srgbClr val="2A2828"/>
                </a:solidFill>
                <a:latin typeface="Arial Narrow"/>
                <a:cs typeface="Arial Narrow"/>
              </a:rPr>
              <a:t>Q-APP+</a:t>
            </a:r>
            <a:r>
              <a:rPr sz="1200" baseline="-10416" dirty="0">
                <a:solidFill>
                  <a:srgbClr val="2A2828"/>
                </a:solidFill>
                <a:latin typeface="Arial Narrow"/>
                <a:cs typeface="Arial Narrow"/>
              </a:rPr>
              <a:t> </a:t>
            </a:r>
            <a:r>
              <a:rPr sz="1200" spc="-52" baseline="-10416" dirty="0">
                <a:solidFill>
                  <a:srgbClr val="2A2828"/>
                </a:solidFill>
                <a:latin typeface="Arial Narrow"/>
                <a:cs typeface="Arial Narrow"/>
              </a:rPr>
              <a:t>Collaboration</a:t>
            </a:r>
            <a:endParaRPr sz="1200" baseline="-10416">
              <a:latin typeface="Arial Narrow"/>
              <a:cs typeface="Arial Narrow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652567" y="9779634"/>
            <a:ext cx="504825" cy="1479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208998" y="9628895"/>
            <a:ext cx="25272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80" dirty="0">
                <a:solidFill>
                  <a:srgbClr val="2A2828"/>
                </a:solidFill>
                <a:latin typeface="Arial Narrow"/>
                <a:cs typeface="Arial Narrow"/>
              </a:rPr>
              <a:t>1</a:t>
            </a:r>
            <a:r>
              <a:rPr sz="900" dirty="0">
                <a:solidFill>
                  <a:srgbClr val="2A2828"/>
                </a:solidFill>
                <a:latin typeface="Arial Narrow"/>
                <a:cs typeface="Arial Narrow"/>
              </a:rPr>
              <a:t> </a:t>
            </a:r>
            <a:r>
              <a:rPr sz="900" spc="95" dirty="0">
                <a:solidFill>
                  <a:srgbClr val="2A2828"/>
                </a:solidFill>
                <a:latin typeface="Arial Narrow"/>
                <a:cs typeface="Arial Narrow"/>
              </a:rPr>
              <a:t>/</a:t>
            </a:r>
            <a:r>
              <a:rPr sz="900" spc="5" dirty="0">
                <a:solidFill>
                  <a:srgbClr val="2A2828"/>
                </a:solidFill>
                <a:latin typeface="Arial Narrow"/>
                <a:cs typeface="Arial Narrow"/>
              </a:rPr>
              <a:t> </a:t>
            </a:r>
            <a:r>
              <a:rPr sz="900" spc="80" dirty="0">
                <a:solidFill>
                  <a:srgbClr val="2A2828"/>
                </a:solidFill>
                <a:latin typeface="Arial Narrow"/>
                <a:cs typeface="Arial Narrow"/>
              </a:rPr>
              <a:t>4</a:t>
            </a:r>
            <a:endParaRPr sz="9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5757" y="3655050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6858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5757" y="2537451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6858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0424" y="172159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0424" y="2188635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5600" y="4650482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0390" y="4999149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0396" y="55636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2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4219" y="5988968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6858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2939" y="7049777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2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7696" y="74178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2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4219" y="7893968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6858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44046" y="5060257"/>
            <a:ext cx="6876415" cy="177800"/>
            <a:chOff x="344046" y="5060257"/>
            <a:chExt cx="6876415" cy="177800"/>
          </a:xfrm>
        </p:grpSpPr>
        <p:sp>
          <p:nvSpPr>
            <p:cNvPr id="14" name="object 14"/>
            <p:cNvSpPr/>
            <p:nvPr/>
          </p:nvSpPr>
          <p:spPr>
            <a:xfrm>
              <a:off x="350396" y="5231705"/>
              <a:ext cx="6863715" cy="0"/>
            </a:xfrm>
            <a:custGeom>
              <a:avLst/>
              <a:gdLst/>
              <a:ahLst/>
              <a:cxnLst/>
              <a:rect l="l" t="t" r="r" b="b"/>
              <a:pathLst>
                <a:path w="6863715">
                  <a:moveTo>
                    <a:pt x="0" y="0"/>
                  </a:moveTo>
                  <a:lnTo>
                    <a:pt x="6863321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8927" y="5060257"/>
              <a:ext cx="122440" cy="122427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53057" y="1021409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1.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724" y="1413030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1a.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7724" y="1755988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1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4883" y="1755988"/>
            <a:ext cx="5360035" cy="3962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problèmes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d'articulation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entraînant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douleur,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récente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fracture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associée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fragilité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osseuse,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déplacement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vertèbre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(par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exemple,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spondylolisthésis),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et/ou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spondylolyse/pars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defect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(une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fissure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dans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l'anneau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osseux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sur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l'arrière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colonne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vertébrale)?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7724" y="2213266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1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4883" y="2213266"/>
            <a:ext cx="5322570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consommé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oralement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injection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corticoïdes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(médicament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anti-inflammatoire)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pendant </a:t>
            </a:r>
            <a:r>
              <a:rPr sz="900" spc="-2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9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mois?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2533" y="1217696"/>
            <a:ext cx="146900" cy="146939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821264" y="1198022"/>
            <a:ext cx="62115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79290" algn="l"/>
                <a:tab pos="505333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t(es),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1a-1c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3057" y="2590901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2.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3057" y="3721196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3.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7993" y="6072413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4.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5122" y="6072413"/>
            <a:ext cx="6050915" cy="33782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190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Avez-vous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problèmes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conditions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métaboliques?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Cela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comprend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diabète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type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100" dirty="0">
                <a:solidFill>
                  <a:srgbClr val="212753"/>
                </a:solidFill>
                <a:latin typeface="Trebuchet MS"/>
                <a:cs typeface="Trebuchet MS"/>
              </a:rPr>
              <a:t>1,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diabète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type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100" dirty="0">
                <a:solidFill>
                  <a:srgbClr val="212753"/>
                </a:solidFill>
                <a:latin typeface="Trebuchet MS"/>
                <a:cs typeface="Trebuchet MS"/>
              </a:rPr>
              <a:t>2,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105" dirty="0">
                <a:solidFill>
                  <a:srgbClr val="212753"/>
                </a:solidFill>
                <a:latin typeface="Trebuchet MS"/>
                <a:cs typeface="Trebuchet MS"/>
              </a:rPr>
              <a:t>et </a:t>
            </a:r>
            <a:r>
              <a:rPr sz="1050" i="1" spc="-3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pré-diabète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7993" y="7990223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5.</a:t>
            </a:r>
            <a:endParaRPr sz="1050">
              <a:latin typeface="Calibri"/>
              <a:cs typeface="Calibri"/>
            </a:endParaRPr>
          </a:p>
        </p:txBody>
      </p:sp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2533" y="2794839"/>
            <a:ext cx="146900" cy="146939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810186" y="2565362"/>
            <a:ext cx="6222365" cy="38798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Êtes-vous</a:t>
            </a:r>
            <a:r>
              <a:rPr sz="1050" b="1" spc="-3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212753"/>
                </a:solidFill>
                <a:latin typeface="Calibri"/>
                <a:cs typeface="Calibri"/>
              </a:rPr>
              <a:t>atteint</a:t>
            </a:r>
            <a:r>
              <a:rPr sz="1050" b="1" spc="-3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d’un</a:t>
            </a:r>
            <a:r>
              <a:rPr sz="1050" b="1" spc="-3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cancer?</a:t>
            </a:r>
            <a:endParaRPr sz="1050">
              <a:latin typeface="Calibri"/>
              <a:cs typeface="Calibri"/>
            </a:endParaRPr>
          </a:p>
          <a:p>
            <a:pPr marL="23495">
              <a:lnSpc>
                <a:spcPct val="100000"/>
              </a:lnSpc>
              <a:spcBef>
                <a:spcPts val="190"/>
              </a:spcBef>
              <a:tabLst>
                <a:tab pos="4490720" algn="l"/>
                <a:tab pos="506476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t(es),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2a-2b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2533" y="4077539"/>
            <a:ext cx="146900" cy="146939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810186" y="3721196"/>
            <a:ext cx="6222365" cy="514984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456565">
              <a:lnSpc>
                <a:spcPts val="1100"/>
              </a:lnSpc>
              <a:spcBef>
                <a:spcPts val="270"/>
              </a:spcBef>
            </a:pP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Êtes-vous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212753"/>
                </a:solidFill>
                <a:latin typeface="Calibri"/>
                <a:cs typeface="Calibri"/>
              </a:rPr>
              <a:t>atteint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d’une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maladie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cardiaque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30" dirty="0">
                <a:solidFill>
                  <a:srgbClr val="212753"/>
                </a:solidFill>
                <a:latin typeface="Calibri"/>
                <a:cs typeface="Calibri"/>
              </a:rPr>
              <a:t>ou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cardio-vasculaire?</a:t>
            </a:r>
            <a:r>
              <a:rPr sz="1050" b="1" spc="20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Cela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comprend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maladie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coronarienne, </a:t>
            </a:r>
            <a:r>
              <a:rPr sz="1050" i="1" spc="-30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35" dirty="0">
                <a:solidFill>
                  <a:srgbClr val="212753"/>
                </a:solidFill>
                <a:latin typeface="Trebuchet MS"/>
                <a:cs typeface="Trebuchet MS"/>
              </a:rPr>
              <a:t>h</a:t>
            </a:r>
            <a:r>
              <a:rPr sz="1050" i="1" spc="-45" dirty="0">
                <a:solidFill>
                  <a:srgbClr val="212753"/>
                </a:solidFill>
                <a:latin typeface="Trebuchet MS"/>
                <a:cs typeface="Trebuchet MS"/>
              </a:rPr>
              <a:t>yp</a:t>
            </a:r>
            <a:r>
              <a:rPr sz="1050" i="1" spc="-110" dirty="0">
                <a:solidFill>
                  <a:srgbClr val="212753"/>
                </a:solidFill>
                <a:latin typeface="Trebuchet MS"/>
                <a:cs typeface="Trebuchet MS"/>
              </a:rPr>
              <a:t>e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r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t</a:t>
            </a:r>
            <a:r>
              <a:rPr sz="1050" i="1" spc="-45" dirty="0">
                <a:solidFill>
                  <a:srgbClr val="212753"/>
                </a:solidFill>
                <a:latin typeface="Trebuchet MS"/>
                <a:cs typeface="Trebuchet MS"/>
              </a:rPr>
              <a:t>ension</a:t>
            </a:r>
            <a:r>
              <a:rPr sz="1050" i="1" spc="-13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a</a:t>
            </a:r>
            <a:r>
              <a:rPr sz="1050" i="1" spc="-25" dirty="0">
                <a:solidFill>
                  <a:srgbClr val="212753"/>
                </a:solidFill>
                <a:latin typeface="Trebuchet MS"/>
                <a:cs typeface="Trebuchet MS"/>
              </a:rPr>
              <a:t>r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t</a:t>
            </a:r>
            <a:r>
              <a:rPr sz="1050" i="1" spc="-90" dirty="0">
                <a:solidFill>
                  <a:srgbClr val="212753"/>
                </a:solidFill>
                <a:latin typeface="Trebuchet MS"/>
                <a:cs typeface="Trebuchet MS"/>
              </a:rPr>
              <a:t>ériell</a:t>
            </a:r>
            <a:r>
              <a:rPr sz="1050" i="1" spc="-135" dirty="0">
                <a:solidFill>
                  <a:srgbClr val="212753"/>
                </a:solidFill>
                <a:latin typeface="Trebuchet MS"/>
                <a:cs typeface="Trebuchet MS"/>
              </a:rPr>
              <a:t>e</a:t>
            </a:r>
            <a:r>
              <a:rPr sz="1050" i="1" spc="-165" dirty="0">
                <a:solidFill>
                  <a:srgbClr val="212753"/>
                </a:solidFill>
                <a:latin typeface="Trebuchet MS"/>
                <a:cs typeface="Trebuchet MS"/>
              </a:rPr>
              <a:t>,</a:t>
            </a:r>
            <a:r>
              <a:rPr sz="1050" i="1" spc="-13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5" dirty="0">
                <a:solidFill>
                  <a:srgbClr val="212753"/>
                </a:solidFill>
                <a:latin typeface="Trebuchet MS"/>
                <a:cs typeface="Trebuchet MS"/>
              </a:rPr>
              <a:t>insuffisan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c</a:t>
            </a:r>
            <a:r>
              <a:rPr sz="1050" i="1" spc="-90" dirty="0">
                <a:solidFill>
                  <a:srgbClr val="212753"/>
                </a:solidFill>
                <a:latin typeface="Trebuchet MS"/>
                <a:cs typeface="Trebuchet MS"/>
              </a:rPr>
              <a:t>e</a:t>
            </a:r>
            <a:r>
              <a:rPr sz="1050" i="1" spc="-13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car</a:t>
            </a:r>
            <a:r>
              <a:rPr sz="1050" i="1" spc="-45" dirty="0">
                <a:solidFill>
                  <a:srgbClr val="212753"/>
                </a:solidFill>
                <a:latin typeface="Trebuchet MS"/>
                <a:cs typeface="Trebuchet MS"/>
              </a:rPr>
              <a:t>diaqu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e</a:t>
            </a:r>
            <a:r>
              <a:rPr sz="1050" i="1" spc="-165" dirty="0">
                <a:solidFill>
                  <a:srgbClr val="212753"/>
                </a:solidFill>
                <a:latin typeface="Trebuchet MS"/>
                <a:cs typeface="Trebuchet MS"/>
              </a:rPr>
              <a:t>,</a:t>
            </a:r>
            <a:r>
              <a:rPr sz="1050" i="1" spc="-13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a</a:t>
            </a:r>
            <a:r>
              <a:rPr sz="1050" i="1" spc="-30" dirty="0">
                <a:solidFill>
                  <a:srgbClr val="212753"/>
                </a:solidFill>
                <a:latin typeface="Trebuchet MS"/>
                <a:cs typeface="Trebuchet MS"/>
              </a:rPr>
              <a:t>r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ythmie</a:t>
            </a:r>
            <a:r>
              <a:rPr sz="1050" i="1" spc="-13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car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diaque</a:t>
            </a:r>
            <a:endParaRPr sz="1050">
              <a:latin typeface="Trebuchet MS"/>
              <a:cs typeface="Trebuchet MS"/>
            </a:endParaRPr>
          </a:p>
          <a:p>
            <a:pPr marL="23495">
              <a:lnSpc>
                <a:spcPct val="100000"/>
              </a:lnSpc>
              <a:spcBef>
                <a:spcPts val="280"/>
              </a:spcBef>
              <a:tabLst>
                <a:tab pos="4490720" algn="l"/>
                <a:tab pos="506476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t(es),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3a-3e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4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4883" y="6445721"/>
            <a:ext cx="4894580" cy="579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  <a:tabLst>
                <a:tab pos="449580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t(es),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4a-4c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Century Gothic"/>
              <a:cs typeface="Century Gothic"/>
            </a:endParaRPr>
          </a:p>
          <a:p>
            <a:pPr marL="12700" marR="1655445">
              <a:lnSpc>
                <a:spcPts val="900"/>
              </a:lnSpc>
            </a:pP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Est-ce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glycémie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souvent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au-dessus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13.0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mmol/L?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(Veuillez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répondre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Century Gothic"/>
                <a:cs typeface="Century Gothic"/>
              </a:rPr>
              <a:t>OUI</a:t>
            </a:r>
            <a:r>
              <a:rPr sz="9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n'êtes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certain)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02533" y="6465369"/>
            <a:ext cx="146900" cy="146939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5862331" y="6445702"/>
            <a:ext cx="117030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5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02533" y="8357110"/>
            <a:ext cx="146900" cy="146938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805122" y="7990223"/>
            <a:ext cx="6507480" cy="52514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100"/>
              </a:lnSpc>
              <a:spcBef>
                <a:spcPts val="270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Avez-vous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des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problèmes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santé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mentale </a:t>
            </a:r>
            <a:r>
              <a:rPr sz="1050" b="1" spc="30" dirty="0">
                <a:solidFill>
                  <a:srgbClr val="212753"/>
                </a:solidFill>
                <a:latin typeface="Calibri"/>
                <a:cs typeface="Calibri"/>
              </a:rPr>
              <a:t>ou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des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difficultés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d'apprentissage?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Cela inclut </a:t>
            </a:r>
            <a:r>
              <a:rPr sz="1050" i="1" spc="-85" dirty="0">
                <a:solidFill>
                  <a:srgbClr val="212753"/>
                </a:solidFill>
                <a:latin typeface="Trebuchet MS"/>
                <a:cs typeface="Trebuchet MS"/>
              </a:rPr>
              <a:t>Alzheimer, </a:t>
            </a:r>
            <a:r>
              <a:rPr sz="1050" i="1" spc="-75" dirty="0">
                <a:solidFill>
                  <a:srgbClr val="212753"/>
                </a:solidFill>
                <a:latin typeface="Trebuchet MS"/>
                <a:cs typeface="Trebuchet MS"/>
              </a:rPr>
              <a:t>démence,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dépression,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troubles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anxieux,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troubles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l'alimentation,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troubles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0" dirty="0">
                <a:solidFill>
                  <a:srgbClr val="212753"/>
                </a:solidFill>
                <a:latin typeface="Trebuchet MS"/>
                <a:cs typeface="Trebuchet MS"/>
              </a:rPr>
              <a:t>psychotiques,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déficience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90" dirty="0">
                <a:solidFill>
                  <a:srgbClr val="212753"/>
                </a:solidFill>
                <a:latin typeface="Trebuchet MS"/>
                <a:cs typeface="Trebuchet MS"/>
              </a:rPr>
              <a:t>intellectuelle,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syndrome</a:t>
            </a:r>
            <a:r>
              <a:rPr sz="1050" i="1" spc="-114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de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10" dirty="0">
                <a:solidFill>
                  <a:srgbClr val="212753"/>
                </a:solidFill>
                <a:latin typeface="Trebuchet MS"/>
                <a:cs typeface="Trebuchet MS"/>
              </a:rPr>
              <a:t>Down</a:t>
            </a:r>
            <a:endParaRPr sz="1050">
              <a:latin typeface="Trebuchet MS"/>
              <a:cs typeface="Trebuchet MS"/>
            </a:endParaRPr>
          </a:p>
          <a:p>
            <a:pPr marL="28575">
              <a:lnSpc>
                <a:spcPct val="100000"/>
              </a:lnSpc>
              <a:spcBef>
                <a:spcPts val="365"/>
              </a:spcBef>
              <a:tabLst>
                <a:tab pos="4495800" algn="l"/>
                <a:tab pos="506984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t(es),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5a-5b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7724" y="3037886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2a.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4883" y="3037886"/>
            <a:ext cx="5098415" cy="5105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diagnostic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cancer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inclut-il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l'un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types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suivants: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cancer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du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poumon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broncho-pulmonaire,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le </a:t>
            </a:r>
            <a:r>
              <a:rPr sz="900" spc="-2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myélome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multiple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(cancer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cellules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plasmatiques),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tête,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du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cou?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Êtes-vous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en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thérapie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pour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traiter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cancer?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7724" y="3380844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7724" y="4333308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3a.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04883" y="4447627"/>
            <a:ext cx="541909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médecin?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NON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prenez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d’autres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traitements)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79483" y="4333308"/>
            <a:ext cx="584454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Éprouvez-vous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difficulté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contrôler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thérapies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prescrites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900" spc="3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22" baseline="-24305" dirty="0">
                <a:solidFill>
                  <a:srgbClr val="212753"/>
                </a:solidFill>
                <a:latin typeface="Century Gothic"/>
                <a:cs typeface="Century Gothic"/>
              </a:rPr>
              <a:t>OUI</a:t>
            </a:r>
            <a:endParaRPr sz="1200" baseline="-24305">
              <a:latin typeface="Century Gothic"/>
              <a:cs typeface="Century Gothic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7724" y="4676266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4883" y="4676266"/>
            <a:ext cx="4885055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reçu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diagnostic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d’anomalie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du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rythme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cardiaque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qui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nécessite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médical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(par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exemple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fibrillation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auriculaire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contraction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ventriculaire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prématurée)?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7724" y="5019224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4883" y="5019224"/>
            <a:ext cx="249364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Souffrez-vous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d'insuffisance</a:t>
            </a: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cardiaque</a:t>
            </a: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chronique?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47724" y="5247862"/>
            <a:ext cx="17653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d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04883" y="5362182"/>
            <a:ext cx="494919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pour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tension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artérielle?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Century Gothic"/>
                <a:cs typeface="Century Gothic"/>
              </a:rPr>
              <a:t>OUI</a:t>
            </a:r>
            <a:r>
              <a:rPr sz="9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connaissez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tension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artérielle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repos)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79483" y="5247862"/>
            <a:ext cx="584454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Lorsqu’au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repos,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tension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artérielle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égale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supérieure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160/90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35" dirty="0">
                <a:solidFill>
                  <a:srgbClr val="231F20"/>
                </a:solidFill>
                <a:latin typeface="Trebuchet MS"/>
                <a:cs typeface="Trebuchet MS"/>
              </a:rPr>
              <a:t>mmHg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sans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22" baseline="-20833" dirty="0">
                <a:solidFill>
                  <a:srgbClr val="212753"/>
                </a:solidFill>
                <a:latin typeface="Century Gothic"/>
                <a:cs typeface="Century Gothic"/>
              </a:rPr>
              <a:t>OUI</a:t>
            </a:r>
            <a:endParaRPr sz="1200" baseline="-20833">
              <a:latin typeface="Century Gothic"/>
              <a:cs typeface="Century Gothic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7724" y="5590820"/>
            <a:ext cx="16891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04883" y="5590820"/>
            <a:ext cx="5387975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reçu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diagnostic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coronarienne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n’avez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fait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d’activité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régulièrement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cours</a:t>
            </a:r>
            <a:r>
              <a:rPr sz="9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2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derniers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mois?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7724" y="6743372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4a.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47724" y="7086330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4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4883" y="7086330"/>
            <a:ext cx="5234940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signes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symptômes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complications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liées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diabète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telles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qu'une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cardiaque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vasculaire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complications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affectant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yeux,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reins,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sensation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orteils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pieds?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47724" y="7429288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4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04883" y="7429288"/>
            <a:ext cx="5186045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d'autres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conditions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métaboliques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(comme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problèmes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thyroïde,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diabète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gestationnel,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insuffisance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rénale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insuffisance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hépatique)?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7724" y="8648536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5a.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04883" y="8762855"/>
            <a:ext cx="541909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médecin?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NON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prenez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d’autres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traitements)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79483" y="8648536"/>
            <a:ext cx="584454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Éprouvez-vous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difficulté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contrôler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thérapies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prescrites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900" spc="3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b="1" spc="-22" baseline="-38194" dirty="0">
                <a:solidFill>
                  <a:srgbClr val="212753"/>
                </a:solidFill>
                <a:latin typeface="Century Gothic"/>
                <a:cs typeface="Century Gothic"/>
              </a:rPr>
              <a:t>OUI</a:t>
            </a:r>
            <a:endParaRPr sz="1200" baseline="-38194">
              <a:latin typeface="Century Gothic"/>
              <a:cs typeface="Century Gothic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47724" y="8991494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5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04883" y="8991494"/>
            <a:ext cx="367411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Century Gothic"/>
                <a:cs typeface="Century Gothic"/>
              </a:rPr>
              <a:t>aussi</a:t>
            </a:r>
            <a:r>
              <a:rPr sz="9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problèmes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dos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qui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affectent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nerfs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muscles?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50396" y="89672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21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5" dirty="0"/>
              <a:t>Q-AAP+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810186" y="662570"/>
            <a:ext cx="4952365" cy="54419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12850">
              <a:lnSpc>
                <a:spcPct val="100000"/>
              </a:lnSpc>
              <a:spcBef>
                <a:spcPts val="855"/>
              </a:spcBef>
            </a:pPr>
            <a:r>
              <a:rPr sz="1200" b="1" spc="5" dirty="0">
                <a:solidFill>
                  <a:srgbClr val="212753"/>
                </a:solidFill>
                <a:latin typeface="Century Gothic"/>
                <a:cs typeface="Century Gothic"/>
              </a:rPr>
              <a:t>QUESTIONS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20" dirty="0">
                <a:solidFill>
                  <a:srgbClr val="212753"/>
                </a:solidFill>
                <a:latin typeface="Century Gothic"/>
                <a:cs typeface="Century Gothic"/>
              </a:rPr>
              <a:t>DE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10" dirty="0">
                <a:solidFill>
                  <a:srgbClr val="212753"/>
                </a:solidFill>
                <a:latin typeface="Century Gothic"/>
                <a:cs typeface="Century Gothic"/>
              </a:rPr>
              <a:t>SUIVI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20" dirty="0">
                <a:solidFill>
                  <a:srgbClr val="212753"/>
                </a:solidFill>
                <a:latin typeface="Century Gothic"/>
                <a:cs typeface="Century Gothic"/>
              </a:rPr>
              <a:t>DE</a:t>
            </a:r>
            <a:r>
              <a:rPr sz="1200" b="1" spc="-135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-75" dirty="0">
                <a:solidFill>
                  <a:srgbClr val="212753"/>
                </a:solidFill>
                <a:latin typeface="Century Gothic"/>
                <a:cs typeface="Century Gothic"/>
              </a:rPr>
              <a:t>V</a:t>
            </a:r>
            <a:r>
              <a:rPr sz="12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OS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M</a:t>
            </a:r>
            <a:r>
              <a:rPr sz="1200" b="1" spc="5" dirty="0">
                <a:solidFill>
                  <a:srgbClr val="212753"/>
                </a:solidFill>
                <a:latin typeface="Century Gothic"/>
                <a:cs typeface="Century Gothic"/>
              </a:rPr>
              <a:t>AL</a:t>
            </a:r>
            <a:r>
              <a:rPr sz="1200" b="1" dirty="0">
                <a:solidFill>
                  <a:srgbClr val="212753"/>
                </a:solidFill>
                <a:latin typeface="Century Gothic"/>
                <a:cs typeface="Century Gothic"/>
              </a:rPr>
              <a:t>ADIES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-55" dirty="0">
                <a:solidFill>
                  <a:srgbClr val="212753"/>
                </a:solidFill>
                <a:latin typeface="Century Gothic"/>
                <a:cs typeface="Century Gothic"/>
              </a:rPr>
              <a:t>CH</a:t>
            </a:r>
            <a:r>
              <a:rPr sz="12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R</a:t>
            </a:r>
            <a:r>
              <a:rPr sz="1200" b="1" spc="-25" dirty="0">
                <a:solidFill>
                  <a:srgbClr val="212753"/>
                </a:solidFill>
                <a:latin typeface="Century Gothic"/>
                <a:cs typeface="Century Gothic"/>
              </a:rPr>
              <a:t>ONIQUES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Souffrez-vous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212753"/>
                </a:solidFill>
                <a:latin typeface="Calibri"/>
                <a:cs typeface="Calibri"/>
              </a:rPr>
              <a:t>d'arthrite,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212753"/>
                </a:solidFill>
                <a:latin typeface="Calibri"/>
                <a:cs typeface="Calibri"/>
              </a:rPr>
              <a:t>d’ostéoporose,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30" dirty="0">
                <a:solidFill>
                  <a:srgbClr val="212753"/>
                </a:solidFill>
                <a:latin typeface="Calibri"/>
                <a:cs typeface="Calibri"/>
              </a:rPr>
              <a:t>ou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des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problèmes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dos?</a:t>
            </a:r>
            <a:endParaRPr sz="1050">
              <a:latin typeface="Calibri"/>
              <a:cs typeface="Calibri"/>
            </a:endParaRPr>
          </a:p>
        </p:txBody>
      </p:sp>
      <p:pic>
        <p:nvPicPr>
          <p:cNvPr id="66" name="object 6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18927" y="1462784"/>
            <a:ext cx="122440" cy="122428"/>
          </a:xfrm>
          <a:prstGeom prst="rect">
            <a:avLst/>
          </a:prstGeom>
        </p:spPr>
      </p:pic>
      <p:sp>
        <p:nvSpPr>
          <p:cNvPr id="67" name="object 67"/>
          <p:cNvSpPr txBox="1"/>
          <p:nvPr/>
        </p:nvSpPr>
        <p:spPr>
          <a:xfrm>
            <a:off x="804883" y="1423263"/>
            <a:ext cx="6195695" cy="271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950"/>
              </a:lnSpc>
              <a:spcBef>
                <a:spcPts val="130"/>
              </a:spcBef>
              <a:tabLst>
                <a:tab pos="5965190" algn="l"/>
              </a:tabLst>
            </a:pPr>
            <a:r>
              <a:rPr sz="1350" spc="-22" baseline="6172" dirty="0">
                <a:solidFill>
                  <a:srgbClr val="231F20"/>
                </a:solidFill>
                <a:latin typeface="Trebuchet MS"/>
                <a:cs typeface="Trebuchet MS"/>
              </a:rPr>
              <a:t>Ép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350" spc="30" baseline="6172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350" spc="7" baseline="6172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350" spc="-60" baseline="6172" dirty="0">
                <a:solidFill>
                  <a:srgbClr val="231F20"/>
                </a:solidFill>
                <a:latin typeface="Trebuchet MS"/>
                <a:cs typeface="Trebuchet MS"/>
              </a:rPr>
              <a:t>ez</a:t>
            </a:r>
            <a:r>
              <a:rPr sz="1350" spc="-52" baseline="6172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350" spc="-7" baseline="6172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350" spc="22" baseline="6172" dirty="0">
                <a:solidFill>
                  <a:srgbClr val="231F20"/>
                </a:solidFill>
                <a:latin typeface="Trebuchet MS"/>
                <a:cs typeface="Trebuchet MS"/>
              </a:rPr>
              <a:t>ous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baseline="6172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52" baseline="6172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52" baseline="6172" dirty="0">
                <a:solidFill>
                  <a:srgbClr val="231F20"/>
                </a:solidFill>
                <a:latin typeface="Trebuchet MS"/>
                <a:cs typeface="Trebuchet MS"/>
              </a:rPr>
              <a:t>difficul</a:t>
            </a:r>
            <a:r>
              <a:rPr sz="1350" spc="-67" baseline="6172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é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60" baseline="6172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350" spc="37" baseline="6172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350" spc="30" baseline="6172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350" spc="-75" baseline="6172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350" spc="-89" baseline="6172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ôler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7" baseline="6172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ot</a:t>
            </a:r>
            <a:r>
              <a:rPr sz="1350" spc="-44" baseline="6172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22" baseline="6172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52" baseline="6172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350" spc="-7" baseline="6172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1350" spc="-44" baseline="6172" dirty="0">
                <a:solidFill>
                  <a:srgbClr val="231F20"/>
                </a:solidFill>
                <a:latin typeface="Trebuchet MS"/>
                <a:cs typeface="Trebuchet MS"/>
              </a:rPr>
              <a:t>ec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baseline="6172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7" baseline="6172" dirty="0">
                <a:solidFill>
                  <a:srgbClr val="231F20"/>
                </a:solidFill>
                <a:latin typeface="Trebuchet MS"/>
                <a:cs typeface="Trebuchet MS"/>
              </a:rPr>
              <a:t>médicame</a:t>
            </a:r>
            <a:r>
              <a:rPr sz="1350" spc="-15" baseline="6172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ts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37" baseline="6172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aut</a:t>
            </a:r>
            <a:r>
              <a:rPr sz="1350" spc="-44" baseline="6172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350" spc="-15" baseline="6172" dirty="0">
                <a:solidFill>
                  <a:srgbClr val="231F20"/>
                </a:solidFill>
                <a:latin typeface="Trebuchet MS"/>
                <a:cs typeface="Trebuchet MS"/>
              </a:rPr>
              <a:t>es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thér</a:t>
            </a:r>
            <a:r>
              <a:rPr sz="1350" spc="-22" baseline="6172" dirty="0">
                <a:solidFill>
                  <a:srgbClr val="231F20"/>
                </a:solidFill>
                <a:latin typeface="Trebuchet MS"/>
                <a:cs typeface="Trebuchet MS"/>
              </a:rPr>
              <a:t>apies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15" baseline="6172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350" spc="-30" baseline="6172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350" spc="-37" baseline="6172" dirty="0">
                <a:solidFill>
                  <a:srgbClr val="231F20"/>
                </a:solidFill>
                <a:latin typeface="Trebuchet MS"/>
                <a:cs typeface="Trebuchet MS"/>
              </a:rPr>
              <a:t>escr</a:t>
            </a:r>
            <a:r>
              <a:rPr sz="1350" spc="-60" baseline="6172" dirty="0">
                <a:solidFill>
                  <a:srgbClr val="231F20"/>
                </a:solidFill>
                <a:latin typeface="Trebuchet MS"/>
                <a:cs typeface="Trebuchet MS"/>
              </a:rPr>
              <a:t>i</a:t>
            </a:r>
            <a:r>
              <a:rPr sz="1350" spc="-97" baseline="6172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350" spc="-15" baseline="6172" dirty="0">
                <a:solidFill>
                  <a:srgbClr val="231F20"/>
                </a:solidFill>
                <a:latin typeface="Trebuchet MS"/>
                <a:cs typeface="Trebuchet MS"/>
              </a:rPr>
              <a:t>es</a:t>
            </a:r>
            <a:r>
              <a:rPr sz="1350" spc="-112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-22" baseline="6172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1350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350" spc="89" baseline="6172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</a:t>
            </a:r>
            <a:r>
              <a:rPr sz="800" b="1" dirty="0">
                <a:solidFill>
                  <a:srgbClr val="212753"/>
                </a:solidFill>
                <a:latin typeface="Century Gothic"/>
                <a:cs typeface="Century Gothic"/>
              </a:rPr>
              <a:t>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  <a:p>
            <a:pPr marL="12700">
              <a:lnSpc>
                <a:spcPts val="950"/>
              </a:lnSpc>
            </a:pP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médecin?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9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prenez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d’autres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traitements)</a:t>
            </a:r>
            <a:endParaRPr sz="900">
              <a:latin typeface="Trebuchet MS"/>
              <a:cs typeface="Trebuchet MS"/>
            </a:endParaRPr>
          </a:p>
        </p:txBody>
      </p:sp>
      <p:pic>
        <p:nvPicPr>
          <p:cNvPr id="68" name="object 6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12627" y="1462784"/>
            <a:ext cx="122440" cy="122428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18927" y="1889895"/>
            <a:ext cx="122440" cy="122428"/>
          </a:xfrm>
          <a:prstGeom prst="rect">
            <a:avLst/>
          </a:prstGeom>
        </p:spPr>
      </p:pic>
      <p:sp>
        <p:nvSpPr>
          <p:cNvPr id="70" name="object 70"/>
          <p:cNvSpPr txBox="1"/>
          <p:nvPr/>
        </p:nvSpPr>
        <p:spPr>
          <a:xfrm>
            <a:off x="6398139" y="1865184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71" name="object 7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12627" y="1889895"/>
            <a:ext cx="122440" cy="122428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18927" y="2274225"/>
            <a:ext cx="122440" cy="122428"/>
          </a:xfrm>
          <a:prstGeom prst="rect">
            <a:avLst/>
          </a:prstGeom>
        </p:spPr>
      </p:pic>
      <p:sp>
        <p:nvSpPr>
          <p:cNvPr id="73" name="object 73"/>
          <p:cNvSpPr txBox="1"/>
          <p:nvPr/>
        </p:nvSpPr>
        <p:spPr>
          <a:xfrm>
            <a:off x="6398139" y="2249507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74" name="object 7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12627" y="2274225"/>
            <a:ext cx="122440" cy="122428"/>
          </a:xfrm>
          <a:prstGeom prst="rect">
            <a:avLst/>
          </a:prstGeom>
        </p:spPr>
      </p:pic>
      <p:pic>
        <p:nvPicPr>
          <p:cNvPr id="75" name="object 7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18927" y="3124946"/>
            <a:ext cx="122440" cy="122428"/>
          </a:xfrm>
          <a:prstGeom prst="rect">
            <a:avLst/>
          </a:prstGeom>
        </p:spPr>
      </p:pic>
      <p:pic>
        <p:nvPicPr>
          <p:cNvPr id="76" name="object 7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2627" y="3124946"/>
            <a:ext cx="122440" cy="122428"/>
          </a:xfrm>
          <a:prstGeom prst="rect">
            <a:avLst/>
          </a:prstGeom>
        </p:spPr>
      </p:pic>
      <p:pic>
        <p:nvPicPr>
          <p:cNvPr id="77" name="object 7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18927" y="3428877"/>
            <a:ext cx="122440" cy="122428"/>
          </a:xfrm>
          <a:prstGeom prst="rect">
            <a:avLst/>
          </a:prstGeom>
        </p:spPr>
      </p:pic>
      <p:sp>
        <p:nvSpPr>
          <p:cNvPr id="78" name="object 78"/>
          <p:cNvSpPr txBox="1"/>
          <p:nvPr/>
        </p:nvSpPr>
        <p:spPr>
          <a:xfrm>
            <a:off x="6398139" y="3100233"/>
            <a:ext cx="602615" cy="4540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79" name="object 7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2627" y="3428877"/>
            <a:ext cx="122440" cy="122428"/>
          </a:xfrm>
          <a:prstGeom prst="rect">
            <a:avLst/>
          </a:prstGeom>
        </p:spPr>
      </p:pic>
      <p:pic>
        <p:nvPicPr>
          <p:cNvPr id="80" name="object 8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18927" y="4414653"/>
            <a:ext cx="122440" cy="122427"/>
          </a:xfrm>
          <a:prstGeom prst="rect">
            <a:avLst/>
          </a:prstGeom>
        </p:spPr>
      </p:pic>
      <p:sp>
        <p:nvSpPr>
          <p:cNvPr id="81" name="object 81"/>
          <p:cNvSpPr txBox="1"/>
          <p:nvPr/>
        </p:nvSpPr>
        <p:spPr>
          <a:xfrm>
            <a:off x="6757733" y="4389941"/>
            <a:ext cx="243204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82" name="object 8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12627" y="4414653"/>
            <a:ext cx="122440" cy="122427"/>
          </a:xfrm>
          <a:prstGeom prst="rect">
            <a:avLst/>
          </a:prstGeom>
        </p:spPr>
      </p:pic>
      <p:pic>
        <p:nvPicPr>
          <p:cNvPr id="83" name="object 8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18927" y="4753745"/>
            <a:ext cx="122440" cy="122427"/>
          </a:xfrm>
          <a:prstGeom prst="rect">
            <a:avLst/>
          </a:prstGeom>
        </p:spPr>
      </p:pic>
      <p:sp>
        <p:nvSpPr>
          <p:cNvPr id="84" name="object 84"/>
          <p:cNvSpPr txBox="1"/>
          <p:nvPr/>
        </p:nvSpPr>
        <p:spPr>
          <a:xfrm>
            <a:off x="6398139" y="4729034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85" name="object 8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2627" y="4753745"/>
            <a:ext cx="122440" cy="122427"/>
          </a:xfrm>
          <a:prstGeom prst="rect">
            <a:avLst/>
          </a:prstGeom>
        </p:spPr>
      </p:pic>
      <p:sp>
        <p:nvSpPr>
          <p:cNvPr id="86" name="object 86"/>
          <p:cNvSpPr txBox="1"/>
          <p:nvPr/>
        </p:nvSpPr>
        <p:spPr>
          <a:xfrm>
            <a:off x="6398139" y="5035538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87" name="object 8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2627" y="5060257"/>
            <a:ext cx="122440" cy="122427"/>
          </a:xfrm>
          <a:prstGeom prst="rect">
            <a:avLst/>
          </a:prstGeom>
        </p:spPr>
      </p:pic>
      <p:pic>
        <p:nvPicPr>
          <p:cNvPr id="88" name="object 8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18927" y="5327813"/>
            <a:ext cx="122440" cy="122427"/>
          </a:xfrm>
          <a:prstGeom prst="rect">
            <a:avLst/>
          </a:prstGeom>
        </p:spPr>
      </p:pic>
      <p:sp>
        <p:nvSpPr>
          <p:cNvPr id="89" name="object 89"/>
          <p:cNvSpPr txBox="1"/>
          <p:nvPr/>
        </p:nvSpPr>
        <p:spPr>
          <a:xfrm>
            <a:off x="6757733" y="5303101"/>
            <a:ext cx="243204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90" name="object 9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12627" y="5327813"/>
            <a:ext cx="122440" cy="122427"/>
          </a:xfrm>
          <a:prstGeom prst="rect">
            <a:avLst/>
          </a:prstGeom>
        </p:spPr>
      </p:pic>
      <p:pic>
        <p:nvPicPr>
          <p:cNvPr id="91" name="object 9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18927" y="5704249"/>
            <a:ext cx="122440" cy="122427"/>
          </a:xfrm>
          <a:prstGeom prst="rect">
            <a:avLst/>
          </a:prstGeom>
        </p:spPr>
      </p:pic>
      <p:sp>
        <p:nvSpPr>
          <p:cNvPr id="92" name="object 92"/>
          <p:cNvSpPr txBox="1"/>
          <p:nvPr/>
        </p:nvSpPr>
        <p:spPr>
          <a:xfrm>
            <a:off x="6398139" y="5679536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93" name="object 9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12627" y="5704249"/>
            <a:ext cx="122440" cy="122427"/>
          </a:xfrm>
          <a:prstGeom prst="rect">
            <a:avLst/>
          </a:prstGeom>
        </p:spPr>
      </p:pic>
      <p:pic>
        <p:nvPicPr>
          <p:cNvPr id="94" name="object 9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18927" y="6881393"/>
            <a:ext cx="122440" cy="122427"/>
          </a:xfrm>
          <a:prstGeom prst="rect">
            <a:avLst/>
          </a:prstGeom>
        </p:spPr>
      </p:pic>
      <p:sp>
        <p:nvSpPr>
          <p:cNvPr id="95" name="object 95"/>
          <p:cNvSpPr txBox="1"/>
          <p:nvPr/>
        </p:nvSpPr>
        <p:spPr>
          <a:xfrm>
            <a:off x="6398139" y="6856680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96" name="object 9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2627" y="6881393"/>
            <a:ext cx="122440" cy="122427"/>
          </a:xfrm>
          <a:prstGeom prst="rect">
            <a:avLst/>
          </a:prstGeom>
        </p:spPr>
      </p:pic>
      <p:pic>
        <p:nvPicPr>
          <p:cNvPr id="97" name="object 9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18927" y="7185573"/>
            <a:ext cx="122440" cy="122427"/>
          </a:xfrm>
          <a:prstGeom prst="rect">
            <a:avLst/>
          </a:prstGeom>
        </p:spPr>
      </p:pic>
      <p:sp>
        <p:nvSpPr>
          <p:cNvPr id="98" name="object 98"/>
          <p:cNvSpPr txBox="1"/>
          <p:nvPr/>
        </p:nvSpPr>
        <p:spPr>
          <a:xfrm>
            <a:off x="6398139" y="7160860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99" name="object 9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12627" y="7185573"/>
            <a:ext cx="122440" cy="122427"/>
          </a:xfrm>
          <a:prstGeom prst="rect">
            <a:avLst/>
          </a:prstGeom>
        </p:spPr>
      </p:pic>
      <p:pic>
        <p:nvPicPr>
          <p:cNvPr id="100" name="object 10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8927" y="7542400"/>
            <a:ext cx="122440" cy="122427"/>
          </a:xfrm>
          <a:prstGeom prst="rect">
            <a:avLst/>
          </a:prstGeom>
        </p:spPr>
      </p:pic>
      <p:sp>
        <p:nvSpPr>
          <p:cNvPr id="101" name="object 101"/>
          <p:cNvSpPr txBox="1"/>
          <p:nvPr/>
        </p:nvSpPr>
        <p:spPr>
          <a:xfrm>
            <a:off x="6398139" y="7517689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102" name="object 10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12627" y="7542400"/>
            <a:ext cx="122440" cy="122427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18927" y="8757644"/>
            <a:ext cx="122440" cy="122428"/>
          </a:xfrm>
          <a:prstGeom prst="rect">
            <a:avLst/>
          </a:prstGeom>
        </p:spPr>
      </p:pic>
      <p:sp>
        <p:nvSpPr>
          <p:cNvPr id="104" name="object 104"/>
          <p:cNvSpPr txBox="1"/>
          <p:nvPr/>
        </p:nvSpPr>
        <p:spPr>
          <a:xfrm>
            <a:off x="6757733" y="8732931"/>
            <a:ext cx="243204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105" name="object 10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2627" y="8757644"/>
            <a:ext cx="122440" cy="122428"/>
          </a:xfrm>
          <a:prstGeom prst="rect">
            <a:avLst/>
          </a:prstGeom>
        </p:spPr>
      </p:pic>
      <p:pic>
        <p:nvPicPr>
          <p:cNvPr id="106" name="object 10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8927" y="9023724"/>
            <a:ext cx="122440" cy="122428"/>
          </a:xfrm>
          <a:prstGeom prst="rect">
            <a:avLst/>
          </a:prstGeom>
        </p:spPr>
      </p:pic>
      <p:sp>
        <p:nvSpPr>
          <p:cNvPr id="107" name="object 107"/>
          <p:cNvSpPr txBox="1"/>
          <p:nvPr/>
        </p:nvSpPr>
        <p:spPr>
          <a:xfrm>
            <a:off x="6398139" y="8999011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108" name="object 10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12627" y="9023724"/>
            <a:ext cx="122440" cy="122428"/>
          </a:xfrm>
          <a:prstGeom prst="rect">
            <a:avLst/>
          </a:prstGeom>
        </p:spPr>
      </p:pic>
      <p:grpSp>
        <p:nvGrpSpPr>
          <p:cNvPr id="109" name="object 109"/>
          <p:cNvGrpSpPr/>
          <p:nvPr/>
        </p:nvGrpSpPr>
        <p:grpSpPr>
          <a:xfrm>
            <a:off x="274320" y="9413761"/>
            <a:ext cx="843280" cy="370840"/>
            <a:chOff x="274320" y="9413761"/>
            <a:chExt cx="843280" cy="370840"/>
          </a:xfrm>
        </p:grpSpPr>
        <p:pic>
          <p:nvPicPr>
            <p:cNvPr id="110" name="object 11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4320" y="9413761"/>
              <a:ext cx="370332" cy="370319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81831" y="9450798"/>
              <a:ext cx="214075" cy="173308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18387" y="9452670"/>
              <a:ext cx="77520" cy="169570"/>
            </a:xfrm>
            <a:prstGeom prst="rect">
              <a:avLst/>
            </a:prstGeom>
          </p:spPr>
        </p:pic>
        <p:pic>
          <p:nvPicPr>
            <p:cNvPr id="113" name="object 11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18099" y="9452673"/>
              <a:ext cx="99313" cy="169557"/>
            </a:xfrm>
            <a:prstGeom prst="rect">
              <a:avLst/>
            </a:prstGeom>
          </p:spPr>
        </p:pic>
      </p:grpSp>
      <p:grpSp>
        <p:nvGrpSpPr>
          <p:cNvPr id="114" name="object 114"/>
          <p:cNvGrpSpPr/>
          <p:nvPr/>
        </p:nvGrpSpPr>
        <p:grpSpPr>
          <a:xfrm>
            <a:off x="1230998" y="9450797"/>
            <a:ext cx="432434" cy="173355"/>
            <a:chOff x="1230998" y="9450797"/>
            <a:chExt cx="432434" cy="173355"/>
          </a:xfrm>
        </p:grpSpPr>
        <p:pic>
          <p:nvPicPr>
            <p:cNvPr id="115" name="object 11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30998" y="9450801"/>
              <a:ext cx="97904" cy="173304"/>
            </a:xfrm>
            <a:prstGeom prst="rect">
              <a:avLst/>
            </a:prstGeom>
          </p:spPr>
        </p:pic>
        <p:pic>
          <p:nvPicPr>
            <p:cNvPr id="116" name="object 11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349033" y="9450797"/>
              <a:ext cx="97916" cy="173304"/>
            </a:xfrm>
            <a:prstGeom prst="rect">
              <a:avLst/>
            </a:prstGeom>
          </p:spPr>
        </p:pic>
        <p:pic>
          <p:nvPicPr>
            <p:cNvPr id="117" name="object 11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68478" y="9452669"/>
              <a:ext cx="194638" cy="169570"/>
            </a:xfrm>
            <a:prstGeom prst="rect">
              <a:avLst/>
            </a:prstGeom>
          </p:spPr>
        </p:pic>
      </p:grpSp>
      <p:sp>
        <p:nvSpPr>
          <p:cNvPr id="118" name="object 118"/>
          <p:cNvSpPr/>
          <p:nvPr/>
        </p:nvSpPr>
        <p:spPr>
          <a:xfrm>
            <a:off x="1173137" y="9452292"/>
            <a:ext cx="10160" cy="171450"/>
          </a:xfrm>
          <a:custGeom>
            <a:avLst/>
            <a:gdLst/>
            <a:ahLst/>
            <a:cxnLst/>
            <a:rect l="l" t="t" r="r" b="b"/>
            <a:pathLst>
              <a:path w="10159" h="171450">
                <a:moveTo>
                  <a:pt x="10109" y="0"/>
                </a:moveTo>
                <a:lnTo>
                  <a:pt x="0" y="0"/>
                </a:lnTo>
                <a:lnTo>
                  <a:pt x="0" y="170942"/>
                </a:lnTo>
                <a:lnTo>
                  <a:pt x="10109" y="170942"/>
                </a:lnTo>
                <a:lnTo>
                  <a:pt x="10109" y="0"/>
                </a:lnTo>
                <a:close/>
              </a:path>
            </a:pathLst>
          </a:custGeom>
          <a:solidFill>
            <a:srgbClr val="AD85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120" name="object 1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2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  <p:sp>
        <p:nvSpPr>
          <p:cNvPr id="121" name="object 121"/>
          <p:cNvSpPr txBox="1"/>
          <p:nvPr/>
        </p:nvSpPr>
        <p:spPr>
          <a:xfrm>
            <a:off x="1778000" y="9681451"/>
            <a:ext cx="3911600" cy="88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98265" algn="l"/>
              </a:tabLst>
            </a:pPr>
            <a:r>
              <a:rPr sz="400" b="1" u="sng" spc="-40" dirty="0">
                <a:solidFill>
                  <a:srgbClr val="AD8504"/>
                </a:solidFill>
                <a:uFill>
                  <a:solidFill>
                    <a:srgbClr val="AD8504"/>
                  </a:solidFill>
                </a:uFill>
                <a:latin typeface="Century Gothic"/>
                <a:cs typeface="Century Gothic"/>
              </a:rPr>
              <a:t> 	</a:t>
            </a:r>
            <a:endParaRPr sz="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9576" y="84825"/>
            <a:ext cx="21005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5" dirty="0"/>
              <a:t>Q-AAP+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3860" y="1572408"/>
            <a:ext cx="122440" cy="12242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413072" y="1547695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27560" y="1572408"/>
            <a:ext cx="122440" cy="12242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33860" y="1924220"/>
            <a:ext cx="122440" cy="12242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413072" y="1899513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27560" y="1924220"/>
            <a:ext cx="122440" cy="12242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3872" y="2330074"/>
            <a:ext cx="122440" cy="12242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413084" y="2305367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27572" y="2330074"/>
            <a:ext cx="122440" cy="12242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3860" y="2719092"/>
            <a:ext cx="122440" cy="122428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413072" y="2694379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27560" y="2719092"/>
            <a:ext cx="122440" cy="12242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33872" y="3493909"/>
            <a:ext cx="122440" cy="122427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413084" y="3469203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27572" y="3493909"/>
            <a:ext cx="122440" cy="122427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3872" y="3858259"/>
            <a:ext cx="122440" cy="122427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6413084" y="3833547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27572" y="3858259"/>
            <a:ext cx="122440" cy="122427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3860" y="4211057"/>
            <a:ext cx="122440" cy="122427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6413072" y="4186344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27560" y="4211057"/>
            <a:ext cx="122440" cy="122427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33860" y="5044692"/>
            <a:ext cx="122440" cy="122427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27560" y="5044692"/>
            <a:ext cx="122440" cy="12242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633860" y="5328222"/>
            <a:ext cx="122440" cy="122427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027560" y="5328222"/>
            <a:ext cx="122440" cy="122427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633860" y="5594922"/>
            <a:ext cx="122440" cy="122427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6413072" y="5019973"/>
            <a:ext cx="602615" cy="70040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30" name="object 3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027560" y="5594922"/>
            <a:ext cx="122440" cy="122427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33860" y="6706471"/>
            <a:ext cx="122440" cy="122428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6413072" y="6681751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33" name="object 3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27560" y="6706471"/>
            <a:ext cx="122440" cy="122428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633860" y="7108926"/>
            <a:ext cx="122440" cy="122428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6413072" y="7084207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027560" y="7108926"/>
            <a:ext cx="122440" cy="122428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633860" y="7418527"/>
            <a:ext cx="122440" cy="122428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6413072" y="7393807"/>
            <a:ext cx="602615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2110" algn="l"/>
              </a:tabLst>
            </a:pPr>
            <a:r>
              <a:rPr sz="8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OUI	</a:t>
            </a:r>
            <a:r>
              <a:rPr sz="800" b="1" spc="-50" dirty="0">
                <a:solidFill>
                  <a:srgbClr val="212753"/>
                </a:solidFill>
                <a:latin typeface="Century Gothic"/>
                <a:cs typeface="Century Gothic"/>
              </a:rPr>
              <a:t>NON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39" name="object 3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027560" y="7418527"/>
            <a:ext cx="122440" cy="122428"/>
          </a:xfrm>
          <a:prstGeom prst="rect">
            <a:avLst/>
          </a:prstGeom>
        </p:spPr>
      </p:pic>
      <p:sp>
        <p:nvSpPr>
          <p:cNvPr id="40" name="object 40"/>
          <p:cNvSpPr/>
          <p:nvPr/>
        </p:nvSpPr>
        <p:spPr>
          <a:xfrm>
            <a:off x="401039" y="7717372"/>
            <a:ext cx="6970395" cy="1122045"/>
          </a:xfrm>
          <a:custGeom>
            <a:avLst/>
            <a:gdLst/>
            <a:ahLst/>
            <a:cxnLst/>
            <a:rect l="l" t="t" r="r" b="b"/>
            <a:pathLst>
              <a:path w="6970395" h="1122045">
                <a:moveTo>
                  <a:pt x="6970331" y="968857"/>
                </a:moveTo>
                <a:lnTo>
                  <a:pt x="6962479" y="1017202"/>
                </a:lnTo>
                <a:lnTo>
                  <a:pt x="6940613" y="1059193"/>
                </a:lnTo>
                <a:lnTo>
                  <a:pt x="6907273" y="1092309"/>
                </a:lnTo>
                <a:lnTo>
                  <a:pt x="6864995" y="1114028"/>
                </a:lnTo>
                <a:lnTo>
                  <a:pt x="6816318" y="1121829"/>
                </a:lnTo>
                <a:lnTo>
                  <a:pt x="154012" y="1121829"/>
                </a:lnTo>
                <a:lnTo>
                  <a:pt x="105330" y="1114028"/>
                </a:lnTo>
                <a:lnTo>
                  <a:pt x="63052" y="1092309"/>
                </a:lnTo>
                <a:lnTo>
                  <a:pt x="29713" y="1059193"/>
                </a:lnTo>
                <a:lnTo>
                  <a:pt x="7851" y="1017202"/>
                </a:lnTo>
                <a:lnTo>
                  <a:pt x="0" y="968857"/>
                </a:lnTo>
                <a:lnTo>
                  <a:pt x="0" y="152971"/>
                </a:lnTo>
                <a:lnTo>
                  <a:pt x="7851" y="104621"/>
                </a:lnTo>
                <a:lnTo>
                  <a:pt x="29713" y="62629"/>
                </a:lnTo>
                <a:lnTo>
                  <a:pt x="63052" y="29515"/>
                </a:lnTo>
                <a:lnTo>
                  <a:pt x="105330" y="7798"/>
                </a:lnTo>
                <a:lnTo>
                  <a:pt x="154012" y="0"/>
                </a:lnTo>
                <a:lnTo>
                  <a:pt x="6816318" y="0"/>
                </a:lnTo>
                <a:lnTo>
                  <a:pt x="6864995" y="7798"/>
                </a:lnTo>
                <a:lnTo>
                  <a:pt x="6907273" y="29515"/>
                </a:lnTo>
                <a:lnTo>
                  <a:pt x="6940613" y="62629"/>
                </a:lnTo>
                <a:lnTo>
                  <a:pt x="6962479" y="104621"/>
                </a:lnTo>
                <a:lnTo>
                  <a:pt x="6970331" y="152971"/>
                </a:lnTo>
                <a:lnTo>
                  <a:pt x="6970331" y="968857"/>
                </a:lnTo>
                <a:close/>
              </a:path>
            </a:pathLst>
          </a:custGeom>
          <a:ln w="38100">
            <a:solidFill>
              <a:srgbClr val="2127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85583" y="7975600"/>
            <a:ext cx="6780530" cy="5670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532765" marR="5080" indent="-520700">
              <a:lnSpc>
                <a:spcPts val="2100"/>
              </a:lnSpc>
              <a:spcBef>
                <a:spcPts val="219"/>
              </a:spcBef>
            </a:pPr>
            <a:r>
              <a:rPr sz="18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Allez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240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90" dirty="0">
                <a:solidFill>
                  <a:srgbClr val="231F20"/>
                </a:solidFill>
                <a:latin typeface="Century Gothic"/>
                <a:cs typeface="Century Gothic"/>
              </a:rPr>
              <a:t>la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75" dirty="0">
                <a:solidFill>
                  <a:srgbClr val="231F20"/>
                </a:solidFill>
                <a:latin typeface="Century Gothic"/>
                <a:cs typeface="Century Gothic"/>
              </a:rPr>
              <a:t>page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entury Gothic"/>
                <a:cs typeface="Century Gothic"/>
              </a:rPr>
              <a:t>4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pour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connaître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les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recommandations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60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votre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état </a:t>
            </a:r>
            <a:r>
              <a:rPr sz="1800" b="1" spc="-49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60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80" dirty="0">
                <a:solidFill>
                  <a:srgbClr val="231F20"/>
                </a:solidFill>
                <a:latin typeface="Century Gothic"/>
                <a:cs typeface="Century Gothic"/>
              </a:rPr>
              <a:t>santé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05" dirty="0">
                <a:solidFill>
                  <a:srgbClr val="231F20"/>
                </a:solidFill>
                <a:latin typeface="Century Gothic"/>
                <a:cs typeface="Century Gothic"/>
              </a:rPr>
              <a:t>actuel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et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160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signer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90" dirty="0">
                <a:solidFill>
                  <a:srgbClr val="231F20"/>
                </a:solidFill>
                <a:latin typeface="Century Gothic"/>
                <a:cs typeface="Century Gothic"/>
              </a:rPr>
              <a:t>la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90" dirty="0">
                <a:solidFill>
                  <a:srgbClr val="231F20"/>
                </a:solidFill>
                <a:latin typeface="Century Gothic"/>
                <a:cs typeface="Century Gothic"/>
              </a:rPr>
              <a:t>déclaration</a:t>
            </a:r>
            <a:r>
              <a:rPr sz="1800" b="1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sz="1800" b="1" spc="-1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8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participant.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74320" y="9413761"/>
            <a:ext cx="843280" cy="370840"/>
            <a:chOff x="274320" y="9413761"/>
            <a:chExt cx="843280" cy="370840"/>
          </a:xfrm>
        </p:grpSpPr>
        <p:pic>
          <p:nvPicPr>
            <p:cNvPr id="43" name="object 4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74320" y="9413761"/>
              <a:ext cx="370332" cy="37031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81831" y="9450798"/>
              <a:ext cx="214075" cy="17330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18387" y="9452670"/>
              <a:ext cx="77520" cy="169570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18099" y="9452673"/>
              <a:ext cx="99313" cy="169557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1230998" y="9450797"/>
            <a:ext cx="432434" cy="173355"/>
            <a:chOff x="1230998" y="9450797"/>
            <a:chExt cx="432434" cy="173355"/>
          </a:xfrm>
        </p:grpSpPr>
        <p:pic>
          <p:nvPicPr>
            <p:cNvPr id="48" name="object 4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230998" y="9450801"/>
              <a:ext cx="97904" cy="173304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349033" y="9450797"/>
              <a:ext cx="97916" cy="173304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68478" y="9452669"/>
              <a:ext cx="194638" cy="169570"/>
            </a:xfrm>
            <a:prstGeom prst="rect">
              <a:avLst/>
            </a:prstGeom>
          </p:spPr>
        </p:pic>
      </p:grpSp>
      <p:sp>
        <p:nvSpPr>
          <p:cNvPr id="51" name="object 51"/>
          <p:cNvSpPr/>
          <p:nvPr/>
        </p:nvSpPr>
        <p:spPr>
          <a:xfrm>
            <a:off x="1173137" y="9452292"/>
            <a:ext cx="10160" cy="171450"/>
          </a:xfrm>
          <a:custGeom>
            <a:avLst/>
            <a:gdLst/>
            <a:ahLst/>
            <a:cxnLst/>
            <a:rect l="l" t="t" r="r" b="b"/>
            <a:pathLst>
              <a:path w="10159" h="171450">
                <a:moveTo>
                  <a:pt x="10109" y="0"/>
                </a:moveTo>
                <a:lnTo>
                  <a:pt x="0" y="0"/>
                </a:lnTo>
                <a:lnTo>
                  <a:pt x="0" y="170942"/>
                </a:lnTo>
                <a:lnTo>
                  <a:pt x="10109" y="170942"/>
                </a:lnTo>
                <a:lnTo>
                  <a:pt x="10109" y="0"/>
                </a:lnTo>
                <a:close/>
              </a:path>
            </a:pathLst>
          </a:custGeom>
          <a:solidFill>
            <a:srgbClr val="AD85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3090" y="2938772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353057" y="935895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6.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63090" y="18044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350390" y="1473319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6a.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7549" y="1473319"/>
            <a:ext cx="5542280" cy="2946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29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Éprouvez-vous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difficulté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contrôler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thérapies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prescrites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par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médecin?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9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prenez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d'autres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traitements)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0390" y="1841628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07549" y="1841628"/>
            <a:ext cx="548703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Est-ce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médecin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indiqué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concentration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d’oxygène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sang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basse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quand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07549" y="1968624"/>
            <a:ext cx="564705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repos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quand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faites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l’activité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avez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besoin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d’oxygénothérapie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supplémentaire?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0390" y="2197262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07549" y="2197262"/>
            <a:ext cx="5286375" cy="3962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asthmatique,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symptômes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d'une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oppression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thoracique,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respiration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sifflante,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difficultés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respiratoires,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toux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persistante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(plus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2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jours </a:t>
            </a: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semaine),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avez-vous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utilisé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secours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deux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fois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semaine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dernière?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50390" y="2667215"/>
            <a:ext cx="17653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d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07549" y="2667215"/>
            <a:ext cx="451675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médecin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a-t-il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déjà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dit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faites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l'hypertension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dans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artères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pulmonaires?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63090" y="37602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3090" y="21727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63090" y="26172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53057" y="3018695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7.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50390" y="3416419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7a.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07549" y="3416419"/>
            <a:ext cx="5542280" cy="2946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29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Éprouvez-vous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difficulté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contrôler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thérapies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prescrites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par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médecin?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9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prenez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d'autres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traitements)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50390" y="3772053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7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07549" y="3772053"/>
            <a:ext cx="5507990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repos,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souvent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tension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artérielle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faible,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pouvant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causer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étourdissements,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vertiges,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5" dirty="0">
                <a:solidFill>
                  <a:srgbClr val="231F20"/>
                </a:solidFill>
                <a:latin typeface="Trebuchet MS"/>
                <a:cs typeface="Trebuchet MS"/>
              </a:rPr>
              <a:t>/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pertes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conscience?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0390" y="4115010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7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07549" y="4115010"/>
            <a:ext cx="5010785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médecin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a-t-il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déjà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dit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épisodes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soudains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d'hypertension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(appelés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dysréflexie </a:t>
            </a:r>
            <a:r>
              <a:rPr sz="900" spc="-2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autonome)?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63090" y="40777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63090" y="52715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353057" y="4555394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8.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0390" y="4959400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8a.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07549" y="4959400"/>
            <a:ext cx="5542280" cy="29464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1000"/>
              </a:lnSpc>
              <a:spcBef>
                <a:spcPts val="229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Éprouvez-vous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difficulté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contrôler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thérapies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prescrites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par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médecin?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(Répondez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9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prenez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médicaments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d'autres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traitements)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50390" y="5315034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8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07549" y="5315034"/>
            <a:ext cx="244348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ot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mobili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é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che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édui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e?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50390" y="5543673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8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07549" y="5543673"/>
            <a:ext cx="5283835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eu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0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accident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vasculaire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cérébral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(AVC)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défaillance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nerveuse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musculaire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cours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r>
              <a:rPr sz="9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derniers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mois?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63090" y="55255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63090" y="73416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353057" y="5977794"/>
            <a:ext cx="12890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9.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10186" y="5977794"/>
            <a:ext cx="6155055" cy="32512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100"/>
              </a:lnSpc>
              <a:spcBef>
                <a:spcPts val="270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Avez-vous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212753"/>
                </a:solidFill>
                <a:latin typeface="Calibri"/>
                <a:cs typeface="Calibri"/>
              </a:rPr>
              <a:t>d’autres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conditions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médicales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30" dirty="0">
                <a:solidFill>
                  <a:srgbClr val="212753"/>
                </a:solidFill>
                <a:latin typeface="Calibri"/>
                <a:cs typeface="Calibri"/>
              </a:rPr>
              <a:t>qui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ne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figurent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pas</a:t>
            </a:r>
            <a:r>
              <a:rPr sz="1050" b="1" spc="-1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ci-dessus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30" dirty="0">
                <a:solidFill>
                  <a:srgbClr val="212753"/>
                </a:solidFill>
                <a:latin typeface="Calibri"/>
                <a:cs typeface="Calibri"/>
              </a:rPr>
              <a:t>ou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souffrez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-vous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30" dirty="0">
                <a:solidFill>
                  <a:srgbClr val="212753"/>
                </a:solidFill>
                <a:latin typeface="Calibri"/>
                <a:cs typeface="Calibri"/>
              </a:rPr>
              <a:t>deux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conditions </a:t>
            </a:r>
            <a:r>
              <a:rPr sz="1050" b="1" spc="-2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chroniques?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0403" y="6565634"/>
            <a:ext cx="16827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55" dirty="0">
                <a:solidFill>
                  <a:srgbClr val="231F20"/>
                </a:solidFill>
                <a:latin typeface="Trebuchet MS"/>
                <a:cs typeface="Trebuchet MS"/>
              </a:rPr>
              <a:t>9a.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07561" y="6565634"/>
            <a:ext cx="5368925" cy="3962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éprouvé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perte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mémoire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conscience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suite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d'une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blessure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5" dirty="0">
                <a:solidFill>
                  <a:srgbClr val="231F20"/>
                </a:solidFill>
                <a:latin typeface="Trebuchet MS"/>
                <a:cs typeface="Trebuchet MS"/>
              </a:rPr>
              <a:t>tête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cours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12 </a:t>
            </a:r>
            <a:r>
              <a:rPr sz="900" spc="-2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derniers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mois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2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40" dirty="0">
                <a:solidFill>
                  <a:srgbClr val="231F20"/>
                </a:solidFill>
                <a:latin typeface="Trebuchet MS"/>
                <a:cs typeface="Trebuchet MS"/>
              </a:rPr>
              <a:t>été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diagnostiqué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comme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ayant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subi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commotion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cérébrale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cours</a:t>
            </a:r>
            <a:r>
              <a:rPr sz="900" spc="-7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12 </a:t>
            </a:r>
            <a:r>
              <a:rPr sz="900" spc="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derniers</a:t>
            </a:r>
            <a:r>
              <a:rPr sz="9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mois?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50403" y="7022911"/>
            <a:ext cx="17526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15" dirty="0">
                <a:solidFill>
                  <a:srgbClr val="231F20"/>
                </a:solidFill>
                <a:latin typeface="Trebuchet MS"/>
                <a:cs typeface="Trebuchet MS"/>
              </a:rPr>
              <a:t>9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b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07561" y="7022911"/>
            <a:ext cx="5521325" cy="2819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310"/>
              </a:spcBef>
            </a:pP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Avez-vous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condition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médicale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qui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n'est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mentionnée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(comme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30" dirty="0">
                <a:solidFill>
                  <a:srgbClr val="231F20"/>
                </a:solidFill>
                <a:latin typeface="Trebuchet MS"/>
                <a:cs typeface="Trebuchet MS"/>
              </a:rPr>
              <a:t>l'épilepsie,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troubles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rebuchet MS"/>
                <a:cs typeface="Trebuchet MS"/>
              </a:rPr>
              <a:t>neurologiques,</a:t>
            </a:r>
            <a:r>
              <a:rPr sz="9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des </a:t>
            </a:r>
            <a:r>
              <a:rPr sz="900" spc="-254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rebuchet MS"/>
                <a:cs typeface="Trebuchet MS"/>
              </a:rPr>
              <a:t>problèmes</a:t>
            </a:r>
            <a:r>
              <a:rPr sz="900" spc="-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rénaux)?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50403" y="7365869"/>
            <a:ext cx="16319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9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900" spc="-140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07561" y="7365869"/>
            <a:ext cx="2844800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Vivez-vous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Trebuchet MS"/>
                <a:cs typeface="Trebuchet MS"/>
              </a:rPr>
              <a:t>actuellement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2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deux</a:t>
            </a:r>
            <a:r>
              <a:rPr sz="90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rebuchet MS"/>
                <a:cs typeface="Trebuchet MS"/>
              </a:rPr>
              <a:t>maladies</a:t>
            </a:r>
            <a:r>
              <a:rPr sz="90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900" dirty="0">
                <a:solidFill>
                  <a:srgbClr val="231F20"/>
                </a:solidFill>
                <a:latin typeface="Trebuchet MS"/>
                <a:cs typeface="Trebuchet MS"/>
              </a:rPr>
              <a:t>chroniques?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63085" y="5880125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63090" y="4450792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38100">
            <a:solidFill>
              <a:srgbClr val="AD85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63090" y="6986004"/>
            <a:ext cx="6863715" cy="0"/>
          </a:xfrm>
          <a:custGeom>
            <a:avLst/>
            <a:gdLst/>
            <a:ahLst/>
            <a:cxnLst/>
            <a:rect l="l" t="t" r="r" b="b"/>
            <a:pathLst>
              <a:path w="6863715">
                <a:moveTo>
                  <a:pt x="0" y="0"/>
                </a:moveTo>
                <a:lnTo>
                  <a:pt x="6863333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6" name="object 9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721583" y="1288649"/>
            <a:ext cx="146900" cy="146939"/>
          </a:xfrm>
          <a:prstGeom prst="rect">
            <a:avLst/>
          </a:prstGeom>
        </p:spPr>
      </p:pic>
      <p:sp>
        <p:nvSpPr>
          <p:cNvPr id="97" name="object 97"/>
          <p:cNvSpPr txBox="1"/>
          <p:nvPr/>
        </p:nvSpPr>
        <p:spPr>
          <a:xfrm>
            <a:off x="810186" y="935895"/>
            <a:ext cx="6256020" cy="51117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365760">
              <a:lnSpc>
                <a:spcPct val="79400"/>
              </a:lnSpc>
              <a:spcBef>
                <a:spcPts val="355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Avez-vous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des</a:t>
            </a:r>
            <a:r>
              <a:rPr sz="1050" b="1" spc="-1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problèmes</a:t>
            </a:r>
            <a:r>
              <a:rPr sz="1050" b="1" spc="-1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212753"/>
                </a:solidFill>
                <a:latin typeface="Calibri"/>
                <a:cs typeface="Calibri"/>
              </a:rPr>
              <a:t>respiratoires?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Cela</a:t>
            </a:r>
            <a:r>
              <a:rPr sz="1050" i="1" spc="-114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comprend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maladie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pulmonaire</a:t>
            </a:r>
            <a:r>
              <a:rPr sz="1050" i="1" spc="-114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obstructive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chronique,</a:t>
            </a:r>
            <a:r>
              <a:rPr sz="1050" i="1" spc="-114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asthme, </a:t>
            </a:r>
            <a:r>
              <a:rPr sz="1050" i="1" spc="-30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5" dirty="0">
                <a:solidFill>
                  <a:srgbClr val="212753"/>
                </a:solidFill>
                <a:latin typeface="Trebuchet MS"/>
                <a:cs typeface="Trebuchet MS"/>
              </a:rPr>
              <a:t>l'hypertension</a:t>
            </a:r>
            <a:r>
              <a:rPr sz="1050" i="1" spc="-13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85" dirty="0">
                <a:solidFill>
                  <a:srgbClr val="212753"/>
                </a:solidFill>
                <a:latin typeface="Trebuchet MS"/>
                <a:cs typeface="Trebuchet MS"/>
              </a:rPr>
              <a:t>artérielle</a:t>
            </a:r>
            <a:r>
              <a:rPr sz="1050" i="1" spc="-13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pulmonaire</a:t>
            </a:r>
            <a:endParaRPr sz="1050">
              <a:latin typeface="Trebuchet MS"/>
              <a:cs typeface="Trebuchet MS"/>
            </a:endParaRPr>
          </a:p>
          <a:p>
            <a:pPr marL="27305">
              <a:lnSpc>
                <a:spcPct val="100000"/>
              </a:lnSpc>
              <a:spcBef>
                <a:spcPts val="365"/>
              </a:spcBef>
              <a:tabLst>
                <a:tab pos="4497070" algn="l"/>
                <a:tab pos="509778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t(es)</a:t>
            </a:r>
            <a:r>
              <a:rPr sz="1000" spc="-165" dirty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6a-6d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7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98" name="object 9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722216" y="3252908"/>
            <a:ext cx="146900" cy="146939"/>
          </a:xfrm>
          <a:prstGeom prst="rect">
            <a:avLst/>
          </a:prstGeom>
        </p:spPr>
      </p:pic>
      <p:sp>
        <p:nvSpPr>
          <p:cNvPr id="99" name="object 99"/>
          <p:cNvSpPr txBox="1"/>
          <p:nvPr/>
        </p:nvSpPr>
        <p:spPr>
          <a:xfrm>
            <a:off x="810319" y="2972261"/>
            <a:ext cx="6255385" cy="42862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Avez-vous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une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lésion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la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moelle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épinière?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Cela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0" dirty="0">
                <a:solidFill>
                  <a:srgbClr val="212753"/>
                </a:solidFill>
                <a:latin typeface="Trebuchet MS"/>
                <a:cs typeface="Trebuchet MS"/>
              </a:rPr>
              <a:t>comprend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5" dirty="0">
                <a:solidFill>
                  <a:srgbClr val="212753"/>
                </a:solidFill>
                <a:latin typeface="Trebuchet MS"/>
                <a:cs typeface="Trebuchet MS"/>
              </a:rPr>
              <a:t>tétraplégie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105" dirty="0">
                <a:solidFill>
                  <a:srgbClr val="212753"/>
                </a:solidFill>
                <a:latin typeface="Trebuchet MS"/>
                <a:cs typeface="Trebuchet MS"/>
              </a:rPr>
              <a:t>et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5" dirty="0">
                <a:solidFill>
                  <a:srgbClr val="212753"/>
                </a:solidFill>
                <a:latin typeface="Trebuchet MS"/>
                <a:cs typeface="Trebuchet MS"/>
              </a:rPr>
              <a:t>paraplégie</a:t>
            </a:r>
            <a:endParaRPr sz="1050">
              <a:latin typeface="Trebuchet MS"/>
              <a:cs typeface="Trebuchet MS"/>
            </a:endParaRPr>
          </a:p>
          <a:p>
            <a:pPr marL="26670">
              <a:lnSpc>
                <a:spcPct val="100000"/>
              </a:lnSpc>
              <a:spcBef>
                <a:spcPts val="345"/>
              </a:spcBef>
              <a:tabLst>
                <a:tab pos="4496435" algn="l"/>
                <a:tab pos="509778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t(es)</a:t>
            </a:r>
            <a:r>
              <a:rPr sz="1000" spc="-165" dirty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7a-7c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8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100" name="object 10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722216" y="4786575"/>
            <a:ext cx="146900" cy="146939"/>
          </a:xfrm>
          <a:prstGeom prst="rect">
            <a:avLst/>
          </a:prstGeom>
        </p:spPr>
      </p:pic>
      <p:sp>
        <p:nvSpPr>
          <p:cNvPr id="101" name="object 101"/>
          <p:cNvSpPr txBox="1"/>
          <p:nvPr/>
        </p:nvSpPr>
        <p:spPr>
          <a:xfrm>
            <a:off x="810186" y="4519614"/>
            <a:ext cx="6256020" cy="40767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Avez-vous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eu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35" dirty="0">
                <a:solidFill>
                  <a:srgbClr val="212753"/>
                </a:solidFill>
                <a:latin typeface="Calibri"/>
                <a:cs typeface="Calibri"/>
              </a:rPr>
              <a:t>un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accident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vasculaire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cérébral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-10" dirty="0">
                <a:solidFill>
                  <a:srgbClr val="212753"/>
                </a:solidFill>
                <a:latin typeface="Calibri"/>
                <a:cs typeface="Calibri"/>
              </a:rPr>
              <a:t>(AVC)?</a:t>
            </a:r>
            <a:r>
              <a:rPr sz="1050" b="1" spc="-1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Cela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inclut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55" dirty="0">
                <a:solidFill>
                  <a:srgbClr val="212753"/>
                </a:solidFill>
                <a:latin typeface="Trebuchet MS"/>
                <a:cs typeface="Trebuchet MS"/>
              </a:rPr>
              <a:t>ischémique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5" dirty="0">
                <a:solidFill>
                  <a:srgbClr val="212753"/>
                </a:solidFill>
                <a:latin typeface="Trebuchet MS"/>
                <a:cs typeface="Trebuchet MS"/>
              </a:rPr>
              <a:t>transitoire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70" dirty="0">
                <a:solidFill>
                  <a:srgbClr val="212753"/>
                </a:solidFill>
                <a:latin typeface="Trebuchet MS"/>
                <a:cs typeface="Trebuchet MS"/>
              </a:rPr>
              <a:t>(AIT)</a:t>
            </a:r>
            <a:r>
              <a:rPr sz="1050" i="1" spc="-120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25" dirty="0">
                <a:solidFill>
                  <a:srgbClr val="212753"/>
                </a:solidFill>
                <a:latin typeface="Trebuchet MS"/>
                <a:cs typeface="Trebuchet MS"/>
              </a:rPr>
              <a:t>ou</a:t>
            </a:r>
            <a:r>
              <a:rPr sz="1050" i="1" spc="-125" dirty="0">
                <a:solidFill>
                  <a:srgbClr val="212753"/>
                </a:solidFill>
                <a:latin typeface="Trebuchet MS"/>
                <a:cs typeface="Trebuchet MS"/>
              </a:rPr>
              <a:t> </a:t>
            </a:r>
            <a:r>
              <a:rPr sz="1050" i="1" spc="-65" dirty="0">
                <a:solidFill>
                  <a:srgbClr val="212753"/>
                </a:solidFill>
                <a:latin typeface="Trebuchet MS"/>
                <a:cs typeface="Trebuchet MS"/>
              </a:rPr>
              <a:t>AVC</a:t>
            </a:r>
            <a:endParaRPr sz="1050">
              <a:latin typeface="Trebuchet MS"/>
              <a:cs typeface="Trebuchet MS"/>
            </a:endParaRPr>
          </a:p>
          <a:p>
            <a:pPr marL="27305">
              <a:lnSpc>
                <a:spcPct val="100000"/>
              </a:lnSpc>
              <a:spcBef>
                <a:spcPts val="270"/>
              </a:spcBef>
              <a:tabLst>
                <a:tab pos="4497070" algn="l"/>
                <a:tab pos="509778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ci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00" spc="-10" dirty="0">
                <a:solidFill>
                  <a:srgbClr val="231F20"/>
                </a:solidFill>
                <a:latin typeface="Trebuchet MS"/>
                <a:cs typeface="Trebuchet MS"/>
              </a:rPr>
              <a:t>dessus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ése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t(es)</a:t>
            </a:r>
            <a:r>
              <a:rPr sz="1000" spc="-165" dirty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épond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8a-8c</a:t>
            </a:r>
            <a:r>
              <a:rPr sz="1000" dirty="0">
                <a:solidFill>
                  <a:srgbClr val="231F20"/>
                </a:solidFill>
                <a:latin typeface="Trebuchet MS"/>
                <a:cs typeface="Trebuchet MS"/>
              </a:rPr>
              <a:t>	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passez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9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24863" y="6341633"/>
            <a:ext cx="42881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Trebuchet MS"/>
                <a:cs typeface="Trebuchet MS"/>
              </a:rPr>
              <a:t>la/les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condition(s)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ci-dessus</a:t>
            </a:r>
            <a:r>
              <a:rPr sz="100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est/sont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Trebuchet MS"/>
                <a:cs typeface="Trebuchet MS"/>
              </a:rPr>
              <a:t>présent(es),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répondre</a:t>
            </a:r>
            <a:r>
              <a:rPr sz="100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Trebuchet MS"/>
                <a:cs typeface="Trebuchet MS"/>
              </a:rPr>
              <a:t>aux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questions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Trebuchet MS"/>
                <a:cs typeface="Trebuchet MS"/>
              </a:rPr>
              <a:t>9a-9c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103" name="object 10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720938" y="6378764"/>
            <a:ext cx="146900" cy="146939"/>
          </a:xfrm>
          <a:prstGeom prst="rect">
            <a:avLst/>
          </a:prstGeom>
        </p:spPr>
      </p:pic>
      <p:sp>
        <p:nvSpPr>
          <p:cNvPr id="104" name="object 104"/>
          <p:cNvSpPr txBox="1"/>
          <p:nvPr/>
        </p:nvSpPr>
        <p:spPr>
          <a:xfrm>
            <a:off x="5293598" y="6354954"/>
            <a:ext cx="21666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3410" algn="l"/>
              </a:tabLst>
            </a:pPr>
            <a:r>
              <a:rPr sz="1000" spc="-20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b="1" spc="-75" dirty="0">
                <a:solidFill>
                  <a:srgbClr val="231F20"/>
                </a:solidFill>
                <a:latin typeface="Century Gothic"/>
                <a:cs typeface="Century Gothic"/>
              </a:rPr>
              <a:t>NON</a:t>
            </a:r>
            <a:r>
              <a:rPr sz="1000" b="1" dirty="0">
                <a:solidFill>
                  <a:srgbClr val="231F20"/>
                </a:solidFill>
                <a:latin typeface="Century Gothic"/>
                <a:cs typeface="Century Gothic"/>
              </a:rPr>
              <a:t>	</a:t>
            </a:r>
            <a:r>
              <a:rPr sz="1000" spc="-45" dirty="0">
                <a:solidFill>
                  <a:srgbClr val="231F20"/>
                </a:solidFill>
                <a:latin typeface="Trebuchet MS"/>
                <a:cs typeface="Trebuchet MS"/>
              </a:rPr>
              <a:t>lisez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Trebuchet MS"/>
                <a:cs typeface="Trebuchet MS"/>
              </a:rPr>
              <a:t>les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onseils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rebuchet MS"/>
                <a:cs typeface="Trebuchet MS"/>
              </a:rPr>
              <a:t>sur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rebuchet MS"/>
                <a:cs typeface="Trebuchet MS"/>
              </a:rPr>
              <a:t>page</a:t>
            </a:r>
            <a:r>
              <a:rPr sz="100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rebuchet MS"/>
                <a:cs typeface="Trebuchet MS"/>
              </a:rPr>
              <a:t>4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5" name="object 10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106" name="object 10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3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  <p:sp>
        <p:nvSpPr>
          <p:cNvPr id="107" name="object 107"/>
          <p:cNvSpPr txBox="1"/>
          <p:nvPr/>
        </p:nvSpPr>
        <p:spPr>
          <a:xfrm>
            <a:off x="1778000" y="9681451"/>
            <a:ext cx="3911600" cy="88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98265" algn="l"/>
              </a:tabLst>
            </a:pPr>
            <a:r>
              <a:rPr sz="400" b="1" u="sng" spc="-40" dirty="0">
                <a:solidFill>
                  <a:srgbClr val="AD8504"/>
                </a:solidFill>
                <a:uFill>
                  <a:solidFill>
                    <a:srgbClr val="AD8504"/>
                  </a:solidFill>
                </a:uFill>
                <a:latin typeface="Century Gothic"/>
                <a:cs typeface="Century Gothic"/>
              </a:rPr>
              <a:t> 	</a:t>
            </a:r>
            <a:endParaRPr sz="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9576" y="84825"/>
            <a:ext cx="21005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5" dirty="0"/>
              <a:t>Q-AAP+</a:t>
            </a:r>
          </a:p>
        </p:txBody>
      </p:sp>
      <p:sp>
        <p:nvSpPr>
          <p:cNvPr id="3" name="object 3"/>
          <p:cNvSpPr/>
          <p:nvPr/>
        </p:nvSpPr>
        <p:spPr>
          <a:xfrm>
            <a:off x="396236" y="5456770"/>
            <a:ext cx="7002780" cy="0"/>
          </a:xfrm>
          <a:custGeom>
            <a:avLst/>
            <a:gdLst/>
            <a:ahLst/>
            <a:cxnLst/>
            <a:rect l="l" t="t" r="r" b="b"/>
            <a:pathLst>
              <a:path w="7002780">
                <a:moveTo>
                  <a:pt x="0" y="0"/>
                </a:moveTo>
                <a:lnTo>
                  <a:pt x="7002780" y="0"/>
                </a:lnTo>
              </a:path>
            </a:pathLst>
          </a:custGeom>
          <a:ln w="38100">
            <a:solidFill>
              <a:srgbClr val="2127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3057" y="9048126"/>
            <a:ext cx="6633209" cy="3302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78105" indent="-66040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78740" algn="l"/>
              </a:tabLst>
            </a:pP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Jamnik</a:t>
            </a:r>
            <a:r>
              <a:rPr sz="550" spc="-65" dirty="0">
                <a:solidFill>
                  <a:srgbClr val="231F20"/>
                </a:solidFill>
                <a:latin typeface="Trebuchet MS"/>
                <a:cs typeface="Trebuchet MS"/>
              </a:rPr>
              <a:t> VJ,</a:t>
            </a:r>
            <a:r>
              <a:rPr sz="55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Warburton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DER,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Makarski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80" dirty="0">
                <a:solidFill>
                  <a:srgbClr val="231F20"/>
                </a:solidFill>
                <a:latin typeface="Trebuchet MS"/>
                <a:cs typeface="Trebuchet MS"/>
              </a:rPr>
              <a:t>J,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McKenzie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DC,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Shephard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60" dirty="0">
                <a:solidFill>
                  <a:srgbClr val="231F20"/>
                </a:solidFill>
                <a:latin typeface="Trebuchet MS"/>
                <a:cs typeface="Trebuchet MS"/>
              </a:rPr>
              <a:t>RJ,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Stone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80" dirty="0">
                <a:solidFill>
                  <a:srgbClr val="231F20"/>
                </a:solidFill>
                <a:latin typeface="Trebuchet MS"/>
                <a:cs typeface="Trebuchet MS"/>
              </a:rPr>
              <a:t>J,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Gledhill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N.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Enhancing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the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effectiveness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of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clearance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Trebuchet MS"/>
                <a:cs typeface="Trebuchet MS"/>
              </a:rPr>
              <a:t>for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physical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activity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participation;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background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overall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process.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15" dirty="0">
                <a:solidFill>
                  <a:srgbClr val="231F20"/>
                </a:solidFill>
                <a:latin typeface="Trebuchet MS"/>
                <a:cs typeface="Trebuchet MS"/>
              </a:rPr>
              <a:t>APNM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36(S1):S3-S13,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2011.</a:t>
            </a:r>
            <a:endParaRPr sz="550">
              <a:latin typeface="Trebuchet MS"/>
              <a:cs typeface="Trebuchet MS"/>
            </a:endParaRPr>
          </a:p>
          <a:p>
            <a:pPr marL="12700" marR="63500">
              <a:lnSpc>
                <a:spcPct val="121200"/>
              </a:lnSpc>
              <a:buAutoNum type="arabicPeriod"/>
              <a:tabLst>
                <a:tab pos="76200" algn="l"/>
              </a:tabLst>
            </a:pP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Warburton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DER,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Gledhill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N,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Jamnik</a:t>
            </a:r>
            <a:r>
              <a:rPr sz="55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VK,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Bredin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SSD,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McKenzie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DC,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Stone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80" dirty="0">
                <a:solidFill>
                  <a:srgbClr val="231F20"/>
                </a:solidFill>
                <a:latin typeface="Trebuchet MS"/>
                <a:cs typeface="Trebuchet MS"/>
              </a:rPr>
              <a:t>J,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Charlesworth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S,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Shephard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60" dirty="0">
                <a:solidFill>
                  <a:srgbClr val="231F20"/>
                </a:solidFill>
                <a:latin typeface="Trebuchet MS"/>
                <a:cs typeface="Trebuchet MS"/>
              </a:rPr>
              <a:t>RJ.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Evidence-based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risk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assessment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recommendations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Trebuchet MS"/>
                <a:cs typeface="Trebuchet MS"/>
              </a:rPr>
              <a:t>for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physical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activity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Trebuchet MS"/>
                <a:cs typeface="Trebuchet MS"/>
              </a:rPr>
              <a:t>clearance;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Consensus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Document.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15" dirty="0">
                <a:solidFill>
                  <a:srgbClr val="231F20"/>
                </a:solidFill>
                <a:latin typeface="Trebuchet MS"/>
                <a:cs typeface="Trebuchet MS"/>
              </a:rPr>
              <a:t>APNM </a:t>
            </a:r>
            <a:r>
              <a:rPr sz="550" spc="-1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36(S1):S266-s298,</a:t>
            </a:r>
            <a:r>
              <a:rPr sz="550" spc="-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2011.</a:t>
            </a:r>
            <a:endParaRPr sz="5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683" y="8238543"/>
            <a:ext cx="2921000" cy="850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3204" algn="ctr">
              <a:lnSpc>
                <a:spcPts val="1040"/>
              </a:lnSpc>
              <a:spcBef>
                <a:spcPts val="130"/>
              </a:spcBef>
            </a:pPr>
            <a:r>
              <a:rPr sz="900" b="1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ww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w</a:t>
            </a:r>
            <a:r>
              <a:rPr sz="900" b="1" spc="-50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.eparmedx.</a:t>
            </a:r>
            <a:r>
              <a:rPr sz="900" b="1" spc="-70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c</a:t>
            </a:r>
            <a:r>
              <a:rPr sz="900" b="1" spc="-45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om</a:t>
            </a:r>
            <a:r>
              <a:rPr sz="900" b="1" spc="-65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Century Gothic"/>
                <a:cs typeface="Century Gothic"/>
              </a:rPr>
              <a:t>or</a:t>
            </a:r>
            <a:endParaRPr sz="900">
              <a:latin typeface="Century Gothic"/>
              <a:cs typeface="Century Gothic"/>
            </a:endParaRPr>
          </a:p>
          <a:p>
            <a:pPr marL="255904" marR="5080" algn="ctr">
              <a:lnSpc>
                <a:spcPts val="1000"/>
              </a:lnSpc>
              <a:spcBef>
                <a:spcPts val="60"/>
              </a:spcBef>
            </a:pPr>
            <a:r>
              <a:rPr sz="900" b="1" spc="-15" dirty="0">
                <a:solidFill>
                  <a:srgbClr val="231F20"/>
                </a:solidFill>
                <a:latin typeface="Century Gothic"/>
                <a:cs typeface="Century Gothic"/>
              </a:rPr>
              <a:t>La</a:t>
            </a:r>
            <a:r>
              <a:rPr sz="900" b="1" spc="-6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35" dirty="0">
                <a:solidFill>
                  <a:srgbClr val="231F20"/>
                </a:solidFill>
                <a:latin typeface="Century Gothic"/>
                <a:cs typeface="Century Gothic"/>
              </a:rPr>
              <a:t>Société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Canadienne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65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Century Gothic"/>
                <a:cs typeface="Century Gothic"/>
              </a:rPr>
              <a:t>Physiologie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65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l'Exercice </a:t>
            </a:r>
            <a:r>
              <a:rPr sz="900" b="1" spc="-2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b="1" spc="-60" dirty="0">
                <a:solidFill>
                  <a:srgbClr val="231F20"/>
                </a:solidFill>
                <a:latin typeface="Century Gothic"/>
                <a:cs typeface="Century Gothic"/>
                <a:hlinkClick r:id="rId3"/>
              </a:rPr>
              <a:t>www.csep.ca</a:t>
            </a:r>
            <a:endParaRPr sz="900">
              <a:latin typeface="Century Gothic"/>
              <a:cs typeface="Century Gothic"/>
            </a:endParaRPr>
          </a:p>
          <a:p>
            <a:pPr marL="12700">
              <a:lnSpc>
                <a:spcPts val="640"/>
              </a:lnSpc>
            </a:pPr>
            <a:r>
              <a:rPr sz="550" b="1" spc="-90" dirty="0">
                <a:solidFill>
                  <a:srgbClr val="231F20"/>
                </a:solidFill>
                <a:latin typeface="Century Gothic"/>
                <a:cs typeface="Century Gothic"/>
              </a:rPr>
              <a:t>C</a:t>
            </a:r>
            <a:r>
              <a:rPr sz="550" b="1" dirty="0">
                <a:solidFill>
                  <a:srgbClr val="231F20"/>
                </a:solidFill>
                <a:latin typeface="Century Gothic"/>
                <a:cs typeface="Century Gothic"/>
              </a:rPr>
              <a:t>it</a:t>
            </a:r>
            <a:r>
              <a:rPr sz="550" b="1" spc="5" dirty="0">
                <a:solidFill>
                  <a:srgbClr val="231F20"/>
                </a:solidFill>
                <a:latin typeface="Century Gothic"/>
                <a:cs typeface="Century Gothic"/>
              </a:rPr>
              <a:t>a</a:t>
            </a:r>
            <a:r>
              <a:rPr sz="550" b="1" spc="15" dirty="0">
                <a:solidFill>
                  <a:srgbClr val="231F20"/>
                </a:solidFill>
                <a:latin typeface="Century Gothic"/>
                <a:cs typeface="Century Gothic"/>
              </a:rPr>
              <a:t>tion</a:t>
            </a:r>
            <a:r>
              <a:rPr sz="55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550" b="1" spc="-15" dirty="0">
                <a:solidFill>
                  <a:srgbClr val="231F20"/>
                </a:solidFill>
                <a:latin typeface="Century Gothic"/>
                <a:cs typeface="Century Gothic"/>
              </a:rPr>
              <a:t>p</a:t>
            </a:r>
            <a:r>
              <a:rPr sz="550" b="1" spc="10" dirty="0">
                <a:solidFill>
                  <a:srgbClr val="231F20"/>
                </a:solidFill>
                <a:latin typeface="Century Gothic"/>
                <a:cs typeface="Century Gothic"/>
              </a:rPr>
              <a:t>our</a:t>
            </a:r>
            <a:r>
              <a:rPr sz="55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 Q</a:t>
            </a:r>
            <a:r>
              <a:rPr sz="55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-</a:t>
            </a:r>
            <a:r>
              <a:rPr sz="550" b="1" spc="-5" dirty="0">
                <a:solidFill>
                  <a:srgbClr val="231F20"/>
                </a:solidFill>
                <a:latin typeface="Century Gothic"/>
                <a:cs typeface="Century Gothic"/>
              </a:rPr>
              <a:t>AAP+</a:t>
            </a:r>
            <a:endParaRPr sz="550">
              <a:latin typeface="Century Gothic"/>
              <a:cs typeface="Century Gothic"/>
            </a:endParaRPr>
          </a:p>
          <a:p>
            <a:pPr marL="12700" marR="179705">
              <a:lnSpc>
                <a:spcPts val="600"/>
              </a:lnSpc>
              <a:spcBef>
                <a:spcPts val="50"/>
              </a:spcBef>
            </a:pP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Warburton</a:t>
            </a:r>
            <a:r>
              <a:rPr sz="5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DER,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Jamnik</a:t>
            </a:r>
            <a:r>
              <a:rPr sz="5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VK,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Bredin</a:t>
            </a:r>
            <a:r>
              <a:rPr sz="5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SSD,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Gledhill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5" dirty="0">
                <a:solidFill>
                  <a:srgbClr val="231F20"/>
                </a:solidFill>
                <a:latin typeface="Trebuchet MS"/>
                <a:cs typeface="Trebuchet MS"/>
              </a:rPr>
              <a:t>on</a:t>
            </a:r>
            <a:r>
              <a:rPr sz="5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behalf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of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the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PAR-Q+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Collaboration. </a:t>
            </a:r>
            <a:r>
              <a:rPr sz="550" spc="-1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Physical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Activity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Readiness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Questionnaire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(PAR-Q+)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Electronic</a:t>
            </a:r>
            <a:r>
              <a:rPr sz="5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Physical</a:t>
            </a:r>
            <a:r>
              <a:rPr sz="55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Activity</a:t>
            </a:r>
            <a:endParaRPr sz="550">
              <a:latin typeface="Trebuchet MS"/>
              <a:cs typeface="Trebuchet MS"/>
            </a:endParaRPr>
          </a:p>
          <a:p>
            <a:pPr marL="12700">
              <a:lnSpc>
                <a:spcPts val="590"/>
              </a:lnSpc>
            </a:pP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Readiness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Trebuchet MS"/>
                <a:cs typeface="Trebuchet MS"/>
              </a:rPr>
              <a:t>Medical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Examination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(ePARmed-X+).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Health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55" dirty="0">
                <a:solidFill>
                  <a:srgbClr val="231F20"/>
                </a:solidFill>
                <a:latin typeface="Trebuchet MS"/>
                <a:cs typeface="Trebuchet MS"/>
              </a:rPr>
              <a:t>&amp;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Fitness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Journal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Trebuchet MS"/>
                <a:cs typeface="Trebuchet MS"/>
              </a:rPr>
              <a:t>of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Trebuchet MS"/>
                <a:cs typeface="Trebuchet MS"/>
              </a:rPr>
              <a:t>Canada</a:t>
            </a:r>
            <a:r>
              <a:rPr sz="550" spc="-35" dirty="0">
                <a:solidFill>
                  <a:srgbClr val="231F20"/>
                </a:solidFill>
                <a:latin typeface="Trebuchet MS"/>
                <a:cs typeface="Trebuchet MS"/>
              </a:rPr>
              <a:t> 4(2):3-23,</a:t>
            </a:r>
            <a:r>
              <a:rPr sz="550" spc="-4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Trebuchet MS"/>
                <a:cs typeface="Trebuchet MS"/>
              </a:rPr>
              <a:t>2011.</a:t>
            </a:r>
            <a:endParaRPr sz="550">
              <a:latin typeface="Trebuchet MS"/>
              <a:cs typeface="Trebuchet MS"/>
            </a:endParaRPr>
          </a:p>
          <a:p>
            <a:pPr marL="17145">
              <a:lnSpc>
                <a:spcPct val="100000"/>
              </a:lnSpc>
              <a:spcBef>
                <a:spcPts val="225"/>
              </a:spcBef>
            </a:pPr>
            <a:r>
              <a:rPr sz="550" b="1" spc="-20" dirty="0">
                <a:solidFill>
                  <a:srgbClr val="231F20"/>
                </a:solidFill>
                <a:latin typeface="Century Gothic"/>
                <a:cs typeface="Century Gothic"/>
              </a:rPr>
              <a:t>Références</a:t>
            </a:r>
            <a:endParaRPr sz="550">
              <a:latin typeface="Century Gothic"/>
              <a:cs typeface="Century Gothic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05032" y="836076"/>
            <a:ext cx="7008495" cy="1727835"/>
            <a:chOff x="405032" y="836076"/>
            <a:chExt cx="7008495" cy="172783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8728" y="1107567"/>
              <a:ext cx="76936" cy="3581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79061" y="964346"/>
              <a:ext cx="3810" cy="151765"/>
            </a:xfrm>
            <a:custGeom>
              <a:avLst/>
              <a:gdLst/>
              <a:ahLst/>
              <a:cxnLst/>
              <a:rect l="l" t="t" r="r" b="b"/>
              <a:pathLst>
                <a:path w="3809" h="151765">
                  <a:moveTo>
                    <a:pt x="3606" y="0"/>
                  </a:moveTo>
                  <a:lnTo>
                    <a:pt x="0" y="3416"/>
                  </a:lnTo>
                  <a:lnTo>
                    <a:pt x="0" y="147802"/>
                  </a:lnTo>
                  <a:lnTo>
                    <a:pt x="3606" y="151218"/>
                  </a:lnTo>
                  <a:lnTo>
                    <a:pt x="3606" y="0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2419" y="964344"/>
              <a:ext cx="160655" cy="3810"/>
            </a:xfrm>
            <a:custGeom>
              <a:avLst/>
              <a:gdLst/>
              <a:ahLst/>
              <a:cxnLst/>
              <a:rect l="l" t="t" r="r" b="b"/>
              <a:pathLst>
                <a:path w="160654" h="3809">
                  <a:moveTo>
                    <a:pt x="160248" y="0"/>
                  </a:moveTo>
                  <a:lnTo>
                    <a:pt x="0" y="0"/>
                  </a:lnTo>
                  <a:lnTo>
                    <a:pt x="3619" y="3429"/>
                  </a:lnTo>
                  <a:lnTo>
                    <a:pt x="156641" y="3429"/>
                  </a:lnTo>
                  <a:lnTo>
                    <a:pt x="160248" y="0"/>
                  </a:lnTo>
                  <a:close/>
                </a:path>
              </a:pathLst>
            </a:custGeom>
            <a:solidFill>
              <a:srgbClr val="C8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2423" y="964344"/>
              <a:ext cx="3810" cy="151765"/>
            </a:xfrm>
            <a:custGeom>
              <a:avLst/>
              <a:gdLst/>
              <a:ahLst/>
              <a:cxnLst/>
              <a:rect l="l" t="t" r="r" b="b"/>
              <a:pathLst>
                <a:path w="3809" h="151765">
                  <a:moveTo>
                    <a:pt x="0" y="0"/>
                  </a:moveTo>
                  <a:lnTo>
                    <a:pt x="0" y="151218"/>
                  </a:lnTo>
                  <a:lnTo>
                    <a:pt x="3619" y="147815"/>
                  </a:lnTo>
                  <a:lnTo>
                    <a:pt x="3619" y="34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2423" y="1112149"/>
              <a:ext cx="160655" cy="3810"/>
            </a:xfrm>
            <a:custGeom>
              <a:avLst/>
              <a:gdLst/>
              <a:ahLst/>
              <a:cxnLst/>
              <a:rect l="l" t="t" r="r" b="b"/>
              <a:pathLst>
                <a:path w="160654" h="3809">
                  <a:moveTo>
                    <a:pt x="156629" y="0"/>
                  </a:moveTo>
                  <a:lnTo>
                    <a:pt x="3619" y="0"/>
                  </a:lnTo>
                  <a:lnTo>
                    <a:pt x="0" y="3416"/>
                  </a:lnTo>
                  <a:lnTo>
                    <a:pt x="160248" y="3416"/>
                  </a:lnTo>
                  <a:lnTo>
                    <a:pt x="156629" y="0"/>
                  </a:lnTo>
                  <a:close/>
                </a:path>
              </a:pathLst>
            </a:custGeom>
            <a:solidFill>
              <a:srgbClr val="C8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6069" y="948905"/>
              <a:ext cx="192951" cy="20500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22414" y="964349"/>
              <a:ext cx="160655" cy="151765"/>
            </a:xfrm>
            <a:custGeom>
              <a:avLst/>
              <a:gdLst/>
              <a:ahLst/>
              <a:cxnLst/>
              <a:rect l="l" t="t" r="r" b="b"/>
              <a:pathLst>
                <a:path w="160654" h="151765">
                  <a:moveTo>
                    <a:pt x="160248" y="0"/>
                  </a:moveTo>
                  <a:lnTo>
                    <a:pt x="0" y="0"/>
                  </a:lnTo>
                  <a:lnTo>
                    <a:pt x="0" y="151218"/>
                  </a:lnTo>
                  <a:lnTo>
                    <a:pt x="160248" y="151218"/>
                  </a:lnTo>
                  <a:lnTo>
                    <a:pt x="160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1070" y="1096263"/>
              <a:ext cx="102793" cy="1883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7629" y="897153"/>
              <a:ext cx="240817" cy="20921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24082" y="855126"/>
              <a:ext cx="6970395" cy="1689735"/>
            </a:xfrm>
            <a:custGeom>
              <a:avLst/>
              <a:gdLst/>
              <a:ahLst/>
              <a:cxnLst/>
              <a:rect l="l" t="t" r="r" b="b"/>
              <a:pathLst>
                <a:path w="6970395" h="1689735">
                  <a:moveTo>
                    <a:pt x="6970331" y="1458785"/>
                  </a:moveTo>
                  <a:lnTo>
                    <a:pt x="6966263" y="1511588"/>
                  </a:lnTo>
                  <a:lnTo>
                    <a:pt x="6954676" y="1560065"/>
                  </a:lnTo>
                  <a:lnTo>
                    <a:pt x="6936494" y="1602831"/>
                  </a:lnTo>
                  <a:lnTo>
                    <a:pt x="6912642" y="1638503"/>
                  </a:lnTo>
                  <a:lnTo>
                    <a:pt x="6884046" y="1665697"/>
                  </a:lnTo>
                  <a:lnTo>
                    <a:pt x="6816318" y="1689112"/>
                  </a:lnTo>
                  <a:lnTo>
                    <a:pt x="154012" y="1689112"/>
                  </a:lnTo>
                  <a:lnTo>
                    <a:pt x="86279" y="1665697"/>
                  </a:lnTo>
                  <a:lnTo>
                    <a:pt x="57683" y="1638503"/>
                  </a:lnTo>
                  <a:lnTo>
                    <a:pt x="33833" y="1602831"/>
                  </a:lnTo>
                  <a:lnTo>
                    <a:pt x="15653" y="1560065"/>
                  </a:lnTo>
                  <a:lnTo>
                    <a:pt x="4067" y="1511588"/>
                  </a:lnTo>
                  <a:lnTo>
                    <a:pt x="0" y="1458785"/>
                  </a:lnTo>
                  <a:lnTo>
                    <a:pt x="0" y="230314"/>
                  </a:lnTo>
                  <a:lnTo>
                    <a:pt x="4067" y="177512"/>
                  </a:lnTo>
                  <a:lnTo>
                    <a:pt x="15653" y="129037"/>
                  </a:lnTo>
                  <a:lnTo>
                    <a:pt x="33833" y="86273"/>
                  </a:lnTo>
                  <a:lnTo>
                    <a:pt x="57683" y="50604"/>
                  </a:lnTo>
                  <a:lnTo>
                    <a:pt x="86279" y="23413"/>
                  </a:lnTo>
                  <a:lnTo>
                    <a:pt x="154012" y="0"/>
                  </a:lnTo>
                  <a:lnTo>
                    <a:pt x="6816318" y="0"/>
                  </a:lnTo>
                  <a:lnTo>
                    <a:pt x="6884046" y="23413"/>
                  </a:lnTo>
                  <a:lnTo>
                    <a:pt x="6912642" y="50604"/>
                  </a:lnTo>
                  <a:lnTo>
                    <a:pt x="6936494" y="86273"/>
                  </a:lnTo>
                  <a:lnTo>
                    <a:pt x="6954676" y="129037"/>
                  </a:lnTo>
                  <a:lnTo>
                    <a:pt x="6966263" y="177512"/>
                  </a:lnTo>
                  <a:lnTo>
                    <a:pt x="6970331" y="230314"/>
                  </a:lnTo>
                  <a:lnTo>
                    <a:pt x="6970331" y="1458785"/>
                  </a:lnTo>
                  <a:close/>
                </a:path>
              </a:pathLst>
            </a:custGeom>
            <a:ln w="38099">
              <a:solidFill>
                <a:srgbClr val="0094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4480" y="1186034"/>
              <a:ext cx="174100" cy="17850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33564" y="1185094"/>
              <a:ext cx="176530" cy="180975"/>
            </a:xfrm>
            <a:custGeom>
              <a:avLst/>
              <a:gdLst/>
              <a:ahLst/>
              <a:cxnLst/>
              <a:rect l="l" t="t" r="r" b="b"/>
              <a:pathLst>
                <a:path w="176529" h="180975">
                  <a:moveTo>
                    <a:pt x="87966" y="180379"/>
                  </a:moveTo>
                  <a:lnTo>
                    <a:pt x="53725" y="173292"/>
                  </a:lnTo>
                  <a:lnTo>
                    <a:pt x="25764" y="153963"/>
                  </a:lnTo>
                  <a:lnTo>
                    <a:pt x="6912" y="125296"/>
                  </a:lnTo>
                  <a:lnTo>
                    <a:pt x="0" y="90189"/>
                  </a:lnTo>
                  <a:lnTo>
                    <a:pt x="6912" y="55083"/>
                  </a:lnTo>
                  <a:lnTo>
                    <a:pt x="25764" y="26415"/>
                  </a:lnTo>
                  <a:lnTo>
                    <a:pt x="53725" y="7087"/>
                  </a:lnTo>
                  <a:lnTo>
                    <a:pt x="87966" y="0"/>
                  </a:lnTo>
                  <a:lnTo>
                    <a:pt x="97044" y="1878"/>
                  </a:lnTo>
                  <a:lnTo>
                    <a:pt x="87966" y="1878"/>
                  </a:lnTo>
                  <a:lnTo>
                    <a:pt x="54471" y="8829"/>
                  </a:lnTo>
                  <a:lnTo>
                    <a:pt x="27089" y="27773"/>
                  </a:lnTo>
                  <a:lnTo>
                    <a:pt x="8612" y="55848"/>
                  </a:lnTo>
                  <a:lnTo>
                    <a:pt x="1832" y="90189"/>
                  </a:lnTo>
                  <a:lnTo>
                    <a:pt x="8612" y="124531"/>
                  </a:lnTo>
                  <a:lnTo>
                    <a:pt x="27089" y="152605"/>
                  </a:lnTo>
                  <a:lnTo>
                    <a:pt x="54471" y="171549"/>
                  </a:lnTo>
                  <a:lnTo>
                    <a:pt x="87966" y="178500"/>
                  </a:lnTo>
                  <a:lnTo>
                    <a:pt x="97044" y="178500"/>
                  </a:lnTo>
                  <a:lnTo>
                    <a:pt x="87966" y="180379"/>
                  </a:lnTo>
                  <a:close/>
                </a:path>
                <a:path w="176529" h="180975">
                  <a:moveTo>
                    <a:pt x="97044" y="178500"/>
                  </a:moveTo>
                  <a:lnTo>
                    <a:pt x="87966" y="178500"/>
                  </a:lnTo>
                  <a:lnTo>
                    <a:pt x="121461" y="171549"/>
                  </a:lnTo>
                  <a:lnTo>
                    <a:pt x="148844" y="152605"/>
                  </a:lnTo>
                  <a:lnTo>
                    <a:pt x="167321" y="124531"/>
                  </a:lnTo>
                  <a:lnTo>
                    <a:pt x="174100" y="90189"/>
                  </a:lnTo>
                  <a:lnTo>
                    <a:pt x="167321" y="55848"/>
                  </a:lnTo>
                  <a:lnTo>
                    <a:pt x="148844" y="27773"/>
                  </a:lnTo>
                  <a:lnTo>
                    <a:pt x="121461" y="8829"/>
                  </a:lnTo>
                  <a:lnTo>
                    <a:pt x="87966" y="1878"/>
                  </a:lnTo>
                  <a:lnTo>
                    <a:pt x="97044" y="1878"/>
                  </a:lnTo>
                  <a:lnTo>
                    <a:pt x="122209" y="7087"/>
                  </a:lnTo>
                  <a:lnTo>
                    <a:pt x="150170" y="26415"/>
                  </a:lnTo>
                  <a:lnTo>
                    <a:pt x="169021" y="55083"/>
                  </a:lnTo>
                  <a:lnTo>
                    <a:pt x="175933" y="90189"/>
                  </a:lnTo>
                  <a:lnTo>
                    <a:pt x="169021" y="125296"/>
                  </a:lnTo>
                  <a:lnTo>
                    <a:pt x="150170" y="153963"/>
                  </a:lnTo>
                  <a:lnTo>
                    <a:pt x="122209" y="173292"/>
                  </a:lnTo>
                  <a:lnTo>
                    <a:pt x="97044" y="178500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59980" y="1212177"/>
              <a:ext cx="123102" cy="12620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58147" y="1210298"/>
              <a:ext cx="127000" cy="130175"/>
            </a:xfrm>
            <a:custGeom>
              <a:avLst/>
              <a:gdLst/>
              <a:ahLst/>
              <a:cxnLst/>
              <a:rect l="l" t="t" r="r" b="b"/>
              <a:pathLst>
                <a:path w="127000" h="130175">
                  <a:moveTo>
                    <a:pt x="63383" y="129971"/>
                  </a:moveTo>
                  <a:lnTo>
                    <a:pt x="38711" y="124864"/>
                  </a:lnTo>
                  <a:lnTo>
                    <a:pt x="18564" y="110937"/>
                  </a:lnTo>
                  <a:lnTo>
                    <a:pt x="4980" y="90281"/>
                  </a:lnTo>
                  <a:lnTo>
                    <a:pt x="0" y="64985"/>
                  </a:lnTo>
                  <a:lnTo>
                    <a:pt x="4980" y="39691"/>
                  </a:lnTo>
                  <a:lnTo>
                    <a:pt x="18564" y="19034"/>
                  </a:lnTo>
                  <a:lnTo>
                    <a:pt x="38711" y="5107"/>
                  </a:lnTo>
                  <a:lnTo>
                    <a:pt x="63383" y="0"/>
                  </a:lnTo>
                  <a:lnTo>
                    <a:pt x="81537" y="3757"/>
                  </a:lnTo>
                  <a:lnTo>
                    <a:pt x="63383" y="3757"/>
                  </a:lnTo>
                  <a:lnTo>
                    <a:pt x="40160" y="8577"/>
                  </a:lnTo>
                  <a:lnTo>
                    <a:pt x="21176" y="21711"/>
                  </a:lnTo>
                  <a:lnTo>
                    <a:pt x="8365" y="41175"/>
                  </a:lnTo>
                  <a:lnTo>
                    <a:pt x="3665" y="64985"/>
                  </a:lnTo>
                  <a:lnTo>
                    <a:pt x="8365" y="88795"/>
                  </a:lnTo>
                  <a:lnTo>
                    <a:pt x="21176" y="108259"/>
                  </a:lnTo>
                  <a:lnTo>
                    <a:pt x="40160" y="121393"/>
                  </a:lnTo>
                  <a:lnTo>
                    <a:pt x="63383" y="126213"/>
                  </a:lnTo>
                  <a:lnTo>
                    <a:pt x="81539" y="126213"/>
                  </a:lnTo>
                  <a:lnTo>
                    <a:pt x="63383" y="129971"/>
                  </a:lnTo>
                  <a:close/>
                </a:path>
                <a:path w="127000" h="130175">
                  <a:moveTo>
                    <a:pt x="81539" y="126213"/>
                  </a:moveTo>
                  <a:lnTo>
                    <a:pt x="63383" y="126213"/>
                  </a:lnTo>
                  <a:lnTo>
                    <a:pt x="86606" y="121393"/>
                  </a:lnTo>
                  <a:lnTo>
                    <a:pt x="105591" y="108259"/>
                  </a:lnTo>
                  <a:lnTo>
                    <a:pt x="118401" y="88795"/>
                  </a:lnTo>
                  <a:lnTo>
                    <a:pt x="123102" y="64985"/>
                  </a:lnTo>
                  <a:lnTo>
                    <a:pt x="118401" y="41175"/>
                  </a:lnTo>
                  <a:lnTo>
                    <a:pt x="105591" y="21711"/>
                  </a:lnTo>
                  <a:lnTo>
                    <a:pt x="86606" y="8577"/>
                  </a:lnTo>
                  <a:lnTo>
                    <a:pt x="63383" y="3757"/>
                  </a:lnTo>
                  <a:lnTo>
                    <a:pt x="81537" y="3757"/>
                  </a:lnTo>
                  <a:lnTo>
                    <a:pt x="88055" y="5107"/>
                  </a:lnTo>
                  <a:lnTo>
                    <a:pt x="108203" y="19034"/>
                  </a:lnTo>
                  <a:lnTo>
                    <a:pt x="121786" y="39691"/>
                  </a:lnTo>
                  <a:lnTo>
                    <a:pt x="126767" y="64985"/>
                  </a:lnTo>
                  <a:lnTo>
                    <a:pt x="121786" y="90281"/>
                  </a:lnTo>
                  <a:lnTo>
                    <a:pt x="108203" y="110937"/>
                  </a:lnTo>
                  <a:lnTo>
                    <a:pt x="88055" y="124864"/>
                  </a:lnTo>
                  <a:lnTo>
                    <a:pt x="81539" y="126213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9944" y="1244856"/>
              <a:ext cx="124970" cy="9540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00788" y="1244556"/>
              <a:ext cx="52069" cy="61594"/>
            </a:xfrm>
            <a:custGeom>
              <a:avLst/>
              <a:gdLst/>
              <a:ahLst/>
              <a:cxnLst/>
              <a:rect l="l" t="t" r="r" b="b"/>
              <a:pathLst>
                <a:path w="52070" h="61594">
                  <a:moveTo>
                    <a:pt x="0" y="61456"/>
                  </a:moveTo>
                  <a:lnTo>
                    <a:pt x="0" y="0"/>
                  </a:lnTo>
                  <a:lnTo>
                    <a:pt x="5496" y="3254"/>
                  </a:lnTo>
                  <a:lnTo>
                    <a:pt x="1832" y="3254"/>
                  </a:lnTo>
                  <a:lnTo>
                    <a:pt x="1832" y="58202"/>
                  </a:lnTo>
                  <a:lnTo>
                    <a:pt x="5496" y="58202"/>
                  </a:lnTo>
                  <a:lnTo>
                    <a:pt x="0" y="61456"/>
                  </a:lnTo>
                  <a:close/>
                </a:path>
                <a:path w="52070" h="61594">
                  <a:moveTo>
                    <a:pt x="5496" y="58202"/>
                  </a:moveTo>
                  <a:lnTo>
                    <a:pt x="1832" y="58202"/>
                  </a:lnTo>
                  <a:lnTo>
                    <a:pt x="48238" y="30728"/>
                  </a:lnTo>
                  <a:lnTo>
                    <a:pt x="1832" y="3254"/>
                  </a:lnTo>
                  <a:lnTo>
                    <a:pt x="5496" y="3254"/>
                  </a:lnTo>
                  <a:lnTo>
                    <a:pt x="51904" y="30728"/>
                  </a:lnTo>
                  <a:lnTo>
                    <a:pt x="5496" y="58202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54918" y="847725"/>
            <a:ext cx="583946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35" dirty="0">
                <a:solidFill>
                  <a:srgbClr val="231F20"/>
                </a:solidFill>
                <a:latin typeface="Century Gothic"/>
                <a:cs typeface="Century Gothic"/>
              </a:rPr>
              <a:t>Si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vous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avez </a:t>
            </a:r>
            <a:r>
              <a:rPr sz="13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répondu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NON </a:t>
            </a:r>
            <a:r>
              <a:rPr sz="1300" b="1" spc="-175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20" dirty="0">
                <a:solidFill>
                  <a:srgbClr val="231F20"/>
                </a:solidFill>
                <a:latin typeface="Century Gothic"/>
                <a:cs typeface="Century Gothic"/>
              </a:rPr>
              <a:t>toutes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les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30" dirty="0">
                <a:solidFill>
                  <a:srgbClr val="231F20"/>
                </a:solidFill>
                <a:latin typeface="Century Gothic"/>
                <a:cs typeface="Century Gothic"/>
              </a:rPr>
              <a:t>questions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85" dirty="0">
                <a:solidFill>
                  <a:srgbClr val="231F20"/>
                </a:solidFill>
                <a:latin typeface="Century Gothic"/>
                <a:cs typeface="Century Gothic"/>
              </a:rPr>
              <a:t>concernant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30" dirty="0">
                <a:solidFill>
                  <a:srgbClr val="231F20"/>
                </a:solidFill>
                <a:latin typeface="Century Gothic"/>
                <a:cs typeface="Century Gothic"/>
              </a:rPr>
              <a:t>votre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état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114" dirty="0">
                <a:solidFill>
                  <a:srgbClr val="231F20"/>
                </a:solidFill>
                <a:latin typeface="Century Gothic"/>
                <a:cs typeface="Century Gothic"/>
              </a:rPr>
              <a:t>de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santé</a:t>
            </a:r>
            <a:endParaRPr sz="1300">
              <a:latin typeface="Century Gothic"/>
              <a:cs typeface="Century Gothic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30500" y="1535410"/>
            <a:ext cx="181610" cy="502920"/>
            <a:chOff x="530500" y="1535410"/>
            <a:chExt cx="181610" cy="502920"/>
          </a:xfrm>
        </p:grpSpPr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1417" y="1536350"/>
              <a:ext cx="174100" cy="17850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30500" y="1535410"/>
              <a:ext cx="176530" cy="180975"/>
            </a:xfrm>
            <a:custGeom>
              <a:avLst/>
              <a:gdLst/>
              <a:ahLst/>
              <a:cxnLst/>
              <a:rect l="l" t="t" r="r" b="b"/>
              <a:pathLst>
                <a:path w="176529" h="180975">
                  <a:moveTo>
                    <a:pt x="87966" y="180379"/>
                  </a:moveTo>
                  <a:lnTo>
                    <a:pt x="53725" y="173292"/>
                  </a:lnTo>
                  <a:lnTo>
                    <a:pt x="25764" y="153963"/>
                  </a:lnTo>
                  <a:lnTo>
                    <a:pt x="6912" y="125296"/>
                  </a:lnTo>
                  <a:lnTo>
                    <a:pt x="0" y="90189"/>
                  </a:lnTo>
                  <a:lnTo>
                    <a:pt x="6912" y="55083"/>
                  </a:lnTo>
                  <a:lnTo>
                    <a:pt x="25764" y="26415"/>
                  </a:lnTo>
                  <a:lnTo>
                    <a:pt x="53725" y="7087"/>
                  </a:lnTo>
                  <a:lnTo>
                    <a:pt x="87966" y="0"/>
                  </a:lnTo>
                  <a:lnTo>
                    <a:pt x="97044" y="1878"/>
                  </a:lnTo>
                  <a:lnTo>
                    <a:pt x="87966" y="1878"/>
                  </a:lnTo>
                  <a:lnTo>
                    <a:pt x="54471" y="8829"/>
                  </a:lnTo>
                  <a:lnTo>
                    <a:pt x="27089" y="27773"/>
                  </a:lnTo>
                  <a:lnTo>
                    <a:pt x="8612" y="55848"/>
                  </a:lnTo>
                  <a:lnTo>
                    <a:pt x="1832" y="90189"/>
                  </a:lnTo>
                  <a:lnTo>
                    <a:pt x="8612" y="124531"/>
                  </a:lnTo>
                  <a:lnTo>
                    <a:pt x="27089" y="152605"/>
                  </a:lnTo>
                  <a:lnTo>
                    <a:pt x="54471" y="171549"/>
                  </a:lnTo>
                  <a:lnTo>
                    <a:pt x="87966" y="178500"/>
                  </a:lnTo>
                  <a:lnTo>
                    <a:pt x="97044" y="178500"/>
                  </a:lnTo>
                  <a:lnTo>
                    <a:pt x="87966" y="180379"/>
                  </a:lnTo>
                  <a:close/>
                </a:path>
                <a:path w="176529" h="180975">
                  <a:moveTo>
                    <a:pt x="97044" y="178500"/>
                  </a:moveTo>
                  <a:lnTo>
                    <a:pt x="87966" y="178500"/>
                  </a:lnTo>
                  <a:lnTo>
                    <a:pt x="121461" y="171549"/>
                  </a:lnTo>
                  <a:lnTo>
                    <a:pt x="148844" y="152605"/>
                  </a:lnTo>
                  <a:lnTo>
                    <a:pt x="167321" y="124531"/>
                  </a:lnTo>
                  <a:lnTo>
                    <a:pt x="174100" y="90189"/>
                  </a:lnTo>
                  <a:lnTo>
                    <a:pt x="167321" y="55848"/>
                  </a:lnTo>
                  <a:lnTo>
                    <a:pt x="148844" y="27773"/>
                  </a:lnTo>
                  <a:lnTo>
                    <a:pt x="121461" y="8829"/>
                  </a:lnTo>
                  <a:lnTo>
                    <a:pt x="87966" y="1878"/>
                  </a:lnTo>
                  <a:lnTo>
                    <a:pt x="97044" y="1878"/>
                  </a:lnTo>
                  <a:lnTo>
                    <a:pt x="122209" y="7087"/>
                  </a:lnTo>
                  <a:lnTo>
                    <a:pt x="150170" y="26415"/>
                  </a:lnTo>
                  <a:lnTo>
                    <a:pt x="169021" y="55083"/>
                  </a:lnTo>
                  <a:lnTo>
                    <a:pt x="175933" y="90189"/>
                  </a:lnTo>
                  <a:lnTo>
                    <a:pt x="169021" y="125296"/>
                  </a:lnTo>
                  <a:lnTo>
                    <a:pt x="150170" y="153963"/>
                  </a:lnTo>
                  <a:lnTo>
                    <a:pt x="122209" y="173292"/>
                  </a:lnTo>
                  <a:lnTo>
                    <a:pt x="97044" y="178500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6916" y="1562493"/>
              <a:ext cx="123102" cy="12620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55083" y="1560614"/>
              <a:ext cx="127000" cy="130175"/>
            </a:xfrm>
            <a:custGeom>
              <a:avLst/>
              <a:gdLst/>
              <a:ahLst/>
              <a:cxnLst/>
              <a:rect l="l" t="t" r="r" b="b"/>
              <a:pathLst>
                <a:path w="127000" h="130175">
                  <a:moveTo>
                    <a:pt x="63383" y="129971"/>
                  </a:moveTo>
                  <a:lnTo>
                    <a:pt x="38711" y="124864"/>
                  </a:lnTo>
                  <a:lnTo>
                    <a:pt x="18564" y="110937"/>
                  </a:lnTo>
                  <a:lnTo>
                    <a:pt x="4980" y="90281"/>
                  </a:lnTo>
                  <a:lnTo>
                    <a:pt x="0" y="64985"/>
                  </a:lnTo>
                  <a:lnTo>
                    <a:pt x="4980" y="39691"/>
                  </a:lnTo>
                  <a:lnTo>
                    <a:pt x="18564" y="19034"/>
                  </a:lnTo>
                  <a:lnTo>
                    <a:pt x="38711" y="5107"/>
                  </a:lnTo>
                  <a:lnTo>
                    <a:pt x="63383" y="0"/>
                  </a:lnTo>
                  <a:lnTo>
                    <a:pt x="81537" y="3757"/>
                  </a:lnTo>
                  <a:lnTo>
                    <a:pt x="63383" y="3757"/>
                  </a:lnTo>
                  <a:lnTo>
                    <a:pt x="40160" y="8577"/>
                  </a:lnTo>
                  <a:lnTo>
                    <a:pt x="21176" y="21711"/>
                  </a:lnTo>
                  <a:lnTo>
                    <a:pt x="8365" y="41175"/>
                  </a:lnTo>
                  <a:lnTo>
                    <a:pt x="3665" y="64985"/>
                  </a:lnTo>
                  <a:lnTo>
                    <a:pt x="8365" y="88795"/>
                  </a:lnTo>
                  <a:lnTo>
                    <a:pt x="21176" y="108259"/>
                  </a:lnTo>
                  <a:lnTo>
                    <a:pt x="40160" y="121393"/>
                  </a:lnTo>
                  <a:lnTo>
                    <a:pt x="63383" y="126213"/>
                  </a:lnTo>
                  <a:lnTo>
                    <a:pt x="81539" y="126213"/>
                  </a:lnTo>
                  <a:lnTo>
                    <a:pt x="63383" y="129971"/>
                  </a:lnTo>
                  <a:close/>
                </a:path>
                <a:path w="127000" h="130175">
                  <a:moveTo>
                    <a:pt x="81539" y="126213"/>
                  </a:moveTo>
                  <a:lnTo>
                    <a:pt x="63383" y="126213"/>
                  </a:lnTo>
                  <a:lnTo>
                    <a:pt x="86606" y="121393"/>
                  </a:lnTo>
                  <a:lnTo>
                    <a:pt x="105591" y="108259"/>
                  </a:lnTo>
                  <a:lnTo>
                    <a:pt x="118401" y="88795"/>
                  </a:lnTo>
                  <a:lnTo>
                    <a:pt x="123102" y="64985"/>
                  </a:lnTo>
                  <a:lnTo>
                    <a:pt x="118401" y="41175"/>
                  </a:lnTo>
                  <a:lnTo>
                    <a:pt x="105591" y="21711"/>
                  </a:lnTo>
                  <a:lnTo>
                    <a:pt x="86606" y="8577"/>
                  </a:lnTo>
                  <a:lnTo>
                    <a:pt x="63383" y="3757"/>
                  </a:lnTo>
                  <a:lnTo>
                    <a:pt x="81537" y="3757"/>
                  </a:lnTo>
                  <a:lnTo>
                    <a:pt x="88055" y="5107"/>
                  </a:lnTo>
                  <a:lnTo>
                    <a:pt x="108203" y="19034"/>
                  </a:lnTo>
                  <a:lnTo>
                    <a:pt x="121786" y="39691"/>
                  </a:lnTo>
                  <a:lnTo>
                    <a:pt x="126767" y="64985"/>
                  </a:lnTo>
                  <a:lnTo>
                    <a:pt x="121786" y="90281"/>
                  </a:lnTo>
                  <a:lnTo>
                    <a:pt x="108203" y="110937"/>
                  </a:lnTo>
                  <a:lnTo>
                    <a:pt x="88055" y="124864"/>
                  </a:lnTo>
                  <a:lnTo>
                    <a:pt x="81539" y="126213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56880" y="1595171"/>
              <a:ext cx="124970" cy="9540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97725" y="1594872"/>
              <a:ext cx="52069" cy="61594"/>
            </a:xfrm>
            <a:custGeom>
              <a:avLst/>
              <a:gdLst/>
              <a:ahLst/>
              <a:cxnLst/>
              <a:rect l="l" t="t" r="r" b="b"/>
              <a:pathLst>
                <a:path w="52070" h="61594">
                  <a:moveTo>
                    <a:pt x="0" y="61456"/>
                  </a:moveTo>
                  <a:lnTo>
                    <a:pt x="0" y="0"/>
                  </a:lnTo>
                  <a:lnTo>
                    <a:pt x="5496" y="3254"/>
                  </a:lnTo>
                  <a:lnTo>
                    <a:pt x="1832" y="3254"/>
                  </a:lnTo>
                  <a:lnTo>
                    <a:pt x="1832" y="58202"/>
                  </a:lnTo>
                  <a:lnTo>
                    <a:pt x="5496" y="58202"/>
                  </a:lnTo>
                  <a:lnTo>
                    <a:pt x="0" y="61456"/>
                  </a:lnTo>
                  <a:close/>
                </a:path>
                <a:path w="52070" h="61594">
                  <a:moveTo>
                    <a:pt x="5496" y="58202"/>
                  </a:moveTo>
                  <a:lnTo>
                    <a:pt x="1832" y="58202"/>
                  </a:lnTo>
                  <a:lnTo>
                    <a:pt x="48238" y="30728"/>
                  </a:lnTo>
                  <a:lnTo>
                    <a:pt x="1832" y="3254"/>
                  </a:lnTo>
                  <a:lnTo>
                    <a:pt x="5496" y="3254"/>
                  </a:lnTo>
                  <a:lnTo>
                    <a:pt x="51904" y="30728"/>
                  </a:lnTo>
                  <a:lnTo>
                    <a:pt x="5496" y="58202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36626" y="1858736"/>
              <a:ext cx="174100" cy="17850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535709" y="1857796"/>
              <a:ext cx="176530" cy="180975"/>
            </a:xfrm>
            <a:custGeom>
              <a:avLst/>
              <a:gdLst/>
              <a:ahLst/>
              <a:cxnLst/>
              <a:rect l="l" t="t" r="r" b="b"/>
              <a:pathLst>
                <a:path w="176529" h="180975">
                  <a:moveTo>
                    <a:pt x="87966" y="180379"/>
                  </a:moveTo>
                  <a:lnTo>
                    <a:pt x="53725" y="173292"/>
                  </a:lnTo>
                  <a:lnTo>
                    <a:pt x="25764" y="153963"/>
                  </a:lnTo>
                  <a:lnTo>
                    <a:pt x="6912" y="125296"/>
                  </a:lnTo>
                  <a:lnTo>
                    <a:pt x="0" y="90189"/>
                  </a:lnTo>
                  <a:lnTo>
                    <a:pt x="6912" y="55083"/>
                  </a:lnTo>
                  <a:lnTo>
                    <a:pt x="25764" y="26415"/>
                  </a:lnTo>
                  <a:lnTo>
                    <a:pt x="53725" y="7087"/>
                  </a:lnTo>
                  <a:lnTo>
                    <a:pt x="87966" y="0"/>
                  </a:lnTo>
                  <a:lnTo>
                    <a:pt x="97044" y="1878"/>
                  </a:lnTo>
                  <a:lnTo>
                    <a:pt x="87966" y="1878"/>
                  </a:lnTo>
                  <a:lnTo>
                    <a:pt x="54471" y="8829"/>
                  </a:lnTo>
                  <a:lnTo>
                    <a:pt x="27089" y="27773"/>
                  </a:lnTo>
                  <a:lnTo>
                    <a:pt x="8612" y="55848"/>
                  </a:lnTo>
                  <a:lnTo>
                    <a:pt x="1832" y="90189"/>
                  </a:lnTo>
                  <a:lnTo>
                    <a:pt x="8612" y="124531"/>
                  </a:lnTo>
                  <a:lnTo>
                    <a:pt x="27089" y="152605"/>
                  </a:lnTo>
                  <a:lnTo>
                    <a:pt x="54471" y="171549"/>
                  </a:lnTo>
                  <a:lnTo>
                    <a:pt x="87966" y="178500"/>
                  </a:lnTo>
                  <a:lnTo>
                    <a:pt x="97044" y="178500"/>
                  </a:lnTo>
                  <a:lnTo>
                    <a:pt x="87966" y="180379"/>
                  </a:lnTo>
                  <a:close/>
                </a:path>
                <a:path w="176529" h="180975">
                  <a:moveTo>
                    <a:pt x="97044" y="178500"/>
                  </a:moveTo>
                  <a:lnTo>
                    <a:pt x="87966" y="178500"/>
                  </a:lnTo>
                  <a:lnTo>
                    <a:pt x="121461" y="171549"/>
                  </a:lnTo>
                  <a:lnTo>
                    <a:pt x="148844" y="152605"/>
                  </a:lnTo>
                  <a:lnTo>
                    <a:pt x="167321" y="124531"/>
                  </a:lnTo>
                  <a:lnTo>
                    <a:pt x="174100" y="90189"/>
                  </a:lnTo>
                  <a:lnTo>
                    <a:pt x="167321" y="55848"/>
                  </a:lnTo>
                  <a:lnTo>
                    <a:pt x="148844" y="27773"/>
                  </a:lnTo>
                  <a:lnTo>
                    <a:pt x="121461" y="8829"/>
                  </a:lnTo>
                  <a:lnTo>
                    <a:pt x="87966" y="1878"/>
                  </a:lnTo>
                  <a:lnTo>
                    <a:pt x="97044" y="1878"/>
                  </a:lnTo>
                  <a:lnTo>
                    <a:pt x="122209" y="7087"/>
                  </a:lnTo>
                  <a:lnTo>
                    <a:pt x="150170" y="26415"/>
                  </a:lnTo>
                  <a:lnTo>
                    <a:pt x="169021" y="55083"/>
                  </a:lnTo>
                  <a:lnTo>
                    <a:pt x="175933" y="90189"/>
                  </a:lnTo>
                  <a:lnTo>
                    <a:pt x="169021" y="125296"/>
                  </a:lnTo>
                  <a:lnTo>
                    <a:pt x="150170" y="153963"/>
                  </a:lnTo>
                  <a:lnTo>
                    <a:pt x="122209" y="173292"/>
                  </a:lnTo>
                  <a:lnTo>
                    <a:pt x="97044" y="178500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62125" y="1884879"/>
              <a:ext cx="123102" cy="12620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60292" y="1883000"/>
              <a:ext cx="127000" cy="130175"/>
            </a:xfrm>
            <a:custGeom>
              <a:avLst/>
              <a:gdLst/>
              <a:ahLst/>
              <a:cxnLst/>
              <a:rect l="l" t="t" r="r" b="b"/>
              <a:pathLst>
                <a:path w="127000" h="130175">
                  <a:moveTo>
                    <a:pt x="63383" y="129971"/>
                  </a:moveTo>
                  <a:lnTo>
                    <a:pt x="38711" y="124864"/>
                  </a:lnTo>
                  <a:lnTo>
                    <a:pt x="18564" y="110937"/>
                  </a:lnTo>
                  <a:lnTo>
                    <a:pt x="4980" y="90281"/>
                  </a:lnTo>
                  <a:lnTo>
                    <a:pt x="0" y="64985"/>
                  </a:lnTo>
                  <a:lnTo>
                    <a:pt x="4980" y="39691"/>
                  </a:lnTo>
                  <a:lnTo>
                    <a:pt x="18564" y="19034"/>
                  </a:lnTo>
                  <a:lnTo>
                    <a:pt x="38711" y="5107"/>
                  </a:lnTo>
                  <a:lnTo>
                    <a:pt x="63383" y="0"/>
                  </a:lnTo>
                  <a:lnTo>
                    <a:pt x="81537" y="3757"/>
                  </a:lnTo>
                  <a:lnTo>
                    <a:pt x="63383" y="3757"/>
                  </a:lnTo>
                  <a:lnTo>
                    <a:pt x="40160" y="8577"/>
                  </a:lnTo>
                  <a:lnTo>
                    <a:pt x="21176" y="21711"/>
                  </a:lnTo>
                  <a:lnTo>
                    <a:pt x="8365" y="41175"/>
                  </a:lnTo>
                  <a:lnTo>
                    <a:pt x="3665" y="64985"/>
                  </a:lnTo>
                  <a:lnTo>
                    <a:pt x="8365" y="88795"/>
                  </a:lnTo>
                  <a:lnTo>
                    <a:pt x="21176" y="108259"/>
                  </a:lnTo>
                  <a:lnTo>
                    <a:pt x="40160" y="121393"/>
                  </a:lnTo>
                  <a:lnTo>
                    <a:pt x="63383" y="126213"/>
                  </a:lnTo>
                  <a:lnTo>
                    <a:pt x="81539" y="126213"/>
                  </a:lnTo>
                  <a:lnTo>
                    <a:pt x="63383" y="129971"/>
                  </a:lnTo>
                  <a:close/>
                </a:path>
                <a:path w="127000" h="130175">
                  <a:moveTo>
                    <a:pt x="81539" y="126213"/>
                  </a:moveTo>
                  <a:lnTo>
                    <a:pt x="63383" y="126213"/>
                  </a:lnTo>
                  <a:lnTo>
                    <a:pt x="86606" y="121393"/>
                  </a:lnTo>
                  <a:lnTo>
                    <a:pt x="105591" y="108259"/>
                  </a:lnTo>
                  <a:lnTo>
                    <a:pt x="118401" y="88795"/>
                  </a:lnTo>
                  <a:lnTo>
                    <a:pt x="123102" y="64985"/>
                  </a:lnTo>
                  <a:lnTo>
                    <a:pt x="118401" y="41175"/>
                  </a:lnTo>
                  <a:lnTo>
                    <a:pt x="105591" y="21711"/>
                  </a:lnTo>
                  <a:lnTo>
                    <a:pt x="86606" y="8577"/>
                  </a:lnTo>
                  <a:lnTo>
                    <a:pt x="63383" y="3757"/>
                  </a:lnTo>
                  <a:lnTo>
                    <a:pt x="81537" y="3757"/>
                  </a:lnTo>
                  <a:lnTo>
                    <a:pt x="88055" y="5107"/>
                  </a:lnTo>
                  <a:lnTo>
                    <a:pt x="108203" y="19034"/>
                  </a:lnTo>
                  <a:lnTo>
                    <a:pt x="121786" y="39691"/>
                  </a:lnTo>
                  <a:lnTo>
                    <a:pt x="126767" y="64985"/>
                  </a:lnTo>
                  <a:lnTo>
                    <a:pt x="121786" y="90281"/>
                  </a:lnTo>
                  <a:lnTo>
                    <a:pt x="108203" y="110937"/>
                  </a:lnTo>
                  <a:lnTo>
                    <a:pt x="88055" y="124864"/>
                  </a:lnTo>
                  <a:lnTo>
                    <a:pt x="81539" y="126213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62090" y="1917559"/>
              <a:ext cx="124970" cy="9540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02934" y="1917258"/>
              <a:ext cx="52069" cy="61594"/>
            </a:xfrm>
            <a:custGeom>
              <a:avLst/>
              <a:gdLst/>
              <a:ahLst/>
              <a:cxnLst/>
              <a:rect l="l" t="t" r="r" b="b"/>
              <a:pathLst>
                <a:path w="52070" h="61594">
                  <a:moveTo>
                    <a:pt x="0" y="61456"/>
                  </a:moveTo>
                  <a:lnTo>
                    <a:pt x="0" y="0"/>
                  </a:lnTo>
                  <a:lnTo>
                    <a:pt x="5496" y="3254"/>
                  </a:lnTo>
                  <a:lnTo>
                    <a:pt x="1832" y="3254"/>
                  </a:lnTo>
                  <a:lnTo>
                    <a:pt x="1832" y="58202"/>
                  </a:lnTo>
                  <a:lnTo>
                    <a:pt x="5496" y="58202"/>
                  </a:lnTo>
                  <a:lnTo>
                    <a:pt x="0" y="61456"/>
                  </a:lnTo>
                  <a:close/>
                </a:path>
                <a:path w="52070" h="61594">
                  <a:moveTo>
                    <a:pt x="5496" y="58202"/>
                  </a:moveTo>
                  <a:lnTo>
                    <a:pt x="1832" y="58202"/>
                  </a:lnTo>
                  <a:lnTo>
                    <a:pt x="48238" y="30728"/>
                  </a:lnTo>
                  <a:lnTo>
                    <a:pt x="1832" y="3254"/>
                  </a:lnTo>
                  <a:lnTo>
                    <a:pt x="5496" y="3254"/>
                  </a:lnTo>
                  <a:lnTo>
                    <a:pt x="51904" y="30728"/>
                  </a:lnTo>
                  <a:lnTo>
                    <a:pt x="5496" y="58202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754918" y="987399"/>
            <a:ext cx="6486525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00"/>
              </a:spcBef>
            </a:pPr>
            <a:r>
              <a:rPr sz="13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chroniques,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45" dirty="0">
                <a:solidFill>
                  <a:srgbClr val="231F20"/>
                </a:solidFill>
                <a:latin typeface="Century Gothic"/>
                <a:cs typeface="Century Gothic"/>
              </a:rPr>
              <a:t>vous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60" dirty="0">
                <a:solidFill>
                  <a:srgbClr val="231F20"/>
                </a:solidFill>
                <a:latin typeface="Century Gothic"/>
                <a:cs typeface="Century Gothic"/>
              </a:rPr>
              <a:t>êtes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20" dirty="0">
                <a:solidFill>
                  <a:srgbClr val="231F20"/>
                </a:solidFill>
                <a:latin typeface="Century Gothic"/>
                <a:cs typeface="Century Gothic"/>
              </a:rPr>
              <a:t>prêt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175" dirty="0">
                <a:solidFill>
                  <a:srgbClr val="231F20"/>
                </a:solidFill>
                <a:latin typeface="Century Gothic"/>
                <a:cs typeface="Century Gothic"/>
              </a:rPr>
              <a:t>à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50" dirty="0">
                <a:solidFill>
                  <a:srgbClr val="231F20"/>
                </a:solidFill>
                <a:latin typeface="Century Gothic"/>
                <a:cs typeface="Century Gothic"/>
              </a:rPr>
              <a:t>devenir</a:t>
            </a:r>
            <a:r>
              <a:rPr sz="1300" b="1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20" dirty="0">
                <a:solidFill>
                  <a:srgbClr val="231F20"/>
                </a:solidFill>
                <a:latin typeface="Century Gothic"/>
                <a:cs typeface="Century Gothic"/>
              </a:rPr>
              <a:t>plus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40" dirty="0">
                <a:solidFill>
                  <a:srgbClr val="231F20"/>
                </a:solidFill>
                <a:latin typeface="Century Gothic"/>
                <a:cs typeface="Century Gothic"/>
              </a:rPr>
              <a:t>actif</a:t>
            </a:r>
            <a:r>
              <a:rPr sz="1300" b="1" spc="-9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300" b="1" spc="-55" dirty="0">
                <a:solidFill>
                  <a:srgbClr val="231F20"/>
                </a:solidFill>
                <a:latin typeface="Century Gothic"/>
                <a:cs typeface="Century Gothic"/>
              </a:rPr>
              <a:t>physiquement:</a:t>
            </a:r>
            <a:endParaRPr sz="1300">
              <a:latin typeface="Century Gothic"/>
              <a:cs typeface="Century Gothic"/>
            </a:endParaRPr>
          </a:p>
          <a:p>
            <a:pPr marL="77470" marR="438150">
              <a:lnSpc>
                <a:spcPct val="71500"/>
              </a:lnSpc>
              <a:spcBef>
                <a:spcPts val="295"/>
              </a:spcBef>
            </a:pP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prêt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devenir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actif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physiquement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il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est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recommandé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consultiez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professionnel </a:t>
            </a:r>
            <a:r>
              <a:rPr sz="105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70" dirty="0">
                <a:solidFill>
                  <a:srgbClr val="231F20"/>
                </a:solidFill>
                <a:latin typeface="Trebuchet MS"/>
                <a:cs typeface="Trebuchet MS"/>
              </a:rPr>
              <a:t>d’exercice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(comme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EPC-SCPE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PEC-SCPE)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pour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répondre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vos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besoins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spécifiques.</a:t>
            </a:r>
            <a:endParaRPr sz="1050">
              <a:latin typeface="Trebuchet MS"/>
              <a:cs typeface="Trebuchet MS"/>
            </a:endParaRPr>
          </a:p>
          <a:p>
            <a:pPr marL="77470" marR="82550">
              <a:lnSpc>
                <a:spcPct val="71500"/>
              </a:lnSpc>
              <a:spcBef>
                <a:spcPts val="900"/>
              </a:spcBef>
            </a:pP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encouragés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commencer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lentement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5" dirty="0">
                <a:solidFill>
                  <a:srgbClr val="231F20"/>
                </a:solidFill>
                <a:latin typeface="Trebuchet MS"/>
                <a:cs typeface="Trebuchet MS"/>
              </a:rPr>
              <a:t>-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20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60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minutes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chaque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séance,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activités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aérobiques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et </a:t>
            </a:r>
            <a:r>
              <a:rPr sz="105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renforcement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musculaire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d’intensité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basse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modérée,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3-5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jours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1050" spc="-9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semaine.</a:t>
            </a:r>
            <a:endParaRPr sz="1050">
              <a:latin typeface="Trebuchet MS"/>
              <a:cs typeface="Trebuchet MS"/>
            </a:endParaRPr>
          </a:p>
          <a:p>
            <a:pPr marL="77470" marR="5080">
              <a:lnSpc>
                <a:spcPct val="71500"/>
              </a:lnSpc>
              <a:spcBef>
                <a:spcPts val="900"/>
              </a:spcBef>
            </a:pPr>
            <a:r>
              <a:rPr sz="1050" spc="2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mesure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progressez,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devriez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viser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accumuler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150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minutes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ou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d'activité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modérée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par </a:t>
            </a:r>
            <a:r>
              <a:rPr sz="105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semaine.</a:t>
            </a:r>
            <a:endParaRPr sz="1050">
              <a:latin typeface="Trebuchet MS"/>
              <a:cs typeface="Trebuchet MS"/>
            </a:endParaRPr>
          </a:p>
          <a:p>
            <a:pPr marL="77470" marR="492125">
              <a:lnSpc>
                <a:spcPct val="71500"/>
              </a:lnSpc>
              <a:spcBef>
                <a:spcPts val="894"/>
              </a:spcBef>
            </a:pP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Si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" dirty="0">
                <a:solidFill>
                  <a:srgbClr val="231F20"/>
                </a:solidFill>
                <a:latin typeface="Trebuchet MS"/>
                <a:cs typeface="Trebuchet MS"/>
              </a:rPr>
              <a:t>vous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êtes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âgé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plus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45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ans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et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pas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habitué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5" dirty="0">
                <a:solidFill>
                  <a:srgbClr val="231F20"/>
                </a:solidFill>
                <a:latin typeface="Trebuchet MS"/>
                <a:cs typeface="Trebuchet MS"/>
              </a:rPr>
              <a:t>une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activité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physique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régulière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vigoureuse,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consulter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Trebuchet MS"/>
                <a:cs typeface="Trebuchet MS"/>
              </a:rPr>
              <a:t>un </a:t>
            </a:r>
            <a:r>
              <a:rPr sz="105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professionnel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l’entraînement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qualifié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(SCPE-PEC)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40" dirty="0">
                <a:solidFill>
                  <a:srgbClr val="231F20"/>
                </a:solidFill>
                <a:latin typeface="Trebuchet MS"/>
                <a:cs typeface="Trebuchet MS"/>
              </a:rPr>
              <a:t>avant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s'engager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10" dirty="0">
                <a:solidFill>
                  <a:srgbClr val="231F20"/>
                </a:solidFill>
                <a:latin typeface="Trebuchet MS"/>
                <a:cs typeface="Trebuchet MS"/>
              </a:rPr>
              <a:t>dans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l'exercice</a:t>
            </a:r>
            <a:r>
              <a:rPr sz="10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75" dirty="0">
                <a:solidFill>
                  <a:srgbClr val="231F20"/>
                </a:solidFill>
                <a:latin typeface="Trebuchet MS"/>
                <a:cs typeface="Trebuchet MS"/>
              </a:rPr>
              <a:t>d’effort</a:t>
            </a:r>
            <a:r>
              <a:rPr sz="105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maximal.</a:t>
            </a:r>
            <a:endParaRPr sz="1050">
              <a:latin typeface="Trebuchet MS"/>
              <a:cs typeface="Trebuchet MS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59131" y="4884847"/>
            <a:ext cx="85851" cy="85851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59131" y="5026073"/>
            <a:ext cx="85851" cy="85851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55466" y="5724399"/>
            <a:ext cx="85851" cy="85851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59138" y="5964173"/>
            <a:ext cx="85839" cy="85851"/>
          </a:xfrm>
          <a:prstGeom prst="rect">
            <a:avLst/>
          </a:prstGeom>
        </p:spPr>
      </p:pic>
      <p:grpSp>
        <p:nvGrpSpPr>
          <p:cNvPr id="42" name="object 42"/>
          <p:cNvGrpSpPr/>
          <p:nvPr/>
        </p:nvGrpSpPr>
        <p:grpSpPr>
          <a:xfrm>
            <a:off x="405032" y="2609847"/>
            <a:ext cx="7008495" cy="2205990"/>
            <a:chOff x="405032" y="2609847"/>
            <a:chExt cx="7008495" cy="2205990"/>
          </a:xfrm>
        </p:grpSpPr>
        <p:pic>
          <p:nvPicPr>
            <p:cNvPr id="43" name="object 4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20306" y="2682532"/>
              <a:ext cx="188658" cy="200367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21512" y="2682722"/>
              <a:ext cx="184632" cy="8625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21512" y="2693174"/>
              <a:ext cx="184632" cy="188290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38833" y="2713202"/>
              <a:ext cx="149466" cy="82030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81520" y="2694686"/>
              <a:ext cx="1219" cy="114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24082" y="2628897"/>
              <a:ext cx="6970395" cy="736600"/>
            </a:xfrm>
            <a:custGeom>
              <a:avLst/>
              <a:gdLst/>
              <a:ahLst/>
              <a:cxnLst/>
              <a:rect l="l" t="t" r="r" b="b"/>
              <a:pathLst>
                <a:path w="6970395" h="736600">
                  <a:moveTo>
                    <a:pt x="6970331" y="636143"/>
                  </a:moveTo>
                  <a:lnTo>
                    <a:pt x="6958227" y="675247"/>
                  </a:lnTo>
                  <a:lnTo>
                    <a:pt x="6925219" y="707178"/>
                  </a:lnTo>
                  <a:lnTo>
                    <a:pt x="6876264" y="728706"/>
                  </a:lnTo>
                  <a:lnTo>
                    <a:pt x="6816318" y="736600"/>
                  </a:lnTo>
                  <a:lnTo>
                    <a:pt x="154012" y="736600"/>
                  </a:lnTo>
                  <a:lnTo>
                    <a:pt x="94061" y="728706"/>
                  </a:lnTo>
                  <a:lnTo>
                    <a:pt x="45107" y="707178"/>
                  </a:lnTo>
                  <a:lnTo>
                    <a:pt x="12102" y="675247"/>
                  </a:lnTo>
                  <a:lnTo>
                    <a:pt x="0" y="636143"/>
                  </a:lnTo>
                  <a:lnTo>
                    <a:pt x="0" y="100457"/>
                  </a:lnTo>
                  <a:lnTo>
                    <a:pt x="12102" y="61352"/>
                  </a:lnTo>
                  <a:lnTo>
                    <a:pt x="45107" y="29421"/>
                  </a:lnTo>
                  <a:lnTo>
                    <a:pt x="94061" y="7893"/>
                  </a:lnTo>
                  <a:lnTo>
                    <a:pt x="154012" y="0"/>
                  </a:lnTo>
                  <a:lnTo>
                    <a:pt x="6816318" y="0"/>
                  </a:lnTo>
                  <a:lnTo>
                    <a:pt x="6876264" y="7893"/>
                  </a:lnTo>
                  <a:lnTo>
                    <a:pt x="6925219" y="29421"/>
                  </a:lnTo>
                  <a:lnTo>
                    <a:pt x="6958227" y="61352"/>
                  </a:lnTo>
                  <a:lnTo>
                    <a:pt x="6970331" y="100457"/>
                  </a:lnTo>
                  <a:lnTo>
                    <a:pt x="6970331" y="636143"/>
                  </a:lnTo>
                  <a:close/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24082" y="3441701"/>
              <a:ext cx="6970395" cy="1355090"/>
            </a:xfrm>
            <a:custGeom>
              <a:avLst/>
              <a:gdLst/>
              <a:ahLst/>
              <a:cxnLst/>
              <a:rect l="l" t="t" r="r" b="b"/>
              <a:pathLst>
                <a:path w="6970395" h="1355089">
                  <a:moveTo>
                    <a:pt x="6970331" y="1169924"/>
                  </a:moveTo>
                  <a:lnTo>
                    <a:pt x="6964829" y="1219040"/>
                  </a:lnTo>
                  <a:lnTo>
                    <a:pt x="6949302" y="1263171"/>
                  </a:lnTo>
                  <a:lnTo>
                    <a:pt x="6925219" y="1300557"/>
                  </a:lnTo>
                  <a:lnTo>
                    <a:pt x="6894048" y="1329440"/>
                  </a:lnTo>
                  <a:lnTo>
                    <a:pt x="6857258" y="1348060"/>
                  </a:lnTo>
                  <a:lnTo>
                    <a:pt x="6816318" y="1354658"/>
                  </a:lnTo>
                  <a:lnTo>
                    <a:pt x="154012" y="1354658"/>
                  </a:lnTo>
                  <a:lnTo>
                    <a:pt x="113068" y="1348060"/>
                  </a:lnTo>
                  <a:lnTo>
                    <a:pt x="76277" y="1329440"/>
                  </a:lnTo>
                  <a:lnTo>
                    <a:pt x="45107" y="1300557"/>
                  </a:lnTo>
                  <a:lnTo>
                    <a:pt x="21026" y="1263171"/>
                  </a:lnTo>
                  <a:lnTo>
                    <a:pt x="5501" y="1219040"/>
                  </a:lnTo>
                  <a:lnTo>
                    <a:pt x="0" y="1169924"/>
                  </a:lnTo>
                  <a:lnTo>
                    <a:pt x="0" y="184746"/>
                  </a:lnTo>
                  <a:lnTo>
                    <a:pt x="5501" y="135625"/>
                  </a:lnTo>
                  <a:lnTo>
                    <a:pt x="21026" y="91490"/>
                  </a:lnTo>
                  <a:lnTo>
                    <a:pt x="45107" y="54102"/>
                  </a:lnTo>
                  <a:lnTo>
                    <a:pt x="76277" y="25217"/>
                  </a:lnTo>
                  <a:lnTo>
                    <a:pt x="113068" y="6597"/>
                  </a:lnTo>
                  <a:lnTo>
                    <a:pt x="154012" y="0"/>
                  </a:lnTo>
                  <a:lnTo>
                    <a:pt x="6816318" y="0"/>
                  </a:lnTo>
                  <a:lnTo>
                    <a:pt x="6857258" y="6597"/>
                  </a:lnTo>
                  <a:lnTo>
                    <a:pt x="6894048" y="25217"/>
                  </a:lnTo>
                  <a:lnTo>
                    <a:pt x="6925219" y="54101"/>
                  </a:lnTo>
                  <a:lnTo>
                    <a:pt x="6949302" y="91490"/>
                  </a:lnTo>
                  <a:lnTo>
                    <a:pt x="6964829" y="135625"/>
                  </a:lnTo>
                  <a:lnTo>
                    <a:pt x="6970331" y="184746"/>
                  </a:lnTo>
                  <a:lnTo>
                    <a:pt x="6970331" y="1169924"/>
                  </a:lnTo>
                  <a:close/>
                </a:path>
              </a:pathLst>
            </a:custGeom>
            <a:ln w="38100">
              <a:solidFill>
                <a:srgbClr val="FBB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37065" y="3717667"/>
              <a:ext cx="186144" cy="200397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53235" y="3715823"/>
              <a:ext cx="153806" cy="173908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59331" y="3723538"/>
              <a:ext cx="141619" cy="10243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59331" y="3782741"/>
              <a:ext cx="44419" cy="49429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30275" y="4081627"/>
              <a:ext cx="186144" cy="200397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46444" y="4079782"/>
              <a:ext cx="153806" cy="173908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52540" y="4087497"/>
              <a:ext cx="141619" cy="10243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52540" y="4146700"/>
              <a:ext cx="44419" cy="49429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30275" y="4526127"/>
              <a:ext cx="186144" cy="200397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46444" y="4524282"/>
              <a:ext cx="153806" cy="173908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52540" y="4531997"/>
              <a:ext cx="141619" cy="102437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52540" y="4591200"/>
              <a:ext cx="44419" cy="49429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494791" y="3525405"/>
              <a:ext cx="211454" cy="163195"/>
            </a:xfrm>
            <a:custGeom>
              <a:avLst/>
              <a:gdLst/>
              <a:ahLst/>
              <a:cxnLst/>
              <a:rect l="l" t="t" r="r" b="b"/>
              <a:pathLst>
                <a:path w="211454" h="163195">
                  <a:moveTo>
                    <a:pt x="211378" y="0"/>
                  </a:moveTo>
                  <a:lnTo>
                    <a:pt x="0" y="0"/>
                  </a:lnTo>
                  <a:lnTo>
                    <a:pt x="0" y="162966"/>
                  </a:lnTo>
                  <a:lnTo>
                    <a:pt x="211378" y="162966"/>
                  </a:lnTo>
                  <a:lnTo>
                    <a:pt x="2113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18756" y="3536416"/>
              <a:ext cx="163499" cy="135026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523220" y="3540310"/>
              <a:ext cx="154940" cy="125730"/>
            </a:xfrm>
            <a:custGeom>
              <a:avLst/>
              <a:gdLst/>
              <a:ahLst/>
              <a:cxnLst/>
              <a:rect l="l" t="t" r="r" b="b"/>
              <a:pathLst>
                <a:path w="154940" h="125729">
                  <a:moveTo>
                    <a:pt x="82118" y="0"/>
                  </a:moveTo>
                  <a:lnTo>
                    <a:pt x="73063" y="0"/>
                  </a:lnTo>
                  <a:lnTo>
                    <a:pt x="0" y="117627"/>
                  </a:lnTo>
                  <a:lnTo>
                    <a:pt x="3606" y="125425"/>
                  </a:lnTo>
                  <a:lnTo>
                    <a:pt x="12547" y="125425"/>
                  </a:lnTo>
                  <a:lnTo>
                    <a:pt x="151574" y="125425"/>
                  </a:lnTo>
                  <a:lnTo>
                    <a:pt x="154368" y="116103"/>
                  </a:lnTo>
                  <a:lnTo>
                    <a:pt x="82118" y="0"/>
                  </a:lnTo>
                  <a:close/>
                </a:path>
              </a:pathLst>
            </a:custGeom>
            <a:solidFill>
              <a:srgbClr val="F5B4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527278" y="3542118"/>
              <a:ext cx="146469" cy="121716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591924" y="3582057"/>
              <a:ext cx="17145" cy="62865"/>
            </a:xfrm>
            <a:custGeom>
              <a:avLst/>
              <a:gdLst/>
              <a:ahLst/>
              <a:cxnLst/>
              <a:rect l="l" t="t" r="r" b="b"/>
              <a:pathLst>
                <a:path w="17145" h="62864">
                  <a:moveTo>
                    <a:pt x="12179" y="50253"/>
                  </a:moveTo>
                  <a:lnTo>
                    <a:pt x="4940" y="50253"/>
                  </a:lnTo>
                  <a:lnTo>
                    <a:pt x="2006" y="52997"/>
                  </a:lnTo>
                  <a:lnTo>
                    <a:pt x="2006" y="59766"/>
                  </a:lnTo>
                  <a:lnTo>
                    <a:pt x="4940" y="62509"/>
                  </a:lnTo>
                  <a:lnTo>
                    <a:pt x="12179" y="62509"/>
                  </a:lnTo>
                  <a:lnTo>
                    <a:pt x="15112" y="59766"/>
                  </a:lnTo>
                  <a:lnTo>
                    <a:pt x="15112" y="52997"/>
                  </a:lnTo>
                  <a:lnTo>
                    <a:pt x="12179" y="50253"/>
                  </a:lnTo>
                  <a:close/>
                </a:path>
                <a:path w="17145" h="62864">
                  <a:moveTo>
                    <a:pt x="14617" y="0"/>
                  </a:moveTo>
                  <a:lnTo>
                    <a:pt x="2501" y="0"/>
                  </a:lnTo>
                  <a:lnTo>
                    <a:pt x="0" y="8166"/>
                  </a:lnTo>
                  <a:lnTo>
                    <a:pt x="0" y="22199"/>
                  </a:lnTo>
                  <a:lnTo>
                    <a:pt x="1663" y="29959"/>
                  </a:lnTo>
                  <a:lnTo>
                    <a:pt x="3644" y="35661"/>
                  </a:lnTo>
                  <a:lnTo>
                    <a:pt x="4279" y="37604"/>
                  </a:lnTo>
                  <a:lnTo>
                    <a:pt x="6781" y="44322"/>
                  </a:lnTo>
                  <a:lnTo>
                    <a:pt x="10350" y="44322"/>
                  </a:lnTo>
                  <a:lnTo>
                    <a:pt x="12826" y="37604"/>
                  </a:lnTo>
                  <a:lnTo>
                    <a:pt x="13474" y="35661"/>
                  </a:lnTo>
                  <a:lnTo>
                    <a:pt x="15468" y="29959"/>
                  </a:lnTo>
                  <a:lnTo>
                    <a:pt x="17106" y="22199"/>
                  </a:lnTo>
                  <a:lnTo>
                    <a:pt x="17106" y="8166"/>
                  </a:lnTo>
                  <a:lnTo>
                    <a:pt x="14617" y="0"/>
                  </a:lnTo>
                  <a:close/>
                </a:path>
              </a:pathLst>
            </a:custGeom>
            <a:solidFill>
              <a:srgbClr val="01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91921" y="3582060"/>
              <a:ext cx="17106" cy="24752"/>
            </a:xfrm>
            <a:prstGeom prst="rect">
              <a:avLst/>
            </a:prstGeom>
          </p:spPr>
        </p:pic>
      </p:grpSp>
      <p:sp>
        <p:nvSpPr>
          <p:cNvPr id="68" name="object 6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Si</a:t>
            </a:r>
            <a:r>
              <a:rPr spc="-95" dirty="0"/>
              <a:t> </a:t>
            </a:r>
            <a:r>
              <a:rPr spc="-5" dirty="0"/>
              <a:t>vous</a:t>
            </a:r>
            <a:r>
              <a:rPr spc="-90" dirty="0"/>
              <a:t> </a:t>
            </a:r>
            <a:r>
              <a:rPr spc="-50" dirty="0"/>
              <a:t>avez</a:t>
            </a:r>
            <a:r>
              <a:rPr spc="-90" dirty="0"/>
              <a:t> </a:t>
            </a:r>
            <a:r>
              <a:rPr spc="-15" dirty="0"/>
              <a:t>répondu</a:t>
            </a:r>
            <a:r>
              <a:rPr spc="-95" dirty="0"/>
              <a:t> </a:t>
            </a:r>
            <a:r>
              <a:rPr b="1" spc="-30" dirty="0">
                <a:latin typeface="Century Gothic"/>
                <a:cs typeface="Century Gothic"/>
              </a:rPr>
              <a:t>OUI</a:t>
            </a:r>
            <a:r>
              <a:rPr b="1" spc="-65" dirty="0">
                <a:latin typeface="Century Gothic"/>
                <a:cs typeface="Century Gothic"/>
              </a:rPr>
              <a:t> </a:t>
            </a:r>
            <a:r>
              <a:rPr spc="-50" dirty="0"/>
              <a:t>à</a:t>
            </a:r>
            <a:r>
              <a:rPr spc="-90" dirty="0"/>
              <a:t> </a:t>
            </a:r>
            <a:r>
              <a:rPr b="1" spc="-55" dirty="0">
                <a:latin typeface="Century Gothic"/>
                <a:cs typeface="Century Gothic"/>
              </a:rPr>
              <a:t>une</a:t>
            </a:r>
            <a:r>
              <a:rPr b="1" spc="-80" dirty="0">
                <a:latin typeface="Century Gothic"/>
                <a:cs typeface="Century Gothic"/>
              </a:rPr>
              <a:t> </a:t>
            </a:r>
            <a:r>
              <a:rPr b="1" spc="-45" dirty="0">
                <a:latin typeface="Century Gothic"/>
                <a:cs typeface="Century Gothic"/>
              </a:rPr>
              <a:t>ou</a:t>
            </a:r>
            <a:r>
              <a:rPr b="1" spc="-85" dirty="0">
                <a:latin typeface="Century Gothic"/>
                <a:cs typeface="Century Gothic"/>
              </a:rPr>
              <a:t> </a:t>
            </a:r>
            <a:r>
              <a:rPr b="1" spc="-15" dirty="0">
                <a:latin typeface="Century Gothic"/>
                <a:cs typeface="Century Gothic"/>
              </a:rPr>
              <a:t>plusieurs</a:t>
            </a:r>
            <a:r>
              <a:rPr b="1" spc="-80" dirty="0">
                <a:latin typeface="Century Gothic"/>
                <a:cs typeface="Century Gothic"/>
              </a:rPr>
              <a:t> </a:t>
            </a:r>
            <a:r>
              <a:rPr b="1" spc="-70" dirty="0">
                <a:latin typeface="Century Gothic"/>
                <a:cs typeface="Century Gothic"/>
              </a:rPr>
              <a:t>des</a:t>
            </a:r>
            <a:r>
              <a:rPr b="1" spc="-85" dirty="0">
                <a:latin typeface="Century Gothic"/>
                <a:cs typeface="Century Gothic"/>
              </a:rPr>
              <a:t> </a:t>
            </a:r>
            <a:r>
              <a:rPr b="1" spc="-25" dirty="0">
                <a:latin typeface="Century Gothic"/>
                <a:cs typeface="Century Gothic"/>
              </a:rPr>
              <a:t>questions</a:t>
            </a:r>
            <a:r>
              <a:rPr b="1" spc="-80" dirty="0">
                <a:latin typeface="Century Gothic"/>
                <a:cs typeface="Century Gothic"/>
              </a:rPr>
              <a:t> </a:t>
            </a:r>
            <a:r>
              <a:rPr b="1" spc="-100" dirty="0">
                <a:latin typeface="Century Gothic"/>
                <a:cs typeface="Century Gothic"/>
              </a:rPr>
              <a:t>de</a:t>
            </a:r>
            <a:r>
              <a:rPr b="1" spc="-80" dirty="0">
                <a:latin typeface="Century Gothic"/>
                <a:cs typeface="Century Gothic"/>
              </a:rPr>
              <a:t> </a:t>
            </a:r>
            <a:r>
              <a:rPr b="1" dirty="0">
                <a:latin typeface="Century Gothic"/>
                <a:cs typeface="Century Gothic"/>
              </a:rPr>
              <a:t>suivi</a:t>
            </a:r>
            <a:r>
              <a:rPr b="1" spc="-70" dirty="0">
                <a:latin typeface="Century Gothic"/>
                <a:cs typeface="Century Gothic"/>
              </a:rPr>
              <a:t> </a:t>
            </a:r>
            <a:r>
              <a:rPr spc="-35" dirty="0"/>
              <a:t>concernant</a:t>
            </a:r>
            <a:r>
              <a:rPr spc="-90" dirty="0"/>
              <a:t> </a:t>
            </a:r>
            <a:r>
              <a:rPr spc="-45" dirty="0"/>
              <a:t>votre</a:t>
            </a:r>
            <a:r>
              <a:rPr spc="-90" dirty="0"/>
              <a:t> </a:t>
            </a:r>
            <a:r>
              <a:rPr spc="-65" dirty="0"/>
              <a:t>état</a:t>
            </a:r>
            <a:r>
              <a:rPr spc="-90" dirty="0"/>
              <a:t> </a:t>
            </a:r>
            <a:r>
              <a:rPr spc="-25" dirty="0"/>
              <a:t>de</a:t>
            </a:r>
            <a:r>
              <a:rPr spc="-95" dirty="0"/>
              <a:t> </a:t>
            </a:r>
            <a:r>
              <a:rPr spc="-40" dirty="0"/>
              <a:t>santé</a:t>
            </a:r>
            <a:r>
              <a:rPr spc="-90" dirty="0"/>
              <a:t> </a:t>
            </a:r>
            <a:r>
              <a:rPr spc="-40" dirty="0"/>
              <a:t>chronique:</a:t>
            </a:r>
          </a:p>
          <a:p>
            <a:pPr marL="535305" marR="196215">
              <a:lnSpc>
                <a:spcPts val="900"/>
              </a:lnSpc>
              <a:spcBef>
                <a:spcPts val="200"/>
              </a:spcBef>
            </a:pPr>
            <a:r>
              <a:rPr sz="900" dirty="0"/>
              <a:t>Vous </a:t>
            </a:r>
            <a:r>
              <a:rPr sz="900" spc="-20" dirty="0"/>
              <a:t>devriez </a:t>
            </a:r>
            <a:r>
              <a:rPr sz="900" spc="-15" dirty="0"/>
              <a:t>obtenir </a:t>
            </a:r>
            <a:r>
              <a:rPr sz="900" dirty="0"/>
              <a:t>des </a:t>
            </a:r>
            <a:r>
              <a:rPr sz="900" spc="-5" dirty="0"/>
              <a:t>renseignements </a:t>
            </a:r>
            <a:r>
              <a:rPr sz="900" spc="-10" dirty="0"/>
              <a:t>supplémentaires </a:t>
            </a:r>
            <a:r>
              <a:rPr sz="900" spc="-20" dirty="0"/>
              <a:t>avant </a:t>
            </a:r>
            <a:r>
              <a:rPr sz="900" dirty="0"/>
              <a:t>de </a:t>
            </a:r>
            <a:r>
              <a:rPr sz="900" spc="-15" dirty="0"/>
              <a:t>devenir </a:t>
            </a:r>
            <a:r>
              <a:rPr sz="900" spc="5" dirty="0"/>
              <a:t>beaucoup </a:t>
            </a:r>
            <a:r>
              <a:rPr sz="900" dirty="0"/>
              <a:t>plus </a:t>
            </a:r>
            <a:r>
              <a:rPr sz="900" spc="-40" dirty="0"/>
              <a:t>actif </a:t>
            </a:r>
            <a:r>
              <a:rPr sz="900" spc="-5" dirty="0"/>
              <a:t>physiquement </a:t>
            </a:r>
            <a:r>
              <a:rPr sz="900" spc="25" dirty="0"/>
              <a:t>ou </a:t>
            </a:r>
            <a:r>
              <a:rPr sz="900" spc="-20" dirty="0"/>
              <a:t>avant </a:t>
            </a:r>
            <a:r>
              <a:rPr sz="900" dirty="0"/>
              <a:t>de </a:t>
            </a:r>
            <a:r>
              <a:rPr sz="900" spc="5" dirty="0"/>
              <a:t> </a:t>
            </a:r>
            <a:r>
              <a:rPr sz="900" spc="-15" dirty="0"/>
              <a:t>prendre</a:t>
            </a:r>
            <a:r>
              <a:rPr sz="900" spc="-70" dirty="0"/>
              <a:t> </a:t>
            </a:r>
            <a:r>
              <a:rPr sz="900" spc="-20" dirty="0"/>
              <a:t>part</a:t>
            </a:r>
            <a:r>
              <a:rPr sz="900" spc="-65" dirty="0"/>
              <a:t> </a:t>
            </a:r>
            <a:r>
              <a:rPr sz="900" spc="-25" dirty="0"/>
              <a:t>à</a:t>
            </a:r>
            <a:r>
              <a:rPr sz="900" spc="-65" dirty="0"/>
              <a:t> </a:t>
            </a:r>
            <a:r>
              <a:rPr sz="900" spc="5" dirty="0"/>
              <a:t>une</a:t>
            </a:r>
            <a:r>
              <a:rPr sz="900" spc="-65" dirty="0"/>
              <a:t> </a:t>
            </a:r>
            <a:r>
              <a:rPr sz="900" spc="-15" dirty="0"/>
              <a:t>évaluation</a:t>
            </a:r>
            <a:r>
              <a:rPr sz="900" spc="-65" dirty="0"/>
              <a:t> </a:t>
            </a:r>
            <a:r>
              <a:rPr sz="900" dirty="0"/>
              <a:t>de</a:t>
            </a:r>
            <a:r>
              <a:rPr sz="900" spc="-65" dirty="0"/>
              <a:t> </a:t>
            </a:r>
            <a:r>
              <a:rPr sz="900" spc="-35" dirty="0"/>
              <a:t>la</a:t>
            </a:r>
            <a:r>
              <a:rPr sz="900" spc="-65" dirty="0"/>
              <a:t> </a:t>
            </a:r>
            <a:r>
              <a:rPr sz="900" spc="-20" dirty="0"/>
              <a:t>forme</a:t>
            </a:r>
            <a:r>
              <a:rPr sz="900" spc="-65" dirty="0"/>
              <a:t> </a:t>
            </a:r>
            <a:r>
              <a:rPr sz="900" spc="-20" dirty="0"/>
              <a:t>physique.</a:t>
            </a:r>
            <a:r>
              <a:rPr sz="900" spc="-65" dirty="0"/>
              <a:t> </a:t>
            </a:r>
            <a:r>
              <a:rPr sz="900" spc="-35" dirty="0"/>
              <a:t>Il</a:t>
            </a:r>
            <a:r>
              <a:rPr sz="900" spc="-65" dirty="0"/>
              <a:t> </a:t>
            </a:r>
            <a:r>
              <a:rPr sz="900" spc="-35" dirty="0"/>
              <a:t>FAUT</a:t>
            </a:r>
            <a:r>
              <a:rPr sz="900" spc="-65" dirty="0"/>
              <a:t> </a:t>
            </a:r>
            <a:r>
              <a:rPr sz="900" spc="5" dirty="0"/>
              <a:t>que</a:t>
            </a:r>
            <a:r>
              <a:rPr sz="900" spc="-65" dirty="0"/>
              <a:t> </a:t>
            </a:r>
            <a:r>
              <a:rPr sz="900" spc="10" dirty="0"/>
              <a:t>vous</a:t>
            </a:r>
            <a:r>
              <a:rPr sz="900" spc="-70" dirty="0"/>
              <a:t> </a:t>
            </a:r>
            <a:r>
              <a:rPr sz="900" spc="-20" dirty="0"/>
              <a:t>remplissiez</a:t>
            </a:r>
            <a:r>
              <a:rPr sz="900" spc="-65" dirty="0"/>
              <a:t> </a:t>
            </a:r>
            <a:r>
              <a:rPr sz="900" spc="-35" dirty="0"/>
              <a:t>le</a:t>
            </a:r>
            <a:r>
              <a:rPr sz="900" spc="-65" dirty="0"/>
              <a:t> </a:t>
            </a:r>
            <a:r>
              <a:rPr sz="900" spc="-10" dirty="0"/>
              <a:t>questionnaire</a:t>
            </a:r>
            <a:r>
              <a:rPr sz="900" spc="-65" dirty="0"/>
              <a:t> </a:t>
            </a:r>
            <a:r>
              <a:rPr sz="900" spc="-40" dirty="0"/>
              <a:t>et</a:t>
            </a:r>
            <a:r>
              <a:rPr sz="900" spc="-65" dirty="0"/>
              <a:t> </a:t>
            </a:r>
            <a:r>
              <a:rPr sz="900" spc="-15" dirty="0"/>
              <a:t>suiviez</a:t>
            </a:r>
            <a:r>
              <a:rPr sz="900" spc="-65" dirty="0"/>
              <a:t> </a:t>
            </a:r>
            <a:r>
              <a:rPr sz="900" spc="-25" dirty="0"/>
              <a:t>les</a:t>
            </a:r>
            <a:r>
              <a:rPr sz="900" spc="-65" dirty="0"/>
              <a:t> </a:t>
            </a:r>
            <a:r>
              <a:rPr sz="900" spc="-5" dirty="0"/>
              <a:t>recommandations </a:t>
            </a:r>
            <a:r>
              <a:rPr sz="900" spc="-254" dirty="0"/>
              <a:t> </a:t>
            </a:r>
            <a:r>
              <a:rPr sz="900" spc="5" dirty="0"/>
              <a:t>pour </a:t>
            </a:r>
            <a:r>
              <a:rPr sz="900" spc="-45" dirty="0"/>
              <a:t>l’activité </a:t>
            </a:r>
            <a:r>
              <a:rPr sz="900" dirty="0"/>
              <a:t>physique </a:t>
            </a:r>
            <a:r>
              <a:rPr sz="900" b="1" spc="-45" dirty="0">
                <a:latin typeface="Century Gothic"/>
                <a:cs typeface="Century Gothic"/>
              </a:rPr>
              <a:t>(eX-AAP+) </a:t>
            </a:r>
            <a:r>
              <a:rPr sz="900" b="1" spc="25" dirty="0">
                <a:latin typeface="Century Gothic"/>
                <a:cs typeface="Century Gothic"/>
              </a:rPr>
              <a:t>sur </a:t>
            </a:r>
            <a:r>
              <a:rPr sz="900" b="1" spc="-35" dirty="0">
                <a:latin typeface="Century Gothic"/>
                <a:cs typeface="Century Gothic"/>
              </a:rPr>
              <a:t>la </a:t>
            </a:r>
            <a:r>
              <a:rPr sz="900" b="1" spc="5" dirty="0">
                <a:latin typeface="Century Gothic"/>
                <a:cs typeface="Century Gothic"/>
              </a:rPr>
              <a:t>site </a:t>
            </a:r>
            <a:r>
              <a:rPr sz="900" b="1" spc="10" dirty="0">
                <a:latin typeface="Century Gothic"/>
                <a:cs typeface="Century Gothic"/>
              </a:rPr>
              <a:t>internet </a:t>
            </a:r>
            <a:r>
              <a:rPr sz="900" b="1" spc="-45" dirty="0">
                <a:latin typeface="Century Gothic"/>
                <a:cs typeface="Century Gothic"/>
                <a:hlinkClick r:id="rId2"/>
              </a:rPr>
              <a:t>www.eparmedx.com </a:t>
            </a:r>
            <a:r>
              <a:rPr sz="900" spc="-40" dirty="0"/>
              <a:t>et </a:t>
            </a:r>
            <a:r>
              <a:rPr sz="900" spc="-155" dirty="0"/>
              <a:t>/ </a:t>
            </a:r>
            <a:r>
              <a:rPr sz="900" spc="25" dirty="0"/>
              <a:t>ou </a:t>
            </a:r>
            <a:r>
              <a:rPr sz="900" spc="-30" dirty="0"/>
              <a:t>visitiez </a:t>
            </a:r>
            <a:r>
              <a:rPr sz="900" spc="20" dirty="0"/>
              <a:t>un </a:t>
            </a:r>
            <a:r>
              <a:rPr sz="900" spc="-10" dirty="0"/>
              <a:t>professionnel </a:t>
            </a:r>
            <a:r>
              <a:rPr sz="900" dirty="0"/>
              <a:t>de </a:t>
            </a:r>
            <a:r>
              <a:rPr sz="900" spc="-35" dirty="0"/>
              <a:t>l’entraînement </a:t>
            </a:r>
            <a:r>
              <a:rPr sz="900" spc="-30" dirty="0"/>
              <a:t> </a:t>
            </a:r>
            <a:r>
              <a:rPr sz="900" spc="-25" dirty="0"/>
              <a:t>qualifié</a:t>
            </a:r>
            <a:r>
              <a:rPr sz="900" spc="-80" dirty="0"/>
              <a:t> </a:t>
            </a:r>
            <a:r>
              <a:rPr sz="900" spc="5" dirty="0"/>
              <a:t>pour</a:t>
            </a:r>
            <a:r>
              <a:rPr sz="900" spc="-75" dirty="0"/>
              <a:t> </a:t>
            </a:r>
            <a:r>
              <a:rPr sz="900" dirty="0"/>
              <a:t>plus</a:t>
            </a:r>
            <a:r>
              <a:rPr sz="900" spc="-75" dirty="0"/>
              <a:t> </a:t>
            </a:r>
            <a:r>
              <a:rPr sz="900" dirty="0"/>
              <a:t>de</a:t>
            </a:r>
            <a:r>
              <a:rPr sz="900" spc="-75" dirty="0"/>
              <a:t> </a:t>
            </a:r>
            <a:r>
              <a:rPr sz="900" spc="-15" dirty="0"/>
              <a:t>renseignements.</a:t>
            </a:r>
            <a:endParaRPr sz="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/>
          </a:p>
          <a:p>
            <a:pPr marL="424815">
              <a:lnSpc>
                <a:spcPts val="1245"/>
              </a:lnSpc>
            </a:pP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Retardez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une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augmentation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de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votre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niveau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d'activité</a:t>
            </a:r>
            <a:r>
              <a:rPr sz="1050" b="1" spc="-2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physique</a:t>
            </a:r>
            <a:r>
              <a:rPr sz="1050" b="1" spc="-2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-5" dirty="0">
                <a:solidFill>
                  <a:srgbClr val="212753"/>
                </a:solidFill>
                <a:latin typeface="Calibri"/>
                <a:cs typeface="Calibri"/>
              </a:rPr>
              <a:t>si:</a:t>
            </a:r>
            <a:endParaRPr sz="1050">
              <a:latin typeface="Calibri"/>
              <a:cs typeface="Calibri"/>
            </a:endParaRPr>
          </a:p>
          <a:p>
            <a:pPr marL="523875" marR="511809">
              <a:lnSpc>
                <a:spcPct val="71500"/>
              </a:lnSpc>
              <a:spcBef>
                <a:spcPts val="345"/>
              </a:spcBef>
            </a:pPr>
            <a:r>
              <a:rPr sz="1050" spc="-15" dirty="0"/>
              <a:t>Vous</a:t>
            </a:r>
            <a:r>
              <a:rPr sz="1050" spc="-95" dirty="0"/>
              <a:t> </a:t>
            </a:r>
            <a:r>
              <a:rPr sz="1050" spc="-20" dirty="0"/>
              <a:t>ne</a:t>
            </a:r>
            <a:r>
              <a:rPr sz="1050" spc="-90" dirty="0"/>
              <a:t> </a:t>
            </a:r>
            <a:r>
              <a:rPr sz="1050" spc="-5" dirty="0"/>
              <a:t>vous</a:t>
            </a:r>
            <a:r>
              <a:rPr sz="1050" spc="-90" dirty="0"/>
              <a:t> </a:t>
            </a:r>
            <a:r>
              <a:rPr sz="1050" spc="-40" dirty="0"/>
              <a:t>sentez</a:t>
            </a:r>
            <a:r>
              <a:rPr sz="1050" spc="-95" dirty="0"/>
              <a:t> </a:t>
            </a:r>
            <a:r>
              <a:rPr sz="1050" spc="-15" dirty="0"/>
              <a:t>pas</a:t>
            </a:r>
            <a:r>
              <a:rPr sz="1050" spc="-90" dirty="0"/>
              <a:t> </a:t>
            </a:r>
            <a:r>
              <a:rPr sz="1050" spc="-20" dirty="0"/>
              <a:t>bien</a:t>
            </a:r>
            <a:r>
              <a:rPr sz="1050" spc="-95" dirty="0"/>
              <a:t> </a:t>
            </a:r>
            <a:r>
              <a:rPr sz="1050" spc="-50" dirty="0"/>
              <a:t>à</a:t>
            </a:r>
            <a:r>
              <a:rPr sz="1050" spc="-90" dirty="0"/>
              <a:t> </a:t>
            </a:r>
            <a:r>
              <a:rPr sz="1050" spc="-30" dirty="0"/>
              <a:t>cause</a:t>
            </a:r>
            <a:r>
              <a:rPr sz="1050" spc="-90" dirty="0"/>
              <a:t> </a:t>
            </a:r>
            <a:r>
              <a:rPr sz="1050" spc="10" dirty="0"/>
              <a:t>d'un</a:t>
            </a:r>
            <a:r>
              <a:rPr sz="1050" spc="-95" dirty="0"/>
              <a:t> </a:t>
            </a:r>
            <a:r>
              <a:rPr sz="1050" spc="-35" dirty="0"/>
              <a:t>inconfort</a:t>
            </a:r>
            <a:r>
              <a:rPr sz="1050" spc="-90" dirty="0"/>
              <a:t> </a:t>
            </a:r>
            <a:r>
              <a:rPr sz="1050" spc="-40" dirty="0"/>
              <a:t>temporaire</a:t>
            </a:r>
            <a:r>
              <a:rPr sz="1050" spc="-90" dirty="0"/>
              <a:t> </a:t>
            </a:r>
            <a:r>
              <a:rPr sz="1050" spc="-20" dirty="0"/>
              <a:t>comme</a:t>
            </a:r>
            <a:r>
              <a:rPr sz="1050" spc="-95" dirty="0"/>
              <a:t> </a:t>
            </a:r>
            <a:r>
              <a:rPr sz="1050" spc="-20" dirty="0"/>
              <a:t>de</a:t>
            </a:r>
            <a:r>
              <a:rPr sz="1050" spc="-90" dirty="0"/>
              <a:t> </a:t>
            </a:r>
            <a:r>
              <a:rPr sz="1050" spc="-55" dirty="0"/>
              <a:t>la</a:t>
            </a:r>
            <a:r>
              <a:rPr sz="1050" spc="-90" dirty="0"/>
              <a:t> </a:t>
            </a:r>
            <a:r>
              <a:rPr sz="1050" spc="-55" dirty="0"/>
              <a:t>fièvre</a:t>
            </a:r>
            <a:r>
              <a:rPr sz="1050" spc="-95" dirty="0"/>
              <a:t> </a:t>
            </a:r>
            <a:r>
              <a:rPr sz="1050" spc="5" dirty="0"/>
              <a:t>ou</a:t>
            </a:r>
            <a:r>
              <a:rPr sz="1050" spc="-90" dirty="0"/>
              <a:t> </a:t>
            </a:r>
            <a:r>
              <a:rPr sz="1050" spc="-55" dirty="0"/>
              <a:t>la</a:t>
            </a:r>
            <a:r>
              <a:rPr sz="1050" spc="-90" dirty="0"/>
              <a:t> </a:t>
            </a:r>
            <a:r>
              <a:rPr sz="1050" spc="-15" dirty="0"/>
              <a:t>grippe</a:t>
            </a:r>
            <a:r>
              <a:rPr sz="1050" spc="-95" dirty="0"/>
              <a:t> </a:t>
            </a:r>
            <a:r>
              <a:rPr sz="1050" spc="-65" dirty="0"/>
              <a:t>-</a:t>
            </a:r>
            <a:r>
              <a:rPr sz="1050" spc="-90" dirty="0"/>
              <a:t> </a:t>
            </a:r>
            <a:r>
              <a:rPr sz="1050" spc="-45" dirty="0"/>
              <a:t>attendez</a:t>
            </a:r>
            <a:r>
              <a:rPr sz="1050" spc="-90" dirty="0"/>
              <a:t> </a:t>
            </a:r>
            <a:r>
              <a:rPr sz="1050" spc="-20" dirty="0"/>
              <a:t>de </a:t>
            </a:r>
            <a:r>
              <a:rPr sz="1050" spc="-300" dirty="0"/>
              <a:t> </a:t>
            </a:r>
            <a:r>
              <a:rPr sz="1050" spc="-5" dirty="0"/>
              <a:t>vous</a:t>
            </a:r>
            <a:r>
              <a:rPr sz="1050" spc="-100" dirty="0"/>
              <a:t> </a:t>
            </a:r>
            <a:r>
              <a:rPr sz="1050" spc="-40" dirty="0"/>
              <a:t>sentir</a:t>
            </a:r>
            <a:r>
              <a:rPr sz="1050" spc="-95" dirty="0"/>
              <a:t> </a:t>
            </a:r>
            <a:r>
              <a:rPr sz="1050" spc="-30" dirty="0"/>
              <a:t>mieux</a:t>
            </a:r>
            <a:endParaRPr sz="1050"/>
          </a:p>
          <a:p>
            <a:pPr marL="523875">
              <a:lnSpc>
                <a:spcPts val="1080"/>
              </a:lnSpc>
              <a:spcBef>
                <a:spcPts val="535"/>
              </a:spcBef>
            </a:pPr>
            <a:r>
              <a:rPr sz="1050" spc="-15" dirty="0"/>
              <a:t>Vous</a:t>
            </a:r>
            <a:r>
              <a:rPr sz="1050" spc="-90" dirty="0"/>
              <a:t> </a:t>
            </a:r>
            <a:r>
              <a:rPr sz="1050" spc="-50" dirty="0"/>
              <a:t>êtes</a:t>
            </a:r>
            <a:r>
              <a:rPr sz="1050" spc="-90" dirty="0"/>
              <a:t> </a:t>
            </a:r>
            <a:r>
              <a:rPr sz="1050" spc="-40" dirty="0"/>
              <a:t>enceinte</a:t>
            </a:r>
            <a:r>
              <a:rPr sz="1050" spc="-90" dirty="0"/>
              <a:t> </a:t>
            </a:r>
            <a:r>
              <a:rPr sz="1050" spc="-65" dirty="0"/>
              <a:t>-</a:t>
            </a:r>
            <a:r>
              <a:rPr sz="1050" spc="-90" dirty="0"/>
              <a:t> </a:t>
            </a:r>
            <a:r>
              <a:rPr sz="1050" spc="-40" dirty="0"/>
              <a:t>parlez-en</a:t>
            </a:r>
            <a:r>
              <a:rPr sz="1050" spc="-90" dirty="0"/>
              <a:t> </a:t>
            </a:r>
            <a:r>
              <a:rPr sz="1050" spc="-50" dirty="0"/>
              <a:t>à</a:t>
            </a:r>
            <a:r>
              <a:rPr sz="1050" spc="-90" dirty="0"/>
              <a:t> </a:t>
            </a:r>
            <a:r>
              <a:rPr sz="1050" spc="-45" dirty="0"/>
              <a:t>votre</a:t>
            </a:r>
            <a:r>
              <a:rPr sz="1050" spc="-90" dirty="0"/>
              <a:t> </a:t>
            </a:r>
            <a:r>
              <a:rPr sz="1050" spc="-30" dirty="0"/>
              <a:t>professionnel</a:t>
            </a:r>
            <a:r>
              <a:rPr sz="1050" spc="-90" dirty="0"/>
              <a:t> </a:t>
            </a:r>
            <a:r>
              <a:rPr sz="1050" spc="-20" dirty="0"/>
              <a:t>de</a:t>
            </a:r>
            <a:r>
              <a:rPr sz="1050" spc="-85" dirty="0"/>
              <a:t> </a:t>
            </a:r>
            <a:r>
              <a:rPr sz="1050" spc="-55" dirty="0"/>
              <a:t>la</a:t>
            </a:r>
            <a:r>
              <a:rPr sz="1050" spc="-90" dirty="0"/>
              <a:t> </a:t>
            </a:r>
            <a:r>
              <a:rPr sz="1050" spc="-60" dirty="0"/>
              <a:t>santé,</a:t>
            </a:r>
            <a:r>
              <a:rPr sz="1050" spc="-90" dirty="0"/>
              <a:t> </a:t>
            </a:r>
            <a:r>
              <a:rPr sz="1050" spc="-50" dirty="0"/>
              <a:t>à</a:t>
            </a:r>
            <a:r>
              <a:rPr sz="1050" spc="-90" dirty="0"/>
              <a:t> </a:t>
            </a:r>
            <a:r>
              <a:rPr sz="1050" spc="-45" dirty="0"/>
              <a:t>votre</a:t>
            </a:r>
            <a:r>
              <a:rPr sz="1050" spc="-90" dirty="0"/>
              <a:t> </a:t>
            </a:r>
            <a:r>
              <a:rPr sz="1050" spc="-45" dirty="0"/>
              <a:t>médecin,</a:t>
            </a:r>
            <a:r>
              <a:rPr sz="1050" spc="-90" dirty="0"/>
              <a:t> </a:t>
            </a:r>
            <a:r>
              <a:rPr sz="1050" spc="-50" dirty="0"/>
              <a:t>à</a:t>
            </a:r>
            <a:r>
              <a:rPr sz="1050" spc="-90" dirty="0"/>
              <a:t> </a:t>
            </a:r>
            <a:r>
              <a:rPr sz="1050" spc="5" dirty="0"/>
              <a:t>un</a:t>
            </a:r>
            <a:r>
              <a:rPr sz="1050" spc="-90" dirty="0"/>
              <a:t> </a:t>
            </a:r>
            <a:r>
              <a:rPr sz="1050" spc="-30" dirty="0"/>
              <a:t>professionnel</a:t>
            </a:r>
            <a:r>
              <a:rPr sz="1050" spc="-85" dirty="0"/>
              <a:t> </a:t>
            </a:r>
            <a:r>
              <a:rPr sz="1050" spc="-20" dirty="0"/>
              <a:t>de</a:t>
            </a:r>
            <a:endParaRPr sz="1050"/>
          </a:p>
          <a:p>
            <a:pPr marL="523875" marR="374015">
              <a:lnSpc>
                <a:spcPct val="71500"/>
              </a:lnSpc>
              <a:spcBef>
                <a:spcPts val="180"/>
              </a:spcBef>
            </a:pPr>
            <a:r>
              <a:rPr sz="1050" spc="-55" dirty="0"/>
              <a:t>l’entraînement</a:t>
            </a:r>
            <a:r>
              <a:rPr sz="1050" spc="-85" dirty="0"/>
              <a:t> </a:t>
            </a:r>
            <a:r>
              <a:rPr sz="1050" spc="-45" dirty="0"/>
              <a:t>qualifié</a:t>
            </a:r>
            <a:r>
              <a:rPr sz="1050" spc="-80" dirty="0"/>
              <a:t> </a:t>
            </a:r>
            <a:r>
              <a:rPr sz="1050" spc="-60" dirty="0"/>
              <a:t>et/ou</a:t>
            </a:r>
            <a:r>
              <a:rPr sz="1050" spc="-80" dirty="0"/>
              <a:t> </a:t>
            </a:r>
            <a:r>
              <a:rPr sz="1050" spc="-35" dirty="0"/>
              <a:t>remplissez</a:t>
            </a:r>
            <a:r>
              <a:rPr sz="1050" spc="-85" dirty="0"/>
              <a:t> </a:t>
            </a:r>
            <a:r>
              <a:rPr sz="1050" b="1" spc="-45" dirty="0">
                <a:latin typeface="Century Gothic"/>
                <a:cs typeface="Century Gothic"/>
              </a:rPr>
              <a:t>le</a:t>
            </a:r>
            <a:r>
              <a:rPr sz="1050" b="1" spc="-70" dirty="0">
                <a:latin typeface="Century Gothic"/>
                <a:cs typeface="Century Gothic"/>
              </a:rPr>
              <a:t> eX-AAP+</a:t>
            </a:r>
            <a:r>
              <a:rPr sz="1050" b="1" spc="-60" dirty="0">
                <a:latin typeface="Century Gothic"/>
                <a:cs typeface="Century Gothic"/>
              </a:rPr>
              <a:t> </a:t>
            </a:r>
            <a:r>
              <a:rPr sz="1050" b="1" spc="10" dirty="0">
                <a:latin typeface="Century Gothic"/>
                <a:cs typeface="Century Gothic"/>
              </a:rPr>
              <a:t>sur</a:t>
            </a:r>
            <a:r>
              <a:rPr sz="1050" b="1" spc="-75" dirty="0">
                <a:latin typeface="Century Gothic"/>
                <a:cs typeface="Century Gothic"/>
              </a:rPr>
              <a:t> </a:t>
            </a:r>
            <a:r>
              <a:rPr sz="1050" b="1" spc="-55" dirty="0">
                <a:latin typeface="Century Gothic"/>
                <a:cs typeface="Century Gothic"/>
              </a:rPr>
              <a:t>la</a:t>
            </a:r>
            <a:r>
              <a:rPr sz="1050" b="1" spc="-70" dirty="0">
                <a:latin typeface="Century Gothic"/>
                <a:cs typeface="Century Gothic"/>
              </a:rPr>
              <a:t> </a:t>
            </a:r>
            <a:r>
              <a:rPr sz="1050" b="1" spc="-10" dirty="0">
                <a:latin typeface="Century Gothic"/>
                <a:cs typeface="Century Gothic"/>
              </a:rPr>
              <a:t>site</a:t>
            </a:r>
            <a:r>
              <a:rPr sz="1050" b="1" spc="-75" dirty="0">
                <a:latin typeface="Century Gothic"/>
                <a:cs typeface="Century Gothic"/>
              </a:rPr>
              <a:t> </a:t>
            </a:r>
            <a:r>
              <a:rPr sz="1050" b="1" spc="-10" dirty="0">
                <a:latin typeface="Century Gothic"/>
                <a:cs typeface="Century Gothic"/>
              </a:rPr>
              <a:t>internet</a:t>
            </a:r>
            <a:r>
              <a:rPr sz="1050" b="1" spc="-70" dirty="0">
                <a:latin typeface="Century Gothic"/>
                <a:cs typeface="Century Gothic"/>
              </a:rPr>
              <a:t> </a:t>
            </a:r>
            <a:r>
              <a:rPr sz="1050" b="1" spc="-75" dirty="0">
                <a:latin typeface="Century Gothic"/>
                <a:cs typeface="Century Gothic"/>
                <a:hlinkClick r:id="rId2"/>
              </a:rPr>
              <a:t>www.eparmedx.com</a:t>
            </a:r>
            <a:r>
              <a:rPr sz="1050" b="1" spc="-60" dirty="0">
                <a:latin typeface="Century Gothic"/>
                <a:cs typeface="Century Gothic"/>
                <a:hlinkClick r:id="rId2"/>
              </a:rPr>
              <a:t> </a:t>
            </a:r>
            <a:r>
              <a:rPr sz="1050" spc="-40" dirty="0"/>
              <a:t>avant</a:t>
            </a:r>
            <a:r>
              <a:rPr sz="1050" spc="-85" dirty="0"/>
              <a:t> </a:t>
            </a:r>
            <a:r>
              <a:rPr sz="1050" spc="-20" dirty="0"/>
              <a:t>de</a:t>
            </a:r>
            <a:r>
              <a:rPr sz="1050" spc="-80" dirty="0"/>
              <a:t> </a:t>
            </a:r>
            <a:r>
              <a:rPr sz="1050" spc="-35" dirty="0"/>
              <a:t>devenir </a:t>
            </a:r>
            <a:r>
              <a:rPr sz="1050" spc="-300" dirty="0"/>
              <a:t> </a:t>
            </a:r>
            <a:r>
              <a:rPr sz="1050" spc="-15" dirty="0"/>
              <a:t>beaucoup</a:t>
            </a:r>
            <a:r>
              <a:rPr sz="1050" spc="-100" dirty="0"/>
              <a:t> </a:t>
            </a:r>
            <a:r>
              <a:rPr sz="1050" spc="-15" dirty="0"/>
              <a:t>plus</a:t>
            </a:r>
            <a:r>
              <a:rPr sz="1050" spc="-95" dirty="0"/>
              <a:t> </a:t>
            </a:r>
            <a:r>
              <a:rPr sz="1050" spc="-60" dirty="0"/>
              <a:t>actif</a:t>
            </a:r>
            <a:endParaRPr sz="1050">
              <a:latin typeface="Century Gothic"/>
              <a:cs typeface="Century Gothic"/>
            </a:endParaRPr>
          </a:p>
          <a:p>
            <a:pPr marL="523875" marR="335915">
              <a:lnSpc>
                <a:spcPct val="71500"/>
              </a:lnSpc>
              <a:spcBef>
                <a:spcPts val="900"/>
              </a:spcBef>
            </a:pPr>
            <a:r>
              <a:rPr sz="1050" spc="-50" dirty="0"/>
              <a:t>Votre</a:t>
            </a:r>
            <a:r>
              <a:rPr sz="1050" spc="-85" dirty="0"/>
              <a:t> </a:t>
            </a:r>
            <a:r>
              <a:rPr sz="1050" spc="-60" dirty="0"/>
              <a:t>état</a:t>
            </a:r>
            <a:r>
              <a:rPr sz="1050" spc="-85" dirty="0"/>
              <a:t> </a:t>
            </a:r>
            <a:r>
              <a:rPr sz="1050" spc="-20" dirty="0"/>
              <a:t>de</a:t>
            </a:r>
            <a:r>
              <a:rPr sz="1050" spc="-85" dirty="0"/>
              <a:t> </a:t>
            </a:r>
            <a:r>
              <a:rPr sz="1050" spc="-40" dirty="0"/>
              <a:t>santé</a:t>
            </a:r>
            <a:r>
              <a:rPr sz="1050" spc="-85" dirty="0"/>
              <a:t> </a:t>
            </a:r>
            <a:r>
              <a:rPr sz="1050" spc="-15" dirty="0"/>
              <a:t>change</a:t>
            </a:r>
            <a:r>
              <a:rPr sz="1050" spc="-85" dirty="0"/>
              <a:t> </a:t>
            </a:r>
            <a:r>
              <a:rPr sz="1050" spc="-65" dirty="0"/>
              <a:t>-</a:t>
            </a:r>
            <a:r>
              <a:rPr sz="1050" spc="-85" dirty="0"/>
              <a:t> </a:t>
            </a:r>
            <a:r>
              <a:rPr sz="1050" spc="-25" dirty="0"/>
              <a:t>s'il</a:t>
            </a:r>
            <a:r>
              <a:rPr sz="1050" spc="-85" dirty="0"/>
              <a:t> </a:t>
            </a:r>
            <a:r>
              <a:rPr sz="1050" spc="-5" dirty="0"/>
              <a:t>vous</a:t>
            </a:r>
            <a:r>
              <a:rPr sz="1050" spc="-80" dirty="0"/>
              <a:t> </a:t>
            </a:r>
            <a:r>
              <a:rPr sz="1050" spc="-45" dirty="0"/>
              <a:t>plaît</a:t>
            </a:r>
            <a:r>
              <a:rPr sz="1050" spc="-85" dirty="0"/>
              <a:t> </a:t>
            </a:r>
            <a:r>
              <a:rPr sz="1050" spc="-50" dirty="0"/>
              <a:t>parler</a:t>
            </a:r>
            <a:r>
              <a:rPr sz="1050" spc="-85" dirty="0"/>
              <a:t> </a:t>
            </a:r>
            <a:r>
              <a:rPr sz="1050" spc="-50" dirty="0"/>
              <a:t>à</a:t>
            </a:r>
            <a:r>
              <a:rPr sz="1050" spc="-85" dirty="0"/>
              <a:t> </a:t>
            </a:r>
            <a:r>
              <a:rPr sz="1050" spc="-45" dirty="0"/>
              <a:t>votre</a:t>
            </a:r>
            <a:r>
              <a:rPr sz="1050" spc="-85" dirty="0"/>
              <a:t> </a:t>
            </a:r>
            <a:r>
              <a:rPr sz="1050" spc="-30" dirty="0"/>
              <a:t>médecin</a:t>
            </a:r>
            <a:r>
              <a:rPr sz="1050" spc="-85" dirty="0"/>
              <a:t> </a:t>
            </a:r>
            <a:r>
              <a:rPr sz="1050" spc="5" dirty="0"/>
              <a:t>ou</a:t>
            </a:r>
            <a:r>
              <a:rPr sz="1050" spc="-85" dirty="0"/>
              <a:t> </a:t>
            </a:r>
            <a:r>
              <a:rPr sz="1050" spc="-50" dirty="0"/>
              <a:t>à</a:t>
            </a:r>
            <a:r>
              <a:rPr sz="1050" spc="-85" dirty="0"/>
              <a:t> </a:t>
            </a:r>
            <a:r>
              <a:rPr sz="1050" spc="-50" dirty="0"/>
              <a:t>l'exercice</a:t>
            </a:r>
            <a:r>
              <a:rPr sz="1050" spc="-80" dirty="0"/>
              <a:t> </a:t>
            </a:r>
            <a:r>
              <a:rPr sz="1050" spc="-30" dirty="0"/>
              <a:t>professionnel</a:t>
            </a:r>
            <a:r>
              <a:rPr sz="1050" spc="-85" dirty="0"/>
              <a:t> </a:t>
            </a:r>
            <a:r>
              <a:rPr sz="1050" spc="-45" dirty="0"/>
              <a:t>qualifié</a:t>
            </a:r>
            <a:r>
              <a:rPr sz="1050" spc="-85" dirty="0"/>
              <a:t> </a:t>
            </a:r>
            <a:r>
              <a:rPr sz="1050" spc="-45" dirty="0"/>
              <a:t>(PEC-SCPE) </a:t>
            </a:r>
            <a:r>
              <a:rPr sz="1050" spc="-300" dirty="0"/>
              <a:t> </a:t>
            </a:r>
            <a:r>
              <a:rPr sz="1050" spc="-40" dirty="0"/>
              <a:t>avant</a:t>
            </a:r>
            <a:r>
              <a:rPr sz="1050" spc="-95" dirty="0"/>
              <a:t> </a:t>
            </a:r>
            <a:r>
              <a:rPr sz="1050" spc="-20" dirty="0"/>
              <a:t>de</a:t>
            </a:r>
            <a:r>
              <a:rPr sz="1050" spc="-95" dirty="0"/>
              <a:t> </a:t>
            </a:r>
            <a:r>
              <a:rPr sz="1050" spc="-30" dirty="0"/>
              <a:t>continuer</a:t>
            </a:r>
            <a:r>
              <a:rPr sz="1050" spc="-95" dirty="0"/>
              <a:t> </a:t>
            </a:r>
            <a:r>
              <a:rPr sz="1050" spc="-45" dirty="0"/>
              <a:t>avec</a:t>
            </a:r>
            <a:r>
              <a:rPr sz="1050" spc="-95" dirty="0"/>
              <a:t> </a:t>
            </a:r>
            <a:r>
              <a:rPr sz="1050" spc="5" dirty="0"/>
              <a:t>un</a:t>
            </a:r>
            <a:r>
              <a:rPr sz="1050" spc="-95" dirty="0"/>
              <a:t> </a:t>
            </a:r>
            <a:r>
              <a:rPr sz="1050" spc="-20" dirty="0"/>
              <a:t>programme</a:t>
            </a:r>
            <a:r>
              <a:rPr sz="1050" spc="-95" dirty="0"/>
              <a:t> </a:t>
            </a:r>
            <a:r>
              <a:rPr sz="1050" spc="-40" dirty="0"/>
              <a:t>d'activité</a:t>
            </a:r>
            <a:r>
              <a:rPr sz="1050" spc="-95" dirty="0"/>
              <a:t> </a:t>
            </a:r>
            <a:r>
              <a:rPr sz="1050" spc="-35" dirty="0"/>
              <a:t>physique.</a:t>
            </a:r>
            <a:endParaRPr sz="1050"/>
          </a:p>
          <a:p>
            <a:pPr marL="267970">
              <a:lnSpc>
                <a:spcPts val="1180"/>
              </a:lnSpc>
              <a:spcBef>
                <a:spcPts val="800"/>
              </a:spcBef>
            </a:pPr>
            <a:r>
              <a:rPr sz="1050" spc="-55" dirty="0"/>
              <a:t>Toute</a:t>
            </a:r>
            <a:r>
              <a:rPr sz="1050" spc="-90" dirty="0"/>
              <a:t> </a:t>
            </a:r>
            <a:r>
              <a:rPr sz="1050" spc="-35" dirty="0"/>
              <a:t>modification</a:t>
            </a:r>
            <a:r>
              <a:rPr sz="1050" spc="-90" dirty="0"/>
              <a:t> </a:t>
            </a:r>
            <a:r>
              <a:rPr sz="1050" spc="-45" dirty="0"/>
              <a:t>est</a:t>
            </a:r>
            <a:r>
              <a:rPr sz="1050" spc="-85" dirty="0"/>
              <a:t> </a:t>
            </a:r>
            <a:r>
              <a:rPr sz="1050" spc="-65" dirty="0"/>
              <a:t>interdite.</a:t>
            </a:r>
            <a:r>
              <a:rPr sz="1050" spc="-90" dirty="0"/>
              <a:t> </a:t>
            </a:r>
            <a:r>
              <a:rPr sz="1050" spc="5" dirty="0"/>
              <a:t>Nous</a:t>
            </a:r>
            <a:r>
              <a:rPr sz="1050" spc="-90" dirty="0"/>
              <a:t> </a:t>
            </a:r>
            <a:r>
              <a:rPr sz="1050" spc="-5" dirty="0"/>
              <a:t>vous</a:t>
            </a:r>
            <a:r>
              <a:rPr sz="1050" spc="-85" dirty="0"/>
              <a:t> </a:t>
            </a:r>
            <a:r>
              <a:rPr sz="1050" spc="-15" dirty="0"/>
              <a:t>encourageons</a:t>
            </a:r>
            <a:r>
              <a:rPr sz="1050" spc="-90" dirty="0"/>
              <a:t> </a:t>
            </a:r>
            <a:r>
              <a:rPr sz="1050" spc="-50" dirty="0"/>
              <a:t>à</a:t>
            </a:r>
            <a:r>
              <a:rPr sz="1050" spc="-90" dirty="0"/>
              <a:t> </a:t>
            </a:r>
            <a:r>
              <a:rPr sz="1050" spc="-35" dirty="0"/>
              <a:t>copier</a:t>
            </a:r>
            <a:r>
              <a:rPr sz="1050" spc="-90" dirty="0"/>
              <a:t> </a:t>
            </a:r>
            <a:r>
              <a:rPr sz="1050" spc="-55" dirty="0"/>
              <a:t>le</a:t>
            </a:r>
            <a:r>
              <a:rPr sz="1050" spc="-85" dirty="0"/>
              <a:t> </a:t>
            </a:r>
            <a:r>
              <a:rPr sz="1050" spc="5" dirty="0"/>
              <a:t>Q-AAP+</a:t>
            </a:r>
            <a:r>
              <a:rPr sz="1050" spc="-90" dirty="0"/>
              <a:t> </a:t>
            </a:r>
            <a:r>
              <a:rPr sz="1050" spc="-10" dirty="0"/>
              <a:t>dans</a:t>
            </a:r>
            <a:r>
              <a:rPr sz="1050" spc="-90" dirty="0"/>
              <a:t> </a:t>
            </a:r>
            <a:r>
              <a:rPr sz="1050" spc="-30" dirty="0"/>
              <a:t>sa</a:t>
            </a:r>
            <a:r>
              <a:rPr sz="1050" spc="-85" dirty="0"/>
              <a:t> </a:t>
            </a:r>
            <a:r>
              <a:rPr sz="1050" spc="-70" dirty="0"/>
              <a:t>totalité.</a:t>
            </a:r>
            <a:endParaRPr sz="1050"/>
          </a:p>
          <a:p>
            <a:pPr marL="267970" marR="50800">
              <a:lnSpc>
                <a:spcPts val="1100"/>
              </a:lnSpc>
              <a:spcBef>
                <a:spcPts val="90"/>
              </a:spcBef>
            </a:pPr>
            <a:r>
              <a:rPr sz="1050" spc="-50" dirty="0"/>
              <a:t>Le </a:t>
            </a:r>
            <a:r>
              <a:rPr sz="1050" spc="5" dirty="0"/>
              <a:t>Q-AAP+ </a:t>
            </a:r>
            <a:r>
              <a:rPr sz="1050" spc="-40" dirty="0"/>
              <a:t>Collaboration, </a:t>
            </a:r>
            <a:r>
              <a:rPr sz="1050" spc="-55" dirty="0"/>
              <a:t>la </a:t>
            </a:r>
            <a:r>
              <a:rPr sz="1050" spc="-35" dirty="0"/>
              <a:t>Société </a:t>
            </a:r>
            <a:r>
              <a:rPr sz="1050" spc="-25" dirty="0"/>
              <a:t>Canadienne </a:t>
            </a:r>
            <a:r>
              <a:rPr sz="1050" spc="-20" dirty="0"/>
              <a:t>de </a:t>
            </a:r>
            <a:r>
              <a:rPr sz="1050" spc="-25" dirty="0"/>
              <a:t>Physiologie </a:t>
            </a:r>
            <a:r>
              <a:rPr sz="1050" spc="-20" dirty="0"/>
              <a:t>de </a:t>
            </a:r>
            <a:r>
              <a:rPr sz="1050" spc="-60" dirty="0"/>
              <a:t>l'Exercice, et </a:t>
            </a:r>
            <a:r>
              <a:rPr sz="1050" spc="-40" dirty="0"/>
              <a:t>leurs </a:t>
            </a:r>
            <a:r>
              <a:rPr sz="1050" spc="-20" dirty="0"/>
              <a:t>agents </a:t>
            </a:r>
            <a:r>
              <a:rPr sz="1050" spc="-15" dirty="0"/>
              <a:t>n'assument </a:t>
            </a:r>
            <a:r>
              <a:rPr sz="1050" spc="-25" dirty="0"/>
              <a:t>aucune </a:t>
            </a:r>
            <a:r>
              <a:rPr sz="1050" spc="-20" dirty="0"/>
              <a:t> </a:t>
            </a:r>
            <a:r>
              <a:rPr sz="1050" spc="-35" dirty="0"/>
              <a:t>responsabilité</a:t>
            </a:r>
            <a:r>
              <a:rPr sz="1050" spc="-90" dirty="0"/>
              <a:t> </a:t>
            </a:r>
            <a:r>
              <a:rPr sz="1050" spc="-35" dirty="0"/>
              <a:t>envers</a:t>
            </a:r>
            <a:r>
              <a:rPr sz="1050" spc="-90" dirty="0"/>
              <a:t> </a:t>
            </a:r>
            <a:r>
              <a:rPr sz="1050" spc="-40" dirty="0"/>
              <a:t>les</a:t>
            </a:r>
            <a:r>
              <a:rPr sz="1050" spc="-95" dirty="0"/>
              <a:t> </a:t>
            </a:r>
            <a:r>
              <a:rPr sz="1050" spc="-15" dirty="0"/>
              <a:t>personnes</a:t>
            </a:r>
            <a:r>
              <a:rPr sz="1050" spc="-90" dirty="0"/>
              <a:t> </a:t>
            </a:r>
            <a:r>
              <a:rPr sz="1050" spc="-15" dirty="0"/>
              <a:t>qui</a:t>
            </a:r>
            <a:r>
              <a:rPr sz="1050" spc="-90" dirty="0"/>
              <a:t> </a:t>
            </a:r>
            <a:r>
              <a:rPr sz="1050" spc="-35" dirty="0"/>
              <a:t>entreprennent</a:t>
            </a:r>
            <a:r>
              <a:rPr sz="1050" spc="-90" dirty="0"/>
              <a:t> </a:t>
            </a:r>
            <a:r>
              <a:rPr sz="1050" spc="-15" dirty="0"/>
              <a:t>une</a:t>
            </a:r>
            <a:r>
              <a:rPr sz="1050" spc="-90" dirty="0"/>
              <a:t> </a:t>
            </a:r>
            <a:r>
              <a:rPr sz="1050" spc="-50" dirty="0"/>
              <a:t>activité</a:t>
            </a:r>
            <a:r>
              <a:rPr sz="1050" spc="-90" dirty="0"/>
              <a:t> </a:t>
            </a:r>
            <a:r>
              <a:rPr sz="1050" spc="-35" dirty="0"/>
              <a:t>physique.</a:t>
            </a:r>
            <a:r>
              <a:rPr sz="1050" spc="-90" dirty="0"/>
              <a:t> </a:t>
            </a:r>
            <a:r>
              <a:rPr sz="1050" spc="-25" dirty="0"/>
              <a:t>Si</a:t>
            </a:r>
            <a:r>
              <a:rPr sz="1050" spc="-90" dirty="0"/>
              <a:t> </a:t>
            </a:r>
            <a:r>
              <a:rPr sz="1050" spc="-5" dirty="0"/>
              <a:t>vous</a:t>
            </a:r>
            <a:r>
              <a:rPr sz="1050" spc="-90" dirty="0"/>
              <a:t> </a:t>
            </a:r>
            <a:r>
              <a:rPr sz="1050" spc="-45" dirty="0"/>
              <a:t>avez</a:t>
            </a:r>
            <a:r>
              <a:rPr sz="1050" spc="-90" dirty="0"/>
              <a:t> </a:t>
            </a:r>
            <a:r>
              <a:rPr sz="1050" spc="-20" dirty="0"/>
              <a:t>des</a:t>
            </a:r>
            <a:r>
              <a:rPr sz="1050" spc="-90" dirty="0"/>
              <a:t> </a:t>
            </a:r>
            <a:r>
              <a:rPr sz="1050" spc="-20" dirty="0"/>
              <a:t>doutes</a:t>
            </a:r>
            <a:r>
              <a:rPr sz="1050" spc="-90" dirty="0"/>
              <a:t> </a:t>
            </a:r>
            <a:r>
              <a:rPr sz="1050" spc="-35" dirty="0"/>
              <a:t>après</a:t>
            </a:r>
            <a:r>
              <a:rPr sz="1050" spc="-90" dirty="0"/>
              <a:t> </a:t>
            </a:r>
            <a:r>
              <a:rPr sz="1050" spc="-40" dirty="0"/>
              <a:t>avoir</a:t>
            </a:r>
            <a:r>
              <a:rPr sz="1050" spc="-90" dirty="0"/>
              <a:t> </a:t>
            </a:r>
            <a:r>
              <a:rPr sz="1050" spc="-35" dirty="0"/>
              <a:t>complété </a:t>
            </a:r>
            <a:r>
              <a:rPr sz="1050" spc="-300" dirty="0"/>
              <a:t> </a:t>
            </a:r>
            <a:r>
              <a:rPr sz="1050" spc="-55" dirty="0"/>
              <a:t>ce</a:t>
            </a:r>
            <a:r>
              <a:rPr sz="1050" spc="-95" dirty="0"/>
              <a:t> </a:t>
            </a:r>
            <a:r>
              <a:rPr sz="1050" spc="-35" dirty="0"/>
              <a:t>document,</a:t>
            </a:r>
            <a:r>
              <a:rPr sz="1050" spc="-95" dirty="0"/>
              <a:t> </a:t>
            </a:r>
            <a:r>
              <a:rPr sz="1050" spc="-35" dirty="0"/>
              <a:t>consultez</a:t>
            </a:r>
            <a:r>
              <a:rPr sz="1050" spc="-95" dirty="0"/>
              <a:t> </a:t>
            </a:r>
            <a:r>
              <a:rPr sz="1050" spc="-45" dirty="0"/>
              <a:t>votre</a:t>
            </a:r>
            <a:r>
              <a:rPr sz="1050" spc="-95" dirty="0"/>
              <a:t> </a:t>
            </a:r>
            <a:r>
              <a:rPr sz="1050" spc="-30" dirty="0"/>
              <a:t>médecin</a:t>
            </a:r>
            <a:r>
              <a:rPr sz="1050" spc="-95" dirty="0"/>
              <a:t> </a:t>
            </a:r>
            <a:r>
              <a:rPr sz="1050" spc="-40" dirty="0"/>
              <a:t>avant</a:t>
            </a:r>
            <a:r>
              <a:rPr sz="1050" spc="-95" dirty="0"/>
              <a:t> </a:t>
            </a:r>
            <a:r>
              <a:rPr sz="1050" spc="-20" dirty="0"/>
              <a:t>de</a:t>
            </a:r>
            <a:r>
              <a:rPr sz="1050" spc="-95" dirty="0"/>
              <a:t> </a:t>
            </a:r>
            <a:r>
              <a:rPr sz="1050" spc="-65" dirty="0"/>
              <a:t>faire</a:t>
            </a:r>
            <a:r>
              <a:rPr sz="1050" spc="-90" dirty="0"/>
              <a:t> </a:t>
            </a:r>
            <a:r>
              <a:rPr sz="1050" spc="-20" dirty="0"/>
              <a:t>de</a:t>
            </a:r>
            <a:r>
              <a:rPr sz="1050" spc="-95" dirty="0"/>
              <a:t> </a:t>
            </a:r>
            <a:r>
              <a:rPr sz="1050" spc="-45" dirty="0"/>
              <a:t>l'activité</a:t>
            </a:r>
            <a:r>
              <a:rPr sz="1050" spc="-95" dirty="0"/>
              <a:t> </a:t>
            </a:r>
            <a:r>
              <a:rPr sz="1050" spc="-35" dirty="0"/>
              <a:t>physique.</a:t>
            </a:r>
            <a:endParaRPr sz="1050"/>
          </a:p>
          <a:p>
            <a:pPr marL="27940" algn="ctr">
              <a:lnSpc>
                <a:spcPts val="1435"/>
              </a:lnSpc>
              <a:spcBef>
                <a:spcPts val="620"/>
              </a:spcBef>
            </a:pPr>
            <a:r>
              <a:rPr sz="1200" b="1" spc="-20" dirty="0">
                <a:solidFill>
                  <a:srgbClr val="212753"/>
                </a:solidFill>
                <a:latin typeface="Century Gothic"/>
                <a:cs typeface="Century Gothic"/>
              </a:rPr>
              <a:t>DÉC</a:t>
            </a:r>
            <a:r>
              <a:rPr sz="1200" b="1" spc="-10" dirty="0">
                <a:solidFill>
                  <a:srgbClr val="212753"/>
                </a:solidFill>
                <a:latin typeface="Century Gothic"/>
                <a:cs typeface="Century Gothic"/>
              </a:rPr>
              <a:t>L</a:t>
            </a:r>
            <a:r>
              <a:rPr sz="1200" b="1" spc="-35" dirty="0">
                <a:solidFill>
                  <a:srgbClr val="212753"/>
                </a:solidFill>
                <a:latin typeface="Century Gothic"/>
                <a:cs typeface="Century Gothic"/>
              </a:rPr>
              <a:t>A</a:t>
            </a:r>
            <a:r>
              <a:rPr sz="1200" b="1" spc="-15" dirty="0">
                <a:solidFill>
                  <a:srgbClr val="212753"/>
                </a:solidFill>
                <a:latin typeface="Century Gothic"/>
                <a:cs typeface="Century Gothic"/>
              </a:rPr>
              <a:t>R</a:t>
            </a:r>
            <a:r>
              <a:rPr sz="1200" b="1" spc="-190" dirty="0">
                <a:solidFill>
                  <a:srgbClr val="212753"/>
                </a:solidFill>
                <a:latin typeface="Century Gothic"/>
                <a:cs typeface="Century Gothic"/>
              </a:rPr>
              <a:t>A</a:t>
            </a:r>
            <a:r>
              <a:rPr sz="1200" b="1" dirty="0">
                <a:solidFill>
                  <a:srgbClr val="212753"/>
                </a:solidFill>
                <a:latin typeface="Century Gothic"/>
                <a:cs typeface="Century Gothic"/>
              </a:rPr>
              <a:t>TION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35" dirty="0">
                <a:solidFill>
                  <a:srgbClr val="212753"/>
                </a:solidFill>
                <a:latin typeface="Century Gothic"/>
                <a:cs typeface="Century Gothic"/>
              </a:rPr>
              <a:t>DU</a:t>
            </a:r>
            <a:r>
              <a:rPr sz="1200" b="1" spc="-90" dirty="0">
                <a:solidFill>
                  <a:srgbClr val="212753"/>
                </a:solidFill>
                <a:latin typeface="Century Gothic"/>
                <a:cs typeface="Century Gothic"/>
              </a:rPr>
              <a:t> </a:t>
            </a:r>
            <a:r>
              <a:rPr sz="1200" b="1" spc="-40" dirty="0">
                <a:solidFill>
                  <a:srgbClr val="212753"/>
                </a:solidFill>
                <a:latin typeface="Century Gothic"/>
                <a:cs typeface="Century Gothic"/>
              </a:rPr>
              <a:t>P</a:t>
            </a:r>
            <a:r>
              <a:rPr sz="1200" b="1" spc="-5" dirty="0">
                <a:solidFill>
                  <a:srgbClr val="212753"/>
                </a:solidFill>
                <a:latin typeface="Century Gothic"/>
                <a:cs typeface="Century Gothic"/>
              </a:rPr>
              <a:t>ARTICI</a:t>
            </a:r>
            <a:r>
              <a:rPr sz="1200" b="1" spc="-80" dirty="0">
                <a:solidFill>
                  <a:srgbClr val="212753"/>
                </a:solidFill>
                <a:latin typeface="Century Gothic"/>
                <a:cs typeface="Century Gothic"/>
              </a:rPr>
              <a:t>P</a:t>
            </a:r>
            <a:r>
              <a:rPr sz="1200" b="1" spc="10" dirty="0">
                <a:solidFill>
                  <a:srgbClr val="212753"/>
                </a:solidFill>
                <a:latin typeface="Century Gothic"/>
                <a:cs typeface="Century Gothic"/>
              </a:rPr>
              <a:t>ANT</a:t>
            </a:r>
            <a:endParaRPr sz="1200">
              <a:latin typeface="Century Gothic"/>
              <a:cs typeface="Century Gothic"/>
            </a:endParaRPr>
          </a:p>
          <a:p>
            <a:pPr marL="268605">
              <a:lnSpc>
                <a:spcPts val="1255"/>
              </a:lnSpc>
            </a:pPr>
            <a:r>
              <a:rPr sz="1050" spc="-20" dirty="0"/>
              <a:t>S'il</a:t>
            </a:r>
            <a:r>
              <a:rPr sz="1050" spc="-95" dirty="0"/>
              <a:t> </a:t>
            </a:r>
            <a:r>
              <a:rPr sz="1050" spc="-25" dirty="0"/>
              <a:t>v</a:t>
            </a:r>
            <a:r>
              <a:rPr sz="1050" dirty="0"/>
              <a:t>ous</a:t>
            </a:r>
            <a:r>
              <a:rPr sz="1050" spc="-95" dirty="0"/>
              <a:t> </a:t>
            </a:r>
            <a:r>
              <a:rPr sz="1050" spc="-45" dirty="0"/>
              <a:t>plaît</a:t>
            </a:r>
            <a:r>
              <a:rPr sz="1050" spc="-95" dirty="0"/>
              <a:t> </a:t>
            </a:r>
            <a:r>
              <a:rPr sz="1050" spc="-55" dirty="0"/>
              <a:t>li</a:t>
            </a:r>
            <a:r>
              <a:rPr sz="1050" spc="-90" dirty="0"/>
              <a:t>r</a:t>
            </a:r>
            <a:r>
              <a:rPr sz="1050" spc="-50" dirty="0"/>
              <a:t>e</a:t>
            </a:r>
            <a:r>
              <a:rPr sz="1050" spc="-95" dirty="0"/>
              <a:t> </a:t>
            </a:r>
            <a:r>
              <a:rPr sz="1050" spc="-60" dirty="0"/>
              <a:t>et</a:t>
            </a:r>
            <a:r>
              <a:rPr sz="1050" spc="-95" dirty="0"/>
              <a:t> </a:t>
            </a:r>
            <a:r>
              <a:rPr sz="1050" spc="-5" dirty="0"/>
              <a:t>si</a:t>
            </a:r>
            <a:r>
              <a:rPr sz="1050" spc="-15" dirty="0"/>
              <a:t>g</a:t>
            </a:r>
            <a:r>
              <a:rPr sz="1050" spc="-35" dirty="0"/>
              <a:t>ner</a:t>
            </a:r>
            <a:r>
              <a:rPr sz="1050" spc="-95" dirty="0"/>
              <a:t> </a:t>
            </a:r>
            <a:r>
              <a:rPr sz="1050" spc="-55" dirty="0"/>
              <a:t>la</a:t>
            </a:r>
            <a:r>
              <a:rPr sz="1050" spc="-95" dirty="0"/>
              <a:t> </a:t>
            </a:r>
            <a:r>
              <a:rPr sz="1050" spc="-45" dirty="0"/>
              <a:t>décla</a:t>
            </a:r>
            <a:r>
              <a:rPr sz="1050" spc="-50" dirty="0"/>
              <a:t>r</a:t>
            </a:r>
            <a:r>
              <a:rPr sz="1050" spc="-55" dirty="0"/>
              <a:t>a</a:t>
            </a:r>
            <a:r>
              <a:rPr sz="1050" spc="-30" dirty="0"/>
              <a:t>tion</a:t>
            </a:r>
            <a:r>
              <a:rPr sz="1050" spc="-95" dirty="0"/>
              <a:t> </a:t>
            </a:r>
            <a:r>
              <a:rPr sz="1050" spc="-60" dirty="0"/>
              <a:t>ci</a:t>
            </a:r>
            <a:r>
              <a:rPr sz="1050" spc="-40" dirty="0"/>
              <a:t>-</a:t>
            </a:r>
            <a:r>
              <a:rPr sz="1050" spc="-10" dirty="0"/>
              <a:t>dessou</a:t>
            </a:r>
            <a:r>
              <a:rPr sz="1050" spc="-25" dirty="0"/>
              <a:t>s</a:t>
            </a:r>
            <a:r>
              <a:rPr sz="1050" spc="-170" dirty="0"/>
              <a:t>.</a:t>
            </a:r>
            <a:endParaRPr sz="1050"/>
          </a:p>
          <a:p>
            <a:pPr marL="268605" marR="321945">
              <a:lnSpc>
                <a:spcPct val="75400"/>
              </a:lnSpc>
              <a:spcBef>
                <a:spcPts val="950"/>
              </a:spcBef>
            </a:pPr>
            <a:r>
              <a:rPr sz="1050" spc="-25" dirty="0"/>
              <a:t>Si</a:t>
            </a:r>
            <a:r>
              <a:rPr sz="1050" spc="-90" dirty="0"/>
              <a:t> </a:t>
            </a:r>
            <a:r>
              <a:rPr sz="1050" spc="-5" dirty="0"/>
              <a:t>vous</a:t>
            </a:r>
            <a:r>
              <a:rPr sz="1050" spc="-90" dirty="0"/>
              <a:t> </a:t>
            </a:r>
            <a:r>
              <a:rPr sz="1050" spc="-65" dirty="0"/>
              <a:t>n’avez</a:t>
            </a:r>
            <a:r>
              <a:rPr sz="1050" spc="-90" dirty="0"/>
              <a:t> </a:t>
            </a:r>
            <a:r>
              <a:rPr sz="1050" spc="-15" dirty="0"/>
              <a:t>pas</a:t>
            </a:r>
            <a:r>
              <a:rPr sz="1050" spc="-90" dirty="0"/>
              <a:t> </a:t>
            </a:r>
            <a:r>
              <a:rPr sz="1050" spc="-15" dirty="0"/>
              <a:t>l'âge</a:t>
            </a:r>
            <a:r>
              <a:rPr sz="1050" spc="-90" dirty="0"/>
              <a:t> </a:t>
            </a:r>
            <a:r>
              <a:rPr sz="1050" spc="-35" dirty="0"/>
              <a:t>légal</a:t>
            </a:r>
            <a:r>
              <a:rPr sz="1050" spc="-90" dirty="0"/>
              <a:t> </a:t>
            </a:r>
            <a:r>
              <a:rPr sz="1050" spc="-40" dirty="0"/>
              <a:t>nécessaire</a:t>
            </a:r>
            <a:r>
              <a:rPr sz="1050" spc="-90" dirty="0"/>
              <a:t> </a:t>
            </a:r>
            <a:r>
              <a:rPr sz="1050" spc="-10" dirty="0"/>
              <a:t>pour</a:t>
            </a:r>
            <a:r>
              <a:rPr sz="1050" spc="-90" dirty="0"/>
              <a:t> </a:t>
            </a:r>
            <a:r>
              <a:rPr sz="1050" spc="-55" dirty="0"/>
              <a:t>le</a:t>
            </a:r>
            <a:r>
              <a:rPr sz="1050" spc="-90" dirty="0"/>
              <a:t> </a:t>
            </a:r>
            <a:r>
              <a:rPr sz="1050" spc="-30" dirty="0"/>
              <a:t>consentement</a:t>
            </a:r>
            <a:r>
              <a:rPr sz="1050" spc="-90" dirty="0"/>
              <a:t> </a:t>
            </a:r>
            <a:r>
              <a:rPr sz="1050" spc="5" dirty="0"/>
              <a:t>ou</a:t>
            </a:r>
            <a:r>
              <a:rPr sz="1050" spc="-85" dirty="0"/>
              <a:t> </a:t>
            </a:r>
            <a:r>
              <a:rPr sz="1050" spc="-45" dirty="0"/>
              <a:t>avez</a:t>
            </a:r>
            <a:r>
              <a:rPr sz="1050" spc="-90" dirty="0"/>
              <a:t> </a:t>
            </a:r>
            <a:r>
              <a:rPr sz="1050" spc="-15" dirty="0"/>
              <a:t>besoin</a:t>
            </a:r>
            <a:r>
              <a:rPr sz="1050" spc="-90" dirty="0"/>
              <a:t> </a:t>
            </a:r>
            <a:r>
              <a:rPr sz="1050" spc="-20" dirty="0"/>
              <a:t>de</a:t>
            </a:r>
            <a:r>
              <a:rPr sz="1050" spc="-90" dirty="0"/>
              <a:t> </a:t>
            </a:r>
            <a:r>
              <a:rPr sz="1050" spc="-55" dirty="0"/>
              <a:t>la</a:t>
            </a:r>
            <a:r>
              <a:rPr sz="1050" spc="-90" dirty="0"/>
              <a:t> </a:t>
            </a:r>
            <a:r>
              <a:rPr sz="1050" spc="-20" dirty="0"/>
              <a:t>permisson</a:t>
            </a:r>
            <a:r>
              <a:rPr sz="1050" spc="-90" dirty="0"/>
              <a:t> </a:t>
            </a:r>
            <a:r>
              <a:rPr sz="1050" spc="-20" dirty="0"/>
              <a:t>de</a:t>
            </a:r>
            <a:r>
              <a:rPr sz="1050" spc="-90" dirty="0"/>
              <a:t> </a:t>
            </a:r>
            <a:r>
              <a:rPr sz="1050" spc="-45" dirty="0"/>
              <a:t>votre</a:t>
            </a:r>
            <a:r>
              <a:rPr sz="1050" spc="-90" dirty="0"/>
              <a:t> </a:t>
            </a:r>
            <a:r>
              <a:rPr sz="1050" spc="-30" dirty="0"/>
              <a:t>fournisseur</a:t>
            </a:r>
            <a:r>
              <a:rPr sz="1050" spc="-90" dirty="0"/>
              <a:t> </a:t>
            </a:r>
            <a:r>
              <a:rPr sz="1050" spc="-20" dirty="0"/>
              <a:t>de </a:t>
            </a:r>
            <a:r>
              <a:rPr sz="1050" spc="-300" dirty="0"/>
              <a:t> </a:t>
            </a:r>
            <a:r>
              <a:rPr sz="1050" spc="-40" dirty="0"/>
              <a:t>soins,</a:t>
            </a:r>
            <a:r>
              <a:rPr sz="1050" spc="-95" dirty="0"/>
              <a:t> </a:t>
            </a:r>
            <a:r>
              <a:rPr sz="1050" spc="-60" dirty="0"/>
              <a:t>alors,</a:t>
            </a:r>
            <a:r>
              <a:rPr sz="1050" spc="-95" dirty="0"/>
              <a:t> </a:t>
            </a:r>
            <a:r>
              <a:rPr sz="1050" spc="-45" dirty="0"/>
              <a:t>votre</a:t>
            </a:r>
            <a:r>
              <a:rPr sz="1050" spc="-95" dirty="0"/>
              <a:t> </a:t>
            </a:r>
            <a:r>
              <a:rPr sz="1050" spc="-60" dirty="0"/>
              <a:t>parent,</a:t>
            </a:r>
            <a:r>
              <a:rPr sz="1050" spc="-95" dirty="0"/>
              <a:t> </a:t>
            </a:r>
            <a:r>
              <a:rPr sz="1050" spc="-45" dirty="0"/>
              <a:t>tuteur</a:t>
            </a:r>
            <a:r>
              <a:rPr sz="1050" spc="-90" dirty="0"/>
              <a:t> </a:t>
            </a:r>
            <a:r>
              <a:rPr sz="1050" spc="-60" dirty="0"/>
              <a:t>légal,</a:t>
            </a:r>
            <a:r>
              <a:rPr sz="1050" spc="-95" dirty="0"/>
              <a:t> </a:t>
            </a:r>
            <a:r>
              <a:rPr sz="1050" spc="5" dirty="0"/>
              <a:t>ou</a:t>
            </a:r>
            <a:r>
              <a:rPr sz="1050" spc="-95" dirty="0"/>
              <a:t> </a:t>
            </a:r>
            <a:r>
              <a:rPr sz="1050" spc="-55" dirty="0"/>
              <a:t>le</a:t>
            </a:r>
            <a:r>
              <a:rPr sz="1050" spc="-95" dirty="0"/>
              <a:t> </a:t>
            </a:r>
            <a:r>
              <a:rPr sz="1050" spc="-30" dirty="0"/>
              <a:t>fournisseur</a:t>
            </a:r>
            <a:r>
              <a:rPr sz="1050" spc="-90" dirty="0"/>
              <a:t> </a:t>
            </a:r>
            <a:r>
              <a:rPr sz="1050" spc="-20" dirty="0"/>
              <a:t>de</a:t>
            </a:r>
            <a:r>
              <a:rPr sz="1050" spc="-95" dirty="0"/>
              <a:t> </a:t>
            </a:r>
            <a:r>
              <a:rPr sz="1050" spc="-10" dirty="0"/>
              <a:t>soins</a:t>
            </a:r>
            <a:r>
              <a:rPr sz="1050" spc="-95" dirty="0"/>
              <a:t> </a:t>
            </a:r>
            <a:r>
              <a:rPr sz="1050" spc="-30" dirty="0"/>
              <a:t>doit</a:t>
            </a:r>
            <a:r>
              <a:rPr sz="1050" spc="-95" dirty="0"/>
              <a:t> </a:t>
            </a:r>
            <a:r>
              <a:rPr sz="1050" spc="-25" dirty="0"/>
              <a:t>aussi</a:t>
            </a:r>
            <a:r>
              <a:rPr sz="1050" spc="-90" dirty="0"/>
              <a:t> </a:t>
            </a:r>
            <a:r>
              <a:rPr sz="1050" spc="-20" dirty="0"/>
              <a:t>signer</a:t>
            </a:r>
            <a:r>
              <a:rPr sz="1050" spc="-95" dirty="0"/>
              <a:t> </a:t>
            </a:r>
            <a:r>
              <a:rPr sz="1050" spc="-55" dirty="0"/>
              <a:t>ce</a:t>
            </a:r>
            <a:r>
              <a:rPr sz="1050" spc="-95" dirty="0"/>
              <a:t> </a:t>
            </a:r>
            <a:r>
              <a:rPr sz="1050" spc="-35" dirty="0"/>
              <a:t>document.</a:t>
            </a:r>
            <a:endParaRPr sz="1050"/>
          </a:p>
          <a:p>
            <a:pPr marL="268605" marR="37465">
              <a:lnSpc>
                <a:spcPct val="75400"/>
              </a:lnSpc>
              <a:spcBef>
                <a:spcPts val="950"/>
              </a:spcBef>
            </a:pPr>
            <a:r>
              <a:rPr sz="1050" i="1" spc="60" dirty="0">
                <a:latin typeface="Gill Sans MT"/>
                <a:cs typeface="Gill Sans MT"/>
              </a:rPr>
              <a:t>Je,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sous-signé(e),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affirme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avoir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lu,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compris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75" dirty="0">
                <a:latin typeface="Gill Sans MT"/>
                <a:cs typeface="Gill Sans MT"/>
              </a:rPr>
              <a:t>à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ma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satisfaction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complété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ce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questionnaire.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Je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reconnais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que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cette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autorisa- </a:t>
            </a:r>
            <a:r>
              <a:rPr sz="1050" i="1" spc="65" dirty="0">
                <a:latin typeface="Gill Sans MT"/>
                <a:cs typeface="Gill Sans MT"/>
              </a:rPr>
              <a:t> </a:t>
            </a:r>
            <a:r>
              <a:rPr sz="1050" i="1" spc="70" dirty="0">
                <a:latin typeface="Gill Sans MT"/>
                <a:cs typeface="Gill Sans MT"/>
              </a:rPr>
              <a:t>tion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d'activité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physique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est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valide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pour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85" dirty="0">
                <a:latin typeface="Gill Sans MT"/>
                <a:cs typeface="Gill Sans MT"/>
              </a:rPr>
              <a:t>un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80" dirty="0">
                <a:latin typeface="Gill Sans MT"/>
                <a:cs typeface="Gill Sans MT"/>
              </a:rPr>
              <a:t>maximum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-10" dirty="0">
                <a:latin typeface="Gill Sans MT"/>
                <a:cs typeface="Gill Sans MT"/>
              </a:rPr>
              <a:t>12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70" dirty="0">
                <a:latin typeface="Gill Sans MT"/>
                <a:cs typeface="Gill Sans MT"/>
              </a:rPr>
              <a:t>mois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75" dirty="0">
                <a:latin typeface="Gill Sans MT"/>
                <a:cs typeface="Gill Sans MT"/>
              </a:rPr>
              <a:t>à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compter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la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date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75" dirty="0">
                <a:latin typeface="Gill Sans MT"/>
                <a:cs typeface="Gill Sans MT"/>
              </a:rPr>
              <a:t>à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laquelle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elle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est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émise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et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devient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non </a:t>
            </a:r>
            <a:r>
              <a:rPr sz="1050" i="1" spc="-27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valide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si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100" dirty="0">
                <a:latin typeface="Gill Sans MT"/>
                <a:cs typeface="Gill Sans MT"/>
              </a:rPr>
              <a:t>mon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état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santé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70" dirty="0">
                <a:latin typeface="Gill Sans MT"/>
                <a:cs typeface="Gill Sans MT"/>
              </a:rPr>
              <a:t>change.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Je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reconnais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également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qu’un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administrateur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30" dirty="0">
                <a:latin typeface="Gill Sans MT"/>
                <a:cs typeface="Gill Sans MT"/>
              </a:rPr>
              <a:t>(e.g.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100" dirty="0">
                <a:latin typeface="Gill Sans MT"/>
                <a:cs typeface="Gill Sans MT"/>
              </a:rPr>
              <a:t>mon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employeur,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centre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75" dirty="0">
                <a:latin typeface="Gill Sans MT"/>
                <a:cs typeface="Gill Sans MT"/>
              </a:rPr>
              <a:t>condi- </a:t>
            </a:r>
            <a:r>
              <a:rPr sz="1050" i="1" spc="80" dirty="0">
                <a:latin typeface="Gill Sans MT"/>
                <a:cs typeface="Gill Sans MT"/>
              </a:rPr>
              <a:t> </a:t>
            </a:r>
            <a:r>
              <a:rPr sz="1050" i="1" spc="70" dirty="0">
                <a:latin typeface="Gill Sans MT"/>
                <a:cs typeface="Gill Sans MT"/>
              </a:rPr>
              <a:t>tionnement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physique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ou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communautaire,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fournisseur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soins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santé,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ou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autre)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peut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conserver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70" dirty="0">
                <a:latin typeface="Gill Sans MT"/>
                <a:cs typeface="Gill Sans MT"/>
              </a:rPr>
              <a:t>une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copie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ce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formulaire </a:t>
            </a:r>
            <a:r>
              <a:rPr sz="1050" i="1" spc="-28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pour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leurs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5" dirty="0">
                <a:latin typeface="Gill Sans MT"/>
                <a:cs typeface="Gill Sans MT"/>
              </a:rPr>
              <a:t>dossiers.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25" dirty="0">
                <a:latin typeface="Gill Sans MT"/>
                <a:cs typeface="Gill Sans MT"/>
              </a:rPr>
              <a:t>Le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cas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échéant,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cet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administrateur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devra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35" dirty="0">
                <a:latin typeface="Gill Sans MT"/>
                <a:cs typeface="Gill Sans MT"/>
              </a:rPr>
              <a:t>se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conformer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aux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lignes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directrices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canadiennes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internation- </a:t>
            </a:r>
            <a:r>
              <a:rPr sz="1050" i="1" spc="-27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ales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concernant</a:t>
            </a:r>
            <a:r>
              <a:rPr sz="1050" i="1" spc="-80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l'enregistrement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des</a:t>
            </a:r>
            <a:r>
              <a:rPr sz="1050" i="1" spc="-8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renseignements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médicaux</a:t>
            </a:r>
            <a:r>
              <a:rPr sz="1050" i="1" spc="-8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personnels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afin</a:t>
            </a:r>
            <a:r>
              <a:rPr sz="1050" i="1" spc="-80" dirty="0">
                <a:latin typeface="Gill Sans MT"/>
                <a:cs typeface="Gill Sans MT"/>
              </a:rPr>
              <a:t> </a:t>
            </a:r>
            <a:r>
              <a:rPr sz="1050" i="1" spc="35" dirty="0">
                <a:latin typeface="Gill Sans MT"/>
                <a:cs typeface="Gill Sans MT"/>
              </a:rPr>
              <a:t>d’assurer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la</a:t>
            </a:r>
            <a:r>
              <a:rPr sz="1050" i="1" spc="-8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confidentialité</a:t>
            </a:r>
            <a:r>
              <a:rPr sz="1050" i="1" spc="-8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de</a:t>
            </a:r>
            <a:r>
              <a:rPr sz="1050" i="1" spc="-80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l'information </a:t>
            </a:r>
            <a:r>
              <a:rPr sz="1050" i="1" spc="-280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et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65" dirty="0">
                <a:latin typeface="Gill Sans MT"/>
                <a:cs typeface="Gill Sans MT"/>
              </a:rPr>
              <a:t>que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40" dirty="0">
                <a:latin typeface="Gill Sans MT"/>
                <a:cs typeface="Gill Sans MT"/>
              </a:rPr>
              <a:t>ces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renseignements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ne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60" dirty="0">
                <a:latin typeface="Gill Sans MT"/>
                <a:cs typeface="Gill Sans MT"/>
              </a:rPr>
              <a:t>soient</a:t>
            </a:r>
            <a:r>
              <a:rPr sz="1050" i="1" spc="-90" dirty="0">
                <a:latin typeface="Gill Sans MT"/>
                <a:cs typeface="Gill Sans MT"/>
              </a:rPr>
              <a:t> </a:t>
            </a:r>
            <a:r>
              <a:rPr sz="1050" i="1" spc="55" dirty="0">
                <a:latin typeface="Gill Sans MT"/>
                <a:cs typeface="Gill Sans MT"/>
              </a:rPr>
              <a:t>pas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utilisés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90" dirty="0">
                <a:latin typeface="Gill Sans MT"/>
                <a:cs typeface="Gill Sans MT"/>
              </a:rPr>
              <a:t>ou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70" dirty="0">
                <a:latin typeface="Gill Sans MT"/>
                <a:cs typeface="Gill Sans MT"/>
              </a:rPr>
              <a:t>divulgués</a:t>
            </a:r>
            <a:r>
              <a:rPr sz="1050" i="1" spc="-95" dirty="0">
                <a:latin typeface="Gill Sans MT"/>
                <a:cs typeface="Gill Sans MT"/>
              </a:rPr>
              <a:t> </a:t>
            </a:r>
            <a:r>
              <a:rPr sz="1050" i="1" spc="50" dirty="0">
                <a:latin typeface="Gill Sans MT"/>
                <a:cs typeface="Gill Sans MT"/>
              </a:rPr>
              <a:t>incorrectement.</a:t>
            </a:r>
            <a:endParaRPr sz="1050"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  <a:spcBef>
                <a:spcPts val="825"/>
              </a:spcBef>
              <a:tabLst>
                <a:tab pos="3682365" algn="l"/>
                <a:tab pos="4159885" algn="l"/>
                <a:tab pos="7066915" algn="l"/>
              </a:tabLst>
            </a:pPr>
            <a:r>
              <a:rPr sz="1000" spc="40" dirty="0"/>
              <a:t>NOM</a:t>
            </a:r>
            <a:r>
              <a:rPr sz="1000" u="sng" spc="40" dirty="0">
                <a:uFill>
                  <a:solidFill>
                    <a:srgbClr val="221E1F"/>
                  </a:solidFill>
                </a:uFill>
              </a:rPr>
              <a:t>	</a:t>
            </a:r>
            <a:r>
              <a:rPr sz="1000" spc="40" dirty="0"/>
              <a:t>	</a:t>
            </a:r>
            <a:r>
              <a:rPr sz="1000" spc="-40" dirty="0"/>
              <a:t>DATE</a:t>
            </a:r>
            <a:r>
              <a:rPr sz="1000" spc="-90" dirty="0"/>
              <a:t> </a:t>
            </a:r>
            <a:r>
              <a:rPr sz="1000" u="sng" spc="-90" dirty="0">
                <a:uFill>
                  <a:solidFill>
                    <a:srgbClr val="221E1F"/>
                  </a:solidFill>
                </a:uFill>
              </a:rPr>
              <a:t> </a:t>
            </a:r>
            <a:r>
              <a:rPr sz="1000" u="sng" dirty="0">
                <a:uFill>
                  <a:solidFill>
                    <a:srgbClr val="221E1F"/>
                  </a:solidFill>
                </a:uFill>
              </a:rPr>
              <a:t>	</a:t>
            </a:r>
            <a:endParaRPr sz="1000"/>
          </a:p>
          <a:p>
            <a:pPr marL="12700" marR="6350" indent="-9525" algn="ctr">
              <a:lnSpc>
                <a:spcPct val="186700"/>
              </a:lnSpc>
              <a:spcBef>
                <a:spcPts val="40"/>
              </a:spcBef>
              <a:tabLst>
                <a:tab pos="3680460" algn="l"/>
                <a:tab pos="4163695" algn="l"/>
                <a:tab pos="7059295" algn="l"/>
              </a:tabLst>
            </a:pPr>
            <a:r>
              <a:rPr sz="1000" spc="-30" dirty="0"/>
              <a:t>SIGNATURE</a:t>
            </a:r>
            <a:r>
              <a:rPr sz="1000" u="sng" spc="-30" dirty="0">
                <a:uFill>
                  <a:solidFill>
                    <a:srgbClr val="221E1F"/>
                  </a:solidFill>
                </a:uFill>
              </a:rPr>
              <a:t>	</a:t>
            </a:r>
            <a:r>
              <a:rPr sz="1000" spc="-30" dirty="0"/>
              <a:t>	</a:t>
            </a:r>
            <a:r>
              <a:rPr sz="1500" spc="-15" baseline="-5555" dirty="0"/>
              <a:t>TÉMOIN </a:t>
            </a:r>
            <a:r>
              <a:rPr sz="1500" u="sng" spc="-15" baseline="-5555" dirty="0">
                <a:uFill>
                  <a:solidFill>
                    <a:srgbClr val="221E1F"/>
                  </a:solidFill>
                </a:uFill>
              </a:rPr>
              <a:t>	</a:t>
            </a:r>
            <a:r>
              <a:rPr sz="1500" baseline="-5555" dirty="0"/>
              <a:t> </a:t>
            </a:r>
            <a:r>
              <a:rPr sz="1000" spc="-30" dirty="0"/>
              <a:t>SIGNATURE</a:t>
            </a:r>
            <a:r>
              <a:rPr sz="1000" spc="-90" dirty="0"/>
              <a:t> </a:t>
            </a:r>
            <a:r>
              <a:rPr sz="1000" spc="25" dirty="0"/>
              <a:t>DU</a:t>
            </a:r>
            <a:r>
              <a:rPr sz="1000" spc="-90" dirty="0"/>
              <a:t> </a:t>
            </a:r>
            <a:r>
              <a:rPr sz="1000" spc="-55" dirty="0"/>
              <a:t>PARENT/TUTEUR</a:t>
            </a:r>
            <a:r>
              <a:rPr sz="1000" spc="-90" dirty="0"/>
              <a:t> </a:t>
            </a:r>
            <a:r>
              <a:rPr sz="1000" spc="-55" dirty="0"/>
              <a:t>LEGAL/</a:t>
            </a:r>
            <a:r>
              <a:rPr sz="1000" spc="-85" dirty="0"/>
              <a:t> </a:t>
            </a:r>
            <a:r>
              <a:rPr sz="1000" spc="-15" dirty="0"/>
              <a:t>FOURNISSEUR</a:t>
            </a:r>
            <a:r>
              <a:rPr sz="1000" spc="-90" dirty="0"/>
              <a:t> </a:t>
            </a:r>
            <a:r>
              <a:rPr sz="1000" dirty="0"/>
              <a:t>DE</a:t>
            </a:r>
            <a:r>
              <a:rPr sz="1000" spc="-90" dirty="0"/>
              <a:t> </a:t>
            </a:r>
            <a:r>
              <a:rPr sz="1000" dirty="0"/>
              <a:t>SOINS</a:t>
            </a:r>
            <a:r>
              <a:rPr sz="1000" spc="-90" dirty="0"/>
              <a:t> </a:t>
            </a:r>
            <a:r>
              <a:rPr sz="1000" u="sng" spc="-90" dirty="0">
                <a:uFill>
                  <a:solidFill>
                    <a:srgbClr val="221E1F"/>
                  </a:solidFill>
                </a:uFill>
              </a:rPr>
              <a:t> </a:t>
            </a:r>
            <a:r>
              <a:rPr sz="1000" u="sng" dirty="0">
                <a:uFill>
                  <a:solidFill>
                    <a:srgbClr val="221E1F"/>
                  </a:solidFill>
                </a:uFill>
              </a:rPr>
              <a:t>			</a:t>
            </a:r>
            <a:r>
              <a:rPr sz="1000" u="sng" spc="-240" dirty="0">
                <a:uFill>
                  <a:solidFill>
                    <a:srgbClr val="221E1F"/>
                  </a:solidFill>
                </a:uFill>
              </a:rPr>
              <a:t> </a:t>
            </a:r>
            <a:endParaRPr sz="1000"/>
          </a:p>
          <a:p>
            <a:pPr marL="407670">
              <a:lnSpc>
                <a:spcPct val="100000"/>
              </a:lnSpc>
              <a:spcBef>
                <a:spcPts val="810"/>
              </a:spcBef>
            </a:pP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Pour</a:t>
            </a:r>
            <a:r>
              <a:rPr sz="1050" b="1" spc="-35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5" dirty="0">
                <a:solidFill>
                  <a:srgbClr val="212753"/>
                </a:solidFill>
                <a:latin typeface="Calibri"/>
                <a:cs typeface="Calibri"/>
              </a:rPr>
              <a:t>plus</a:t>
            </a:r>
            <a:r>
              <a:rPr sz="1050" b="1" spc="-3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0" dirty="0">
                <a:solidFill>
                  <a:srgbClr val="212753"/>
                </a:solidFill>
                <a:latin typeface="Calibri"/>
                <a:cs typeface="Calibri"/>
              </a:rPr>
              <a:t>d'informations,</a:t>
            </a:r>
            <a:r>
              <a:rPr sz="1050" b="1" spc="-3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20" dirty="0">
                <a:solidFill>
                  <a:srgbClr val="212753"/>
                </a:solidFill>
                <a:latin typeface="Calibri"/>
                <a:cs typeface="Calibri"/>
              </a:rPr>
              <a:t>veuillez</a:t>
            </a:r>
            <a:r>
              <a:rPr sz="1050" b="1" spc="-30" dirty="0">
                <a:solidFill>
                  <a:srgbClr val="212753"/>
                </a:solidFill>
                <a:latin typeface="Calibri"/>
                <a:cs typeface="Calibri"/>
              </a:rPr>
              <a:t> </a:t>
            </a:r>
            <a:r>
              <a:rPr sz="1050" b="1" spc="15" dirty="0">
                <a:solidFill>
                  <a:srgbClr val="212753"/>
                </a:solidFill>
                <a:latin typeface="Calibri"/>
                <a:cs typeface="Calibri"/>
              </a:rPr>
              <a:t>contacter</a:t>
            </a:r>
            <a:endParaRPr sz="1050">
              <a:latin typeface="Calibri"/>
              <a:cs typeface="Calibri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542171" y="2209806"/>
            <a:ext cx="176530" cy="180975"/>
            <a:chOff x="542171" y="2209806"/>
            <a:chExt cx="176530" cy="180975"/>
          </a:xfrm>
        </p:grpSpPr>
        <p:pic>
          <p:nvPicPr>
            <p:cNvPr id="70" name="object 7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43087" y="2210745"/>
              <a:ext cx="174100" cy="178500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542171" y="2209806"/>
              <a:ext cx="176530" cy="180975"/>
            </a:xfrm>
            <a:custGeom>
              <a:avLst/>
              <a:gdLst/>
              <a:ahLst/>
              <a:cxnLst/>
              <a:rect l="l" t="t" r="r" b="b"/>
              <a:pathLst>
                <a:path w="176529" h="180975">
                  <a:moveTo>
                    <a:pt x="87966" y="180379"/>
                  </a:moveTo>
                  <a:lnTo>
                    <a:pt x="53725" y="173292"/>
                  </a:lnTo>
                  <a:lnTo>
                    <a:pt x="25764" y="153963"/>
                  </a:lnTo>
                  <a:lnTo>
                    <a:pt x="6912" y="125296"/>
                  </a:lnTo>
                  <a:lnTo>
                    <a:pt x="0" y="90189"/>
                  </a:lnTo>
                  <a:lnTo>
                    <a:pt x="6912" y="55083"/>
                  </a:lnTo>
                  <a:lnTo>
                    <a:pt x="25764" y="26415"/>
                  </a:lnTo>
                  <a:lnTo>
                    <a:pt x="53725" y="7087"/>
                  </a:lnTo>
                  <a:lnTo>
                    <a:pt x="87966" y="0"/>
                  </a:lnTo>
                  <a:lnTo>
                    <a:pt x="97044" y="1878"/>
                  </a:lnTo>
                  <a:lnTo>
                    <a:pt x="87966" y="1878"/>
                  </a:lnTo>
                  <a:lnTo>
                    <a:pt x="54471" y="8829"/>
                  </a:lnTo>
                  <a:lnTo>
                    <a:pt x="27089" y="27773"/>
                  </a:lnTo>
                  <a:lnTo>
                    <a:pt x="8612" y="55848"/>
                  </a:lnTo>
                  <a:lnTo>
                    <a:pt x="1832" y="90189"/>
                  </a:lnTo>
                  <a:lnTo>
                    <a:pt x="8612" y="124531"/>
                  </a:lnTo>
                  <a:lnTo>
                    <a:pt x="27089" y="152605"/>
                  </a:lnTo>
                  <a:lnTo>
                    <a:pt x="54471" y="171549"/>
                  </a:lnTo>
                  <a:lnTo>
                    <a:pt x="87966" y="178500"/>
                  </a:lnTo>
                  <a:lnTo>
                    <a:pt x="97044" y="178500"/>
                  </a:lnTo>
                  <a:lnTo>
                    <a:pt x="87966" y="180379"/>
                  </a:lnTo>
                  <a:close/>
                </a:path>
                <a:path w="176529" h="180975">
                  <a:moveTo>
                    <a:pt x="97044" y="178500"/>
                  </a:moveTo>
                  <a:lnTo>
                    <a:pt x="87966" y="178500"/>
                  </a:lnTo>
                  <a:lnTo>
                    <a:pt x="121461" y="171549"/>
                  </a:lnTo>
                  <a:lnTo>
                    <a:pt x="148844" y="152605"/>
                  </a:lnTo>
                  <a:lnTo>
                    <a:pt x="167321" y="124531"/>
                  </a:lnTo>
                  <a:lnTo>
                    <a:pt x="174100" y="90189"/>
                  </a:lnTo>
                  <a:lnTo>
                    <a:pt x="167321" y="55848"/>
                  </a:lnTo>
                  <a:lnTo>
                    <a:pt x="148844" y="27773"/>
                  </a:lnTo>
                  <a:lnTo>
                    <a:pt x="121461" y="8829"/>
                  </a:lnTo>
                  <a:lnTo>
                    <a:pt x="87966" y="1878"/>
                  </a:lnTo>
                  <a:lnTo>
                    <a:pt x="97044" y="1878"/>
                  </a:lnTo>
                  <a:lnTo>
                    <a:pt x="122209" y="7087"/>
                  </a:lnTo>
                  <a:lnTo>
                    <a:pt x="150170" y="26415"/>
                  </a:lnTo>
                  <a:lnTo>
                    <a:pt x="169021" y="55083"/>
                  </a:lnTo>
                  <a:lnTo>
                    <a:pt x="175933" y="90189"/>
                  </a:lnTo>
                  <a:lnTo>
                    <a:pt x="169021" y="125296"/>
                  </a:lnTo>
                  <a:lnTo>
                    <a:pt x="150170" y="153963"/>
                  </a:lnTo>
                  <a:lnTo>
                    <a:pt x="122209" y="173292"/>
                  </a:lnTo>
                  <a:lnTo>
                    <a:pt x="97044" y="178500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568587" y="2236889"/>
              <a:ext cx="123102" cy="126209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566754" y="2235010"/>
              <a:ext cx="127000" cy="130175"/>
            </a:xfrm>
            <a:custGeom>
              <a:avLst/>
              <a:gdLst/>
              <a:ahLst/>
              <a:cxnLst/>
              <a:rect l="l" t="t" r="r" b="b"/>
              <a:pathLst>
                <a:path w="127000" h="130175">
                  <a:moveTo>
                    <a:pt x="63383" y="129971"/>
                  </a:moveTo>
                  <a:lnTo>
                    <a:pt x="38711" y="124864"/>
                  </a:lnTo>
                  <a:lnTo>
                    <a:pt x="18564" y="110937"/>
                  </a:lnTo>
                  <a:lnTo>
                    <a:pt x="4980" y="90281"/>
                  </a:lnTo>
                  <a:lnTo>
                    <a:pt x="0" y="64985"/>
                  </a:lnTo>
                  <a:lnTo>
                    <a:pt x="4980" y="39691"/>
                  </a:lnTo>
                  <a:lnTo>
                    <a:pt x="18564" y="19034"/>
                  </a:lnTo>
                  <a:lnTo>
                    <a:pt x="38711" y="5107"/>
                  </a:lnTo>
                  <a:lnTo>
                    <a:pt x="63383" y="0"/>
                  </a:lnTo>
                  <a:lnTo>
                    <a:pt x="81537" y="3757"/>
                  </a:lnTo>
                  <a:lnTo>
                    <a:pt x="63383" y="3757"/>
                  </a:lnTo>
                  <a:lnTo>
                    <a:pt x="40160" y="8577"/>
                  </a:lnTo>
                  <a:lnTo>
                    <a:pt x="21176" y="21711"/>
                  </a:lnTo>
                  <a:lnTo>
                    <a:pt x="8365" y="41175"/>
                  </a:lnTo>
                  <a:lnTo>
                    <a:pt x="3665" y="64985"/>
                  </a:lnTo>
                  <a:lnTo>
                    <a:pt x="8365" y="88795"/>
                  </a:lnTo>
                  <a:lnTo>
                    <a:pt x="21176" y="108259"/>
                  </a:lnTo>
                  <a:lnTo>
                    <a:pt x="40160" y="121393"/>
                  </a:lnTo>
                  <a:lnTo>
                    <a:pt x="63383" y="126213"/>
                  </a:lnTo>
                  <a:lnTo>
                    <a:pt x="81539" y="126213"/>
                  </a:lnTo>
                  <a:lnTo>
                    <a:pt x="63383" y="129971"/>
                  </a:lnTo>
                  <a:close/>
                </a:path>
                <a:path w="127000" h="130175">
                  <a:moveTo>
                    <a:pt x="81539" y="126213"/>
                  </a:moveTo>
                  <a:lnTo>
                    <a:pt x="63383" y="126213"/>
                  </a:lnTo>
                  <a:lnTo>
                    <a:pt x="86606" y="121393"/>
                  </a:lnTo>
                  <a:lnTo>
                    <a:pt x="105591" y="108259"/>
                  </a:lnTo>
                  <a:lnTo>
                    <a:pt x="118401" y="88795"/>
                  </a:lnTo>
                  <a:lnTo>
                    <a:pt x="123102" y="64985"/>
                  </a:lnTo>
                  <a:lnTo>
                    <a:pt x="118401" y="41175"/>
                  </a:lnTo>
                  <a:lnTo>
                    <a:pt x="105591" y="21711"/>
                  </a:lnTo>
                  <a:lnTo>
                    <a:pt x="86606" y="8577"/>
                  </a:lnTo>
                  <a:lnTo>
                    <a:pt x="63383" y="3757"/>
                  </a:lnTo>
                  <a:lnTo>
                    <a:pt x="81537" y="3757"/>
                  </a:lnTo>
                  <a:lnTo>
                    <a:pt x="88055" y="5107"/>
                  </a:lnTo>
                  <a:lnTo>
                    <a:pt x="108203" y="19034"/>
                  </a:lnTo>
                  <a:lnTo>
                    <a:pt x="121786" y="39691"/>
                  </a:lnTo>
                  <a:lnTo>
                    <a:pt x="126767" y="64985"/>
                  </a:lnTo>
                  <a:lnTo>
                    <a:pt x="121786" y="90281"/>
                  </a:lnTo>
                  <a:lnTo>
                    <a:pt x="108203" y="110937"/>
                  </a:lnTo>
                  <a:lnTo>
                    <a:pt x="88055" y="124864"/>
                  </a:lnTo>
                  <a:lnTo>
                    <a:pt x="81539" y="126213"/>
                  </a:lnTo>
                  <a:close/>
                </a:path>
              </a:pathLst>
            </a:custGeom>
            <a:solidFill>
              <a:srgbClr val="608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568551" y="2269568"/>
              <a:ext cx="124970" cy="95409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609395" y="2269268"/>
              <a:ext cx="52069" cy="61594"/>
            </a:xfrm>
            <a:custGeom>
              <a:avLst/>
              <a:gdLst/>
              <a:ahLst/>
              <a:cxnLst/>
              <a:rect l="l" t="t" r="r" b="b"/>
              <a:pathLst>
                <a:path w="52070" h="61594">
                  <a:moveTo>
                    <a:pt x="0" y="61456"/>
                  </a:moveTo>
                  <a:lnTo>
                    <a:pt x="0" y="0"/>
                  </a:lnTo>
                  <a:lnTo>
                    <a:pt x="5496" y="3254"/>
                  </a:lnTo>
                  <a:lnTo>
                    <a:pt x="1832" y="3254"/>
                  </a:lnTo>
                  <a:lnTo>
                    <a:pt x="1832" y="58202"/>
                  </a:lnTo>
                  <a:lnTo>
                    <a:pt x="5496" y="58202"/>
                  </a:lnTo>
                  <a:lnTo>
                    <a:pt x="0" y="61456"/>
                  </a:lnTo>
                  <a:close/>
                </a:path>
                <a:path w="52070" h="61594">
                  <a:moveTo>
                    <a:pt x="5496" y="58202"/>
                  </a:moveTo>
                  <a:lnTo>
                    <a:pt x="1832" y="58202"/>
                  </a:lnTo>
                  <a:lnTo>
                    <a:pt x="48238" y="30728"/>
                  </a:lnTo>
                  <a:lnTo>
                    <a:pt x="1832" y="3254"/>
                  </a:lnTo>
                  <a:lnTo>
                    <a:pt x="5496" y="3254"/>
                  </a:lnTo>
                  <a:lnTo>
                    <a:pt x="51904" y="30728"/>
                  </a:lnTo>
                  <a:lnTo>
                    <a:pt x="5496" y="58202"/>
                  </a:lnTo>
                  <a:close/>
                </a:path>
              </a:pathLst>
            </a:custGeom>
            <a:solidFill>
              <a:srgbClr val="142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6" name="object 76"/>
          <p:cNvGrpSpPr/>
          <p:nvPr/>
        </p:nvGrpSpPr>
        <p:grpSpPr>
          <a:xfrm>
            <a:off x="274320" y="9413761"/>
            <a:ext cx="843280" cy="370840"/>
            <a:chOff x="274320" y="9413761"/>
            <a:chExt cx="843280" cy="370840"/>
          </a:xfrm>
        </p:grpSpPr>
        <p:pic>
          <p:nvPicPr>
            <p:cNvPr id="77" name="object 77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274320" y="9413761"/>
              <a:ext cx="370332" cy="370319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81831" y="9450798"/>
              <a:ext cx="214075" cy="173308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918387" y="9452670"/>
              <a:ext cx="77520" cy="169570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018099" y="9452673"/>
              <a:ext cx="99313" cy="169557"/>
            </a:xfrm>
            <a:prstGeom prst="rect">
              <a:avLst/>
            </a:prstGeom>
          </p:spPr>
        </p:pic>
      </p:grpSp>
      <p:grpSp>
        <p:nvGrpSpPr>
          <p:cNvPr id="81" name="object 81"/>
          <p:cNvGrpSpPr/>
          <p:nvPr/>
        </p:nvGrpSpPr>
        <p:grpSpPr>
          <a:xfrm>
            <a:off x="1230998" y="9450797"/>
            <a:ext cx="432434" cy="173355"/>
            <a:chOff x="1230998" y="9450797"/>
            <a:chExt cx="432434" cy="173355"/>
          </a:xfrm>
        </p:grpSpPr>
        <p:pic>
          <p:nvPicPr>
            <p:cNvPr id="82" name="object 82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230998" y="9450801"/>
              <a:ext cx="97904" cy="173304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349033" y="9450797"/>
              <a:ext cx="97916" cy="173304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468478" y="9452669"/>
              <a:ext cx="194638" cy="169570"/>
            </a:xfrm>
            <a:prstGeom prst="rect">
              <a:avLst/>
            </a:prstGeom>
          </p:spPr>
        </p:pic>
      </p:grpSp>
      <p:sp>
        <p:nvSpPr>
          <p:cNvPr id="85" name="object 85"/>
          <p:cNvSpPr/>
          <p:nvPr/>
        </p:nvSpPr>
        <p:spPr>
          <a:xfrm>
            <a:off x="1173137" y="9452292"/>
            <a:ext cx="10160" cy="171450"/>
          </a:xfrm>
          <a:custGeom>
            <a:avLst/>
            <a:gdLst/>
            <a:ahLst/>
            <a:cxnLst/>
            <a:rect l="l" t="t" r="r" b="b"/>
            <a:pathLst>
              <a:path w="10159" h="171450">
                <a:moveTo>
                  <a:pt x="10109" y="0"/>
                </a:moveTo>
                <a:lnTo>
                  <a:pt x="0" y="0"/>
                </a:lnTo>
                <a:lnTo>
                  <a:pt x="0" y="170942"/>
                </a:lnTo>
                <a:lnTo>
                  <a:pt x="10109" y="170942"/>
                </a:lnTo>
                <a:lnTo>
                  <a:pt x="10109" y="0"/>
                </a:lnTo>
                <a:close/>
              </a:path>
            </a:pathLst>
          </a:custGeom>
          <a:solidFill>
            <a:srgbClr val="AD85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64074" y="8187258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280581" y="0"/>
                </a:moveTo>
                <a:lnTo>
                  <a:pt x="0" y="0"/>
                </a:lnTo>
              </a:path>
            </a:pathLst>
          </a:custGeom>
          <a:ln w="11404">
            <a:solidFill>
              <a:srgbClr val="2127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314700" y="8187258"/>
            <a:ext cx="3882390" cy="0"/>
          </a:xfrm>
          <a:custGeom>
            <a:avLst/>
            <a:gdLst/>
            <a:ahLst/>
            <a:cxnLst/>
            <a:rect l="l" t="t" r="r" b="b"/>
            <a:pathLst>
              <a:path w="3882390">
                <a:moveTo>
                  <a:pt x="3881958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2127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492506" y="8336681"/>
            <a:ext cx="0" cy="685165"/>
          </a:xfrm>
          <a:custGeom>
            <a:avLst/>
            <a:gdLst/>
            <a:ahLst/>
            <a:cxnLst/>
            <a:rect l="l" t="t" r="r" b="b"/>
            <a:pathLst>
              <a:path h="685165">
                <a:moveTo>
                  <a:pt x="0" y="0"/>
                </a:moveTo>
                <a:lnTo>
                  <a:pt x="0" y="684542"/>
                </a:lnTo>
              </a:path>
            </a:pathLst>
          </a:custGeom>
          <a:ln w="12700">
            <a:solidFill>
              <a:srgbClr val="2127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3572935" y="8244267"/>
            <a:ext cx="3833495" cy="826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spc="-35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10" dirty="0">
                <a:solidFill>
                  <a:srgbClr val="231F20"/>
                </a:solidFill>
                <a:latin typeface="Trebuchet MS"/>
                <a:cs typeface="Trebuchet MS"/>
              </a:rPr>
              <a:t>Q-AAP+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été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créé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à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l'aide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10" dirty="0">
                <a:solidFill>
                  <a:srgbClr val="231F20"/>
                </a:solidFill>
                <a:latin typeface="Trebuchet MS"/>
                <a:cs typeface="Trebuchet MS"/>
              </a:rPr>
              <a:t>d'un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processus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fondé</a:t>
            </a:r>
            <a:r>
              <a:rPr sz="75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sur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preuves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35" dirty="0">
                <a:solidFill>
                  <a:srgbClr val="231F20"/>
                </a:solidFill>
                <a:latin typeface="Trebuchet MS"/>
                <a:cs typeface="Trebuchet MS"/>
              </a:rPr>
              <a:t>(AGREE)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5" dirty="0">
                <a:solidFill>
                  <a:srgbClr val="231F20"/>
                </a:solidFill>
                <a:latin typeface="Trebuchet MS"/>
                <a:cs typeface="Trebuchet MS"/>
              </a:rPr>
              <a:t>(1)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5" dirty="0">
                <a:solidFill>
                  <a:srgbClr val="231F20"/>
                </a:solidFill>
                <a:latin typeface="Trebuchet MS"/>
                <a:cs typeface="Trebuchet MS"/>
              </a:rPr>
              <a:t>un</a:t>
            </a:r>
            <a:endParaRPr sz="7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750" spc="10" dirty="0">
                <a:solidFill>
                  <a:srgbClr val="231F20"/>
                </a:solidFill>
                <a:latin typeface="Trebuchet MS"/>
                <a:cs typeface="Trebuchet MS"/>
              </a:rPr>
              <a:t>Q-AAP+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Collaboration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présidée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par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55" dirty="0">
                <a:solidFill>
                  <a:srgbClr val="231F20"/>
                </a:solidFill>
                <a:latin typeface="Trebuchet MS"/>
                <a:cs typeface="Trebuchet MS"/>
              </a:rPr>
              <a:t>Dr.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Darren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80" dirty="0">
                <a:solidFill>
                  <a:srgbClr val="231F20"/>
                </a:solidFill>
                <a:latin typeface="Trebuchet MS"/>
                <a:cs typeface="Trebuchet MS"/>
              </a:rPr>
              <a:t>E.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75" dirty="0">
                <a:solidFill>
                  <a:srgbClr val="231F20"/>
                </a:solidFill>
                <a:latin typeface="Trebuchet MS"/>
                <a:cs typeface="Trebuchet MS"/>
              </a:rPr>
              <a:t>R.</a:t>
            </a:r>
            <a:r>
              <a:rPr sz="750" spc="-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Warburton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55" dirty="0">
                <a:solidFill>
                  <a:srgbClr val="231F20"/>
                </a:solidFill>
                <a:latin typeface="Trebuchet MS"/>
                <a:cs typeface="Trebuchet MS"/>
              </a:rPr>
              <a:t>Dr.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5" dirty="0">
                <a:solidFill>
                  <a:srgbClr val="231F20"/>
                </a:solidFill>
                <a:latin typeface="Trebuchet MS"/>
                <a:cs typeface="Trebuchet MS"/>
              </a:rPr>
              <a:t>Norman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Gledhill,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55" dirty="0">
                <a:solidFill>
                  <a:srgbClr val="231F20"/>
                </a:solidFill>
                <a:latin typeface="Trebuchet MS"/>
                <a:cs typeface="Trebuchet MS"/>
              </a:rPr>
              <a:t>Dr. </a:t>
            </a:r>
            <a:r>
              <a:rPr sz="750" spc="-2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Veronica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Jamnik, et le </a:t>
            </a:r>
            <a:r>
              <a:rPr sz="750" spc="-55" dirty="0">
                <a:solidFill>
                  <a:srgbClr val="231F20"/>
                </a:solidFill>
                <a:latin typeface="Trebuchet MS"/>
                <a:cs typeface="Trebuchet MS"/>
              </a:rPr>
              <a:t>Dr. </a:t>
            </a:r>
            <a:r>
              <a:rPr sz="750" dirty="0">
                <a:solidFill>
                  <a:srgbClr val="231F20"/>
                </a:solidFill>
                <a:latin typeface="Trebuchet MS"/>
                <a:cs typeface="Trebuchet MS"/>
              </a:rPr>
              <a:t>Donald 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C.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McKenzie 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(2).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La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production de </a:t>
            </a:r>
            <a:r>
              <a:rPr sz="750" spc="-35" dirty="0">
                <a:solidFill>
                  <a:srgbClr val="231F20"/>
                </a:solidFill>
                <a:latin typeface="Trebuchet MS"/>
                <a:cs typeface="Trebuchet MS"/>
              </a:rPr>
              <a:t>ce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document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a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été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rendue </a:t>
            </a:r>
            <a:r>
              <a:rPr sz="750" spc="-2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possible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grâce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à </a:t>
            </a:r>
            <a:r>
              <a:rPr sz="750" spc="-5" dirty="0">
                <a:solidFill>
                  <a:srgbClr val="231F20"/>
                </a:solidFill>
                <a:latin typeface="Trebuchet MS"/>
                <a:cs typeface="Trebuchet MS"/>
              </a:rPr>
              <a:t>une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contribution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financière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l'Agence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santé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publique </a:t>
            </a:r>
            <a:r>
              <a:rPr sz="750" spc="5" dirty="0">
                <a:solidFill>
                  <a:srgbClr val="231F20"/>
                </a:solidFill>
                <a:latin typeface="Trebuchet MS"/>
                <a:cs typeface="Trebuchet MS"/>
              </a:rPr>
              <a:t>du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Canada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et la </a:t>
            </a:r>
            <a:r>
              <a:rPr sz="7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Ministère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des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Services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santé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la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Colombie-Britannique. Les </a:t>
            </a:r>
            <a:r>
              <a:rPr sz="750" spc="-5" dirty="0">
                <a:solidFill>
                  <a:srgbClr val="231F20"/>
                </a:solidFill>
                <a:latin typeface="Trebuchet MS"/>
                <a:cs typeface="Trebuchet MS"/>
              </a:rPr>
              <a:t>opinions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exprimées </a:t>
            </a:r>
            <a:r>
              <a:rPr sz="750" spc="-35" dirty="0">
                <a:solidFill>
                  <a:srgbClr val="231F20"/>
                </a:solidFill>
                <a:latin typeface="Trebuchet MS"/>
                <a:cs typeface="Trebuchet MS"/>
              </a:rPr>
              <a:t>ici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ne </a:t>
            </a:r>
            <a:r>
              <a:rPr sz="750" spc="-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30" dirty="0">
                <a:solidFill>
                  <a:srgbClr val="231F20"/>
                </a:solidFill>
                <a:latin typeface="Trebuchet MS"/>
                <a:cs typeface="Trebuchet MS"/>
              </a:rPr>
              <a:t>représentent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pas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nécessairement les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vues de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l'Agence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santé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publique </a:t>
            </a:r>
            <a:r>
              <a:rPr sz="750" spc="5" dirty="0">
                <a:solidFill>
                  <a:srgbClr val="231F20"/>
                </a:solidFill>
                <a:latin typeface="Trebuchet MS"/>
                <a:cs typeface="Trebuchet MS"/>
              </a:rPr>
              <a:t>du </a:t>
            </a:r>
            <a:r>
              <a:rPr sz="750" spc="-15" dirty="0">
                <a:solidFill>
                  <a:srgbClr val="231F20"/>
                </a:solidFill>
                <a:latin typeface="Trebuchet MS"/>
                <a:cs typeface="Trebuchet MS"/>
              </a:rPr>
              <a:t>Canada </a:t>
            </a:r>
            <a:r>
              <a:rPr sz="750" spc="10" dirty="0">
                <a:solidFill>
                  <a:srgbClr val="231F20"/>
                </a:solidFill>
                <a:latin typeface="Trebuchet MS"/>
                <a:cs typeface="Trebuchet MS"/>
              </a:rPr>
              <a:t>ou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la </a:t>
            </a:r>
            <a:r>
              <a:rPr sz="75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Ministère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des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0" dirty="0">
                <a:solidFill>
                  <a:srgbClr val="231F20"/>
                </a:solidFill>
                <a:latin typeface="Trebuchet MS"/>
                <a:cs typeface="Trebuchet MS"/>
              </a:rPr>
              <a:t>Services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santé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1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7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40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7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50" spc="-25" dirty="0">
                <a:solidFill>
                  <a:srgbClr val="231F20"/>
                </a:solidFill>
                <a:latin typeface="Trebuchet MS"/>
                <a:cs typeface="Trebuchet MS"/>
              </a:rPr>
              <a:t>Colombie-Britannique.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90" name="object 9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LA </a:t>
            </a:r>
            <a:r>
              <a:rPr spc="-35" dirty="0"/>
              <a:t>NORME</a:t>
            </a:r>
            <a:r>
              <a:rPr spc="-30" dirty="0"/>
              <a:t> </a:t>
            </a:r>
            <a:r>
              <a:rPr spc="-35" dirty="0"/>
              <a:t>PAR</a:t>
            </a:r>
            <a:r>
              <a:rPr spc="-30" dirty="0"/>
              <a:t> EXCELLENCE</a:t>
            </a:r>
            <a:r>
              <a:rPr spc="-25" dirty="0"/>
              <a:t> EN</a:t>
            </a:r>
            <a:r>
              <a:rPr spc="-20" dirty="0"/>
              <a:t> </a:t>
            </a:r>
            <a:r>
              <a:rPr spc="-35" dirty="0"/>
              <a:t>SCIENCE</a:t>
            </a:r>
            <a:r>
              <a:rPr spc="-30" dirty="0"/>
              <a:t> </a:t>
            </a:r>
            <a:r>
              <a:rPr spc="-15" dirty="0"/>
              <a:t>DE </a:t>
            </a:r>
            <a:r>
              <a:rPr spc="-100" dirty="0"/>
              <a:t> </a:t>
            </a:r>
            <a:r>
              <a:rPr spc="-25" dirty="0"/>
              <a:t>L</a:t>
            </a:r>
            <a:r>
              <a:rPr spc="-20" dirty="0"/>
              <a:t>’EXE</a:t>
            </a:r>
            <a:r>
              <a:rPr spc="-25" dirty="0"/>
              <a:t>R</a:t>
            </a:r>
            <a:r>
              <a:rPr spc="-50" dirty="0"/>
              <a:t>CICE</a:t>
            </a:r>
            <a:r>
              <a:rPr spc="-40" dirty="0"/>
              <a:t> </a:t>
            </a:r>
            <a:r>
              <a:rPr spc="-10" dirty="0"/>
              <a:t>E</a:t>
            </a:r>
            <a:r>
              <a:rPr spc="35" dirty="0"/>
              <a:t>T</a:t>
            </a:r>
            <a:r>
              <a:rPr spc="-40" dirty="0"/>
              <a:t> </a:t>
            </a:r>
            <a:r>
              <a:rPr spc="-25" dirty="0"/>
              <a:t>EN</a:t>
            </a:r>
            <a:r>
              <a:rPr spc="-40" dirty="0"/>
              <a:t> </a:t>
            </a:r>
            <a:r>
              <a:rPr spc="-5" dirty="0"/>
              <a:t>ENTR</a:t>
            </a:r>
            <a:r>
              <a:rPr spc="-20" dirty="0"/>
              <a:t>AÎNEMENT</a:t>
            </a:r>
            <a:r>
              <a:rPr spc="-40" dirty="0"/>
              <a:t> </a:t>
            </a:r>
            <a:r>
              <a:rPr spc="-20" dirty="0"/>
              <a:t>PERSONNEL</a:t>
            </a:r>
          </a:p>
        </p:txBody>
      </p:sp>
      <p:sp>
        <p:nvSpPr>
          <p:cNvPr id="91" name="object 9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40" dirty="0"/>
              <a:t>Copyright</a:t>
            </a:r>
            <a:r>
              <a:rPr spc="-5" dirty="0"/>
              <a:t> </a:t>
            </a:r>
            <a:r>
              <a:rPr spc="155" dirty="0"/>
              <a:t>©</a:t>
            </a:r>
            <a:r>
              <a:rPr dirty="0"/>
              <a:t> </a:t>
            </a:r>
            <a:r>
              <a:rPr spc="-5" dirty="0"/>
              <a:t>2011 </a:t>
            </a:r>
            <a:r>
              <a:rPr spc="-35" dirty="0"/>
              <a:t>Q-AAP+</a:t>
            </a:r>
            <a:r>
              <a:rPr dirty="0"/>
              <a:t> </a:t>
            </a:r>
            <a:r>
              <a:rPr spc="-35" dirty="0"/>
              <a:t>Collaboration</a:t>
            </a:r>
            <a:r>
              <a:rPr spc="275" dirty="0"/>
              <a:t> </a:t>
            </a:r>
            <a:fld id="{81D60167-4931-47E6-BA6A-407CBD079E47}" type="slidenum">
              <a:rPr sz="900" spc="80" dirty="0"/>
              <a:t>4</a:t>
            </a:fld>
            <a:r>
              <a:rPr sz="900" spc="40" dirty="0"/>
              <a:t> </a:t>
            </a:r>
            <a:r>
              <a:rPr sz="900" spc="95" dirty="0"/>
              <a:t>/</a:t>
            </a:r>
            <a:r>
              <a:rPr sz="900" spc="35" dirty="0"/>
              <a:t> </a:t>
            </a:r>
            <a:r>
              <a:rPr sz="900" spc="80" dirty="0"/>
              <a:t>4</a:t>
            </a:r>
            <a:endParaRPr sz="900"/>
          </a:p>
          <a:p>
            <a:pPr marL="962025">
              <a:lnSpc>
                <a:spcPct val="100000"/>
              </a:lnSpc>
              <a:spcBef>
                <a:spcPts val="75"/>
              </a:spcBef>
            </a:pPr>
            <a:r>
              <a:rPr spc="-20" dirty="0">
                <a:solidFill>
                  <a:srgbClr val="231F20"/>
                </a:solidFill>
                <a:latin typeface="Trebuchet MS"/>
                <a:cs typeface="Trebuchet MS"/>
              </a:rPr>
              <a:t>01-11-2011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1778000" y="9681451"/>
            <a:ext cx="3911600" cy="88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98265" algn="l"/>
              </a:tabLst>
            </a:pPr>
            <a:r>
              <a:rPr sz="400" b="1" u="sng" spc="-40" dirty="0">
                <a:solidFill>
                  <a:srgbClr val="AD8504"/>
                </a:solidFill>
                <a:uFill>
                  <a:solidFill>
                    <a:srgbClr val="AD8504"/>
                  </a:solidFill>
                </a:uFill>
                <a:latin typeface="Century Gothic"/>
                <a:cs typeface="Century Gothic"/>
              </a:rPr>
              <a:t> 	</a:t>
            </a:r>
            <a:endParaRPr sz="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2967</Words>
  <Application>Microsoft Office PowerPoint</Application>
  <PresentationFormat>Personnalisé</PresentationFormat>
  <Paragraphs>209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 Narrow</vt:lpstr>
      <vt:lpstr>Calibri</vt:lpstr>
      <vt:lpstr>Century Gothic</vt:lpstr>
      <vt:lpstr>Gill Sans MT</vt:lpstr>
      <vt:lpstr>Times New Roman</vt:lpstr>
      <vt:lpstr>Trebuchet MS</vt:lpstr>
      <vt:lpstr>Office Theme</vt:lpstr>
      <vt:lpstr>Q-AAP+</vt:lpstr>
      <vt:lpstr>Q-AAP+</vt:lpstr>
      <vt:lpstr>Q-AAP+</vt:lpstr>
      <vt:lpstr>Q-AAP+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ParQ_sept2010_pg1_hf</dc:title>
  <dc:creator>Denis</dc:creator>
  <cp:lastModifiedBy>Annick DI SCALA</cp:lastModifiedBy>
  <cp:revision>1</cp:revision>
  <dcterms:created xsi:type="dcterms:W3CDTF">2021-11-23T11:16:56Z</dcterms:created>
  <dcterms:modified xsi:type="dcterms:W3CDTF">2021-11-23T12:13:12Z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2011-11-09T00:00:00Z</vt:filetime>
  </property>
  <property fmtid="{D5CDD505-2E9C-101B-9397-08002B2CF9AE}" pid="3" name="Creator">
    <vt:lpwstr>Adobe Illustrator CS5.1</vt:lpwstr>
  </property>
  <property fmtid="{D5CDD505-2E9C-101B-9397-08002B2CF9AE}" pid="4" name="LastSaved">
    <vt:filetime>2021-11-23T00:00:00Z</vt:filetime>
  </property>
</Properties>
</file>