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legifrance.gouv.fr/eli/arrete/2017/4/20/VJSV1712186A/jo/texte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526034"/>
            <a:ext cx="5564505" cy="282892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algn="ctr" marL="177165">
              <a:lnSpc>
                <a:spcPct val="100000"/>
              </a:lnSpc>
              <a:spcBef>
                <a:spcPts val="640"/>
              </a:spcBef>
            </a:pPr>
            <a:r>
              <a:rPr dirty="0" sz="1200" spc="-5">
                <a:latin typeface="Arial"/>
                <a:cs typeface="Arial"/>
              </a:rPr>
              <a:t>JORF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n°0105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du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4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mai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2017</a:t>
            </a:r>
            <a:endParaRPr sz="1200">
              <a:latin typeface="Arial"/>
              <a:cs typeface="Arial"/>
            </a:endParaRPr>
          </a:p>
          <a:p>
            <a:pPr algn="ctr" marL="176530">
              <a:lnSpc>
                <a:spcPct val="100000"/>
              </a:lnSpc>
              <a:spcBef>
                <a:spcPts val="540"/>
              </a:spcBef>
            </a:pPr>
            <a:r>
              <a:rPr dirty="0" sz="1200" spc="-5">
                <a:latin typeface="Arial"/>
                <a:cs typeface="Arial"/>
              </a:rPr>
              <a:t>texte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n°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102</a:t>
            </a:r>
            <a:endParaRPr sz="1200">
              <a:latin typeface="Arial"/>
              <a:cs typeface="Arial"/>
            </a:endParaRPr>
          </a:p>
          <a:p>
            <a:pPr algn="ctr" marL="396875" marR="169545">
              <a:lnSpc>
                <a:spcPts val="1380"/>
              </a:lnSpc>
              <a:spcBef>
                <a:spcPts val="635"/>
              </a:spcBef>
            </a:pPr>
            <a:r>
              <a:rPr dirty="0" sz="1200" spc="-5" b="1">
                <a:latin typeface="Arial"/>
                <a:cs typeface="Arial"/>
              </a:rPr>
              <a:t>Arrêté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du 20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avril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2017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relatif au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questionnaire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de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santé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exigé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pour</a:t>
            </a:r>
            <a:r>
              <a:rPr dirty="0" sz="1200" b="1">
                <a:latin typeface="Arial"/>
                <a:cs typeface="Arial"/>
              </a:rPr>
              <a:t> le </a:t>
            </a:r>
            <a:r>
              <a:rPr dirty="0" sz="1200" spc="-31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renouvellement d'une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licence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sportive</a:t>
            </a:r>
            <a:endParaRPr sz="1200">
              <a:latin typeface="Arial"/>
              <a:cs typeface="Arial"/>
            </a:endParaRPr>
          </a:p>
          <a:p>
            <a:pPr algn="ctr" marL="219710">
              <a:lnSpc>
                <a:spcPct val="100000"/>
              </a:lnSpc>
              <a:spcBef>
                <a:spcPts val="505"/>
              </a:spcBef>
            </a:pPr>
            <a:r>
              <a:rPr dirty="0" sz="1200" spc="-5">
                <a:latin typeface="Arial"/>
                <a:cs typeface="Arial"/>
              </a:rPr>
              <a:t>NOR: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VJSV1712186A</a:t>
            </a:r>
            <a:endParaRPr sz="1200">
              <a:latin typeface="Arial"/>
              <a:cs typeface="Arial"/>
            </a:endParaRPr>
          </a:p>
          <a:p>
            <a:pPr algn="ctr" marL="219075">
              <a:lnSpc>
                <a:spcPct val="100000"/>
              </a:lnSpc>
              <a:spcBef>
                <a:spcPts val="540"/>
              </a:spcBef>
            </a:pPr>
            <a:r>
              <a:rPr dirty="0" sz="1200" spc="-5">
                <a:latin typeface="Arial"/>
                <a:cs typeface="Arial"/>
              </a:rPr>
              <a:t>ELI:</a:t>
            </a:r>
            <a:r>
              <a:rPr dirty="0" sz="1200" spc="2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https://</a:t>
            </a:r>
            <a:r>
              <a:rPr dirty="0" sz="1200" spc="-5">
                <a:latin typeface="Arial"/>
                <a:cs typeface="Arial"/>
                <a:hlinkClick r:id="rId2"/>
              </a:rPr>
              <a:t>www.legifrance.gouv.fr/eli/arrete/2017/4/20/VJSV1712186A/jo/texte</a:t>
            </a:r>
            <a:endParaRPr sz="1200">
              <a:latin typeface="Arial"/>
              <a:cs typeface="Arial"/>
            </a:endParaRPr>
          </a:p>
          <a:p>
            <a:pPr algn="ctr" marL="177165">
              <a:lnSpc>
                <a:spcPts val="1410"/>
              </a:lnSpc>
              <a:spcBef>
                <a:spcPts val="940"/>
              </a:spcBef>
            </a:pPr>
            <a:r>
              <a:rPr dirty="0" sz="1200" spc="-5">
                <a:latin typeface="Arial"/>
                <a:cs typeface="Arial"/>
              </a:rPr>
              <a:t>Annexe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II-22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(Art.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A. 231-1)</a:t>
            </a:r>
            <a:endParaRPr sz="1200">
              <a:latin typeface="Arial"/>
              <a:cs typeface="Arial"/>
            </a:endParaRPr>
          </a:p>
          <a:p>
            <a:pPr algn="ctr" marL="177165">
              <a:lnSpc>
                <a:spcPts val="1410"/>
              </a:lnSpc>
            </a:pPr>
            <a:r>
              <a:rPr dirty="0" sz="1200">
                <a:latin typeface="Arial"/>
                <a:cs typeface="Arial"/>
              </a:rPr>
              <a:t>«</a:t>
            </a:r>
            <a:r>
              <a:rPr dirty="0" sz="1200" spc="-5">
                <a:latin typeface="Arial"/>
                <a:cs typeface="Arial"/>
              </a:rPr>
              <a:t> Renouvellement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de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licence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d'une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fédération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sportive</a:t>
            </a:r>
            <a:endParaRPr sz="1200">
              <a:latin typeface="Arial"/>
              <a:cs typeface="Arial"/>
            </a:endParaRPr>
          </a:p>
          <a:p>
            <a:pPr algn="ctr" marL="220979">
              <a:lnSpc>
                <a:spcPct val="100000"/>
              </a:lnSpc>
              <a:spcBef>
                <a:spcPts val="840"/>
              </a:spcBef>
            </a:pPr>
            <a:r>
              <a:rPr dirty="0" sz="1200" b="1">
                <a:latin typeface="Arial"/>
                <a:cs typeface="Arial"/>
              </a:rPr>
              <a:t>«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Questionnaire de santé </a:t>
            </a:r>
            <a:r>
              <a:rPr dirty="0" sz="1200" b="1">
                <a:latin typeface="Arial"/>
                <a:cs typeface="Arial"/>
              </a:rPr>
              <a:t>“</a:t>
            </a:r>
            <a:r>
              <a:rPr dirty="0" sz="1200" spc="-5" b="1">
                <a:latin typeface="Arial"/>
                <a:cs typeface="Arial"/>
              </a:rPr>
              <a:t> QS-SPORT</a:t>
            </a:r>
            <a:r>
              <a:rPr dirty="0" sz="1200" b="1">
                <a:latin typeface="Arial"/>
                <a:cs typeface="Arial"/>
              </a:rPr>
              <a:t> ”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Arial"/>
              <a:cs typeface="Arial"/>
            </a:endParaRPr>
          </a:p>
          <a:p>
            <a:pPr marL="12700" marR="198755">
              <a:lnSpc>
                <a:spcPts val="1380"/>
              </a:lnSpc>
            </a:pPr>
            <a:r>
              <a:rPr dirty="0" sz="1200">
                <a:latin typeface="Arial"/>
                <a:cs typeface="Arial"/>
              </a:rPr>
              <a:t>« </a:t>
            </a:r>
            <a:r>
              <a:rPr dirty="0" sz="1200" spc="-5">
                <a:latin typeface="Arial"/>
                <a:cs typeface="Arial"/>
              </a:rPr>
              <a:t>Ce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questionnaire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de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santé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permet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de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savoir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si </a:t>
            </a:r>
            <a:r>
              <a:rPr dirty="0" sz="1200" spc="-5">
                <a:latin typeface="Arial"/>
                <a:cs typeface="Arial"/>
              </a:rPr>
              <a:t>vous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devez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fournir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un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certificat </a:t>
            </a:r>
            <a:r>
              <a:rPr dirty="0" sz="1200" spc="-31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médical pour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renouveler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votre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licence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sportive.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8105" y="3457955"/>
          <a:ext cx="5869305" cy="4933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37455"/>
                <a:gridCol w="382904"/>
                <a:gridCol w="433704"/>
              </a:tblGrid>
              <a:tr h="629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059815" marR="149860" indent="-942340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RÉPONDEZ AUX QUESTIONS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SUIVANTES PAR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OUI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OU</a:t>
                      </a:r>
                      <a:r>
                        <a:rPr dirty="0" sz="12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PAR NON. </a:t>
                      </a:r>
                      <a:r>
                        <a:rPr dirty="0" sz="1200" spc="-28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DURANT LES DOUZE DERNIERS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MOIS</a:t>
                      </a:r>
                      <a:r>
                        <a:rPr dirty="0" sz="12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OUI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  <a:solidFill>
                      <a:srgbClr val="336699"/>
                    </a:solidFill>
                  </a:tcPr>
                </a:tc>
              </a:tr>
              <a:tr h="455295">
                <a:tc>
                  <a:txBody>
                    <a:bodyPr/>
                    <a:lstStyle/>
                    <a:p>
                      <a:pPr marL="47625" marR="210185">
                        <a:lnSpc>
                          <a:spcPts val="1380"/>
                        </a:lnSpc>
                        <a:spcBef>
                          <a:spcPts val="43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1)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membre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votre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famille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est-il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décédé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subitement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d'une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cause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cardiaque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ou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inexpliquée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4610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017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017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</a:tr>
              <a:tr h="454659">
                <a:tc>
                  <a:txBody>
                    <a:bodyPr/>
                    <a:lstStyle/>
                    <a:p>
                      <a:pPr marL="47625" marR="655955">
                        <a:lnSpc>
                          <a:spcPts val="1380"/>
                        </a:lnSpc>
                        <a:spcBef>
                          <a:spcPts val="43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2)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Avez-vous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ressenti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une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douleur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dans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poitrine,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des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palpitations,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un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essoufflement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inhabituel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ou un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malaise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4610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017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017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3)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Avez-vous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eu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épisode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respiration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sifflante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(asthme)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4)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Avez-vous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eu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une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perte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de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connaissance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</a:tr>
              <a:tr h="454659">
                <a:tc>
                  <a:txBody>
                    <a:bodyPr/>
                    <a:lstStyle/>
                    <a:p>
                      <a:pPr marL="47625" marR="422909">
                        <a:lnSpc>
                          <a:spcPts val="1380"/>
                        </a:lnSpc>
                        <a:spcBef>
                          <a:spcPts val="43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5)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Si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vous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avez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arrêté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sport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pendant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30 jours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ou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plus pour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des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raisons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santé,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avez-vous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repris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sans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l'accord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d'un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médecin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4610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017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017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</a:tr>
              <a:tr h="455295">
                <a:tc>
                  <a:txBody>
                    <a:bodyPr/>
                    <a:lstStyle/>
                    <a:p>
                      <a:pPr marL="47625" marR="114935">
                        <a:lnSpc>
                          <a:spcPts val="1380"/>
                        </a:lnSpc>
                        <a:spcBef>
                          <a:spcPts val="43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6)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Avez-vous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débuté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traitement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médical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longue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durée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(hors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contraception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et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désensibilisation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aux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allergies)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4610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017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017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ce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jour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</a:tr>
              <a:tr h="630555">
                <a:tc>
                  <a:txBody>
                    <a:bodyPr/>
                    <a:lstStyle/>
                    <a:p>
                      <a:pPr marL="47625" marR="285750">
                        <a:lnSpc>
                          <a:spcPts val="1380"/>
                        </a:lnSpc>
                        <a:spcBef>
                          <a:spcPts val="43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7)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Ressentez-vous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une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douleur,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manque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force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ou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une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raideur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suite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à un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problème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osseux,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articulaire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ou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musculaire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(fracture,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entorse,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luxation,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déchirure,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tendinite,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etc.)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survenu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durant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les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12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derniers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mois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4610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8)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Votre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pratique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sportive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est-elle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interrompue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pour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des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raisons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santé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</a:tr>
              <a:tr h="455295">
                <a:tc>
                  <a:txBody>
                    <a:bodyPr/>
                    <a:lstStyle/>
                    <a:p>
                      <a:pPr marL="47625" marR="273050">
                        <a:lnSpc>
                          <a:spcPts val="1380"/>
                        </a:lnSpc>
                        <a:spcBef>
                          <a:spcPts val="43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9)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Pensez-vous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avoir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besoin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d'un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avis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médical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pour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poursuivre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votre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pratique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sportive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4610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017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□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017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NB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: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Les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réponses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formulées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relèvent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seule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responsabilité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licencié.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808AF"/>
                      </a:solidFill>
                      <a:prstDash val="solid"/>
                    </a:lnL>
                    <a:lnR w="9525">
                      <a:solidFill>
                        <a:srgbClr val="0808AF"/>
                      </a:solidFill>
                      <a:prstDash val="solid"/>
                    </a:lnR>
                    <a:lnT w="9525">
                      <a:solidFill>
                        <a:srgbClr val="0808AF"/>
                      </a:solidFill>
                      <a:prstDash val="solid"/>
                    </a:lnT>
                    <a:lnB w="9525">
                      <a:solidFill>
                        <a:srgbClr val="0808A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87983" y="8497315"/>
            <a:ext cx="5759450" cy="1259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ts val="141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«</a:t>
            </a:r>
            <a:r>
              <a:rPr dirty="0" sz="1200" spc="-5">
                <a:latin typeface="Arial"/>
                <a:cs typeface="Arial"/>
              </a:rPr>
              <a:t> Si vous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avez répondu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NON </a:t>
            </a:r>
            <a:r>
              <a:rPr dirty="0" sz="1200">
                <a:latin typeface="Arial"/>
                <a:cs typeface="Arial"/>
              </a:rPr>
              <a:t>à </a:t>
            </a:r>
            <a:r>
              <a:rPr dirty="0" sz="1200" spc="-5">
                <a:latin typeface="Arial"/>
                <a:cs typeface="Arial"/>
              </a:rPr>
              <a:t>toutes les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questions </a:t>
            </a:r>
            <a:r>
              <a:rPr dirty="0" sz="120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 algn="just" marL="12700" marR="477520">
              <a:lnSpc>
                <a:spcPts val="1380"/>
              </a:lnSpc>
              <a:spcBef>
                <a:spcPts val="65"/>
              </a:spcBef>
            </a:pPr>
            <a:r>
              <a:rPr dirty="0" sz="1200">
                <a:latin typeface="Arial"/>
                <a:cs typeface="Arial"/>
              </a:rPr>
              <a:t>« </a:t>
            </a:r>
            <a:r>
              <a:rPr dirty="0" sz="1200" spc="-5">
                <a:latin typeface="Arial"/>
                <a:cs typeface="Arial"/>
              </a:rPr>
              <a:t>Pas de certificat médical </a:t>
            </a:r>
            <a:r>
              <a:rPr dirty="0" sz="1200">
                <a:latin typeface="Arial"/>
                <a:cs typeface="Arial"/>
              </a:rPr>
              <a:t>à </a:t>
            </a:r>
            <a:r>
              <a:rPr dirty="0" sz="1200" spc="-5">
                <a:latin typeface="Arial"/>
                <a:cs typeface="Arial"/>
              </a:rPr>
              <a:t>fournir. Simplement attestez, selon les modalités 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prévues par la fédération, avoir répondu </a:t>
            </a:r>
            <a:r>
              <a:rPr dirty="0" sz="1200">
                <a:latin typeface="Arial"/>
                <a:cs typeface="Arial"/>
              </a:rPr>
              <a:t>NON à </a:t>
            </a:r>
            <a:r>
              <a:rPr dirty="0" sz="1200" spc="-5">
                <a:latin typeface="Arial"/>
                <a:cs typeface="Arial"/>
              </a:rPr>
              <a:t>toutes les questions lors de la </a:t>
            </a:r>
            <a:r>
              <a:rPr dirty="0" sz="1200" spc="-32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demande </a:t>
            </a:r>
            <a:r>
              <a:rPr dirty="0" sz="1200">
                <a:latin typeface="Arial"/>
                <a:cs typeface="Arial"/>
              </a:rPr>
              <a:t>de </a:t>
            </a:r>
            <a:r>
              <a:rPr dirty="0" sz="1200" spc="-5">
                <a:latin typeface="Arial"/>
                <a:cs typeface="Arial"/>
              </a:rPr>
              <a:t>renouvellement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de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la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licence.</a:t>
            </a:r>
            <a:endParaRPr sz="1200">
              <a:latin typeface="Arial"/>
              <a:cs typeface="Arial"/>
            </a:endParaRPr>
          </a:p>
          <a:p>
            <a:pPr algn="just" marL="12700">
              <a:lnSpc>
                <a:spcPts val="1315"/>
              </a:lnSpc>
            </a:pPr>
            <a:r>
              <a:rPr dirty="0" sz="1200">
                <a:latin typeface="Arial"/>
                <a:cs typeface="Arial"/>
              </a:rPr>
              <a:t>«</a:t>
            </a:r>
            <a:r>
              <a:rPr dirty="0" sz="1200" spc="-5">
                <a:latin typeface="Arial"/>
                <a:cs typeface="Arial"/>
              </a:rPr>
              <a:t> Si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vous avez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répondu OUI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à </a:t>
            </a:r>
            <a:r>
              <a:rPr dirty="0" sz="1200" spc="-5">
                <a:latin typeface="Arial"/>
                <a:cs typeface="Arial"/>
              </a:rPr>
              <a:t>une ou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plusieurs questions</a:t>
            </a:r>
            <a:r>
              <a:rPr dirty="0" sz="1200">
                <a:latin typeface="Arial"/>
                <a:cs typeface="Arial"/>
              </a:rPr>
              <a:t> :</a:t>
            </a:r>
            <a:endParaRPr sz="1200">
              <a:latin typeface="Arial"/>
              <a:cs typeface="Arial"/>
            </a:endParaRPr>
          </a:p>
          <a:p>
            <a:pPr algn="just" marL="12700" marR="5080">
              <a:lnSpc>
                <a:spcPts val="1380"/>
              </a:lnSpc>
              <a:spcBef>
                <a:spcPts val="65"/>
              </a:spcBef>
            </a:pPr>
            <a:r>
              <a:rPr dirty="0" sz="1200">
                <a:latin typeface="Arial"/>
                <a:cs typeface="Arial"/>
              </a:rPr>
              <a:t>« </a:t>
            </a:r>
            <a:r>
              <a:rPr dirty="0" sz="1200" spc="-5">
                <a:latin typeface="Arial"/>
                <a:cs typeface="Arial"/>
              </a:rPr>
              <a:t>Certificat médical </a:t>
            </a:r>
            <a:r>
              <a:rPr dirty="0" sz="1200">
                <a:latin typeface="Arial"/>
                <a:cs typeface="Arial"/>
              </a:rPr>
              <a:t>à </a:t>
            </a:r>
            <a:r>
              <a:rPr dirty="0" sz="1200" spc="-5">
                <a:latin typeface="Arial"/>
                <a:cs typeface="Arial"/>
              </a:rPr>
              <a:t>fournir. Consultez un médecin et présentez-lui </a:t>
            </a:r>
            <a:r>
              <a:rPr dirty="0" sz="1200">
                <a:latin typeface="Arial"/>
                <a:cs typeface="Arial"/>
              </a:rPr>
              <a:t>ce </a:t>
            </a:r>
            <a:r>
              <a:rPr dirty="0" sz="1200" spc="-5">
                <a:latin typeface="Arial"/>
                <a:cs typeface="Arial"/>
              </a:rPr>
              <a:t>questionnaire </a:t>
            </a:r>
            <a:r>
              <a:rPr dirty="0" sz="1200" spc="-32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renseigné.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»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peres</dc:creator>
  <dcterms:created xsi:type="dcterms:W3CDTF">2021-11-23T11:18:20Z</dcterms:created>
  <dcterms:modified xsi:type="dcterms:W3CDTF">2021-11-23T11:18:20Z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