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3536" y="178447"/>
            <a:ext cx="1562733" cy="73912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999354" y="344182"/>
            <a:ext cx="1851023" cy="3613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7492" y="884173"/>
            <a:ext cx="146558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000" spc="-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Questionnaire</a:t>
            </a:r>
            <a:r>
              <a:rPr dirty="0" u="sng" sz="1000" spc="-1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 spc="-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de</a:t>
            </a:r>
            <a:r>
              <a:rPr dirty="0" u="sng" sz="1000" spc="-1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 spc="-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fatigue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471" y="1330791"/>
            <a:ext cx="1437005" cy="476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90"/>
              </a:lnSpc>
              <a:spcBef>
                <a:spcPts val="100"/>
              </a:spcBef>
            </a:pPr>
            <a:r>
              <a:rPr dirty="0" sz="1000" spc="-5" b="1">
                <a:latin typeface="Cambria"/>
                <a:cs typeface="Cambria"/>
              </a:rPr>
              <a:t>Nom</a:t>
            </a:r>
            <a:r>
              <a:rPr dirty="0" sz="1000" spc="-4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: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 spc="-5" b="1">
                <a:latin typeface="Cambria"/>
                <a:cs typeface="Cambria"/>
              </a:rPr>
              <a:t>Prénom</a:t>
            </a:r>
            <a:r>
              <a:rPr dirty="0" sz="1000" spc="-3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: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85"/>
              </a:lnSpc>
              <a:tabLst>
                <a:tab pos="1361440" algn="l"/>
              </a:tabLst>
            </a:pPr>
            <a:r>
              <a:rPr dirty="0" sz="1000" b="1">
                <a:latin typeface="Cambria"/>
                <a:cs typeface="Cambria"/>
              </a:rPr>
              <a:t>D</a:t>
            </a:r>
            <a:r>
              <a:rPr dirty="0" sz="1000" spc="-5" b="1">
                <a:latin typeface="Cambria"/>
                <a:cs typeface="Cambria"/>
              </a:rPr>
              <a:t>a</a:t>
            </a:r>
            <a:r>
              <a:rPr dirty="0" sz="1000" b="1">
                <a:latin typeface="Cambria"/>
                <a:cs typeface="Cambria"/>
              </a:rPr>
              <a:t>te</a:t>
            </a:r>
            <a:r>
              <a:rPr dirty="0" sz="1000" spc="-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de</a:t>
            </a:r>
            <a:r>
              <a:rPr dirty="0" sz="1000" spc="-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n</a:t>
            </a:r>
            <a:r>
              <a:rPr dirty="0" sz="1000" spc="-5" b="1">
                <a:latin typeface="Cambria"/>
                <a:cs typeface="Cambria"/>
              </a:rPr>
              <a:t>aissa</a:t>
            </a:r>
            <a:r>
              <a:rPr dirty="0" sz="1000" b="1">
                <a:latin typeface="Cambria"/>
                <a:cs typeface="Cambria"/>
              </a:rPr>
              <a:t>n</a:t>
            </a:r>
            <a:r>
              <a:rPr dirty="0" sz="1000" spc="-5" b="1">
                <a:latin typeface="Cambria"/>
                <a:cs typeface="Cambria"/>
              </a:rPr>
              <a:t>c</a:t>
            </a:r>
            <a:r>
              <a:rPr dirty="0" sz="1000" b="1">
                <a:latin typeface="Cambria"/>
                <a:cs typeface="Cambria"/>
              </a:rPr>
              <a:t>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:</a:t>
            </a:r>
            <a:r>
              <a:rPr dirty="0" sz="1000" b="1">
                <a:latin typeface="Cambria"/>
                <a:cs typeface="Cambria"/>
              </a:rPr>
              <a:t>	</a:t>
            </a:r>
            <a:r>
              <a:rPr dirty="0" sz="1000">
                <a:latin typeface="Cambria"/>
                <a:cs typeface="Cambria"/>
              </a:rPr>
              <a:t>/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0766" y="1330791"/>
            <a:ext cx="36068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D</a:t>
            </a:r>
            <a:r>
              <a:rPr dirty="0" sz="1000" spc="-5" b="1">
                <a:latin typeface="Cambria"/>
                <a:cs typeface="Cambria"/>
              </a:rPr>
              <a:t>a</a:t>
            </a:r>
            <a:r>
              <a:rPr dirty="0" sz="1000" b="1">
                <a:latin typeface="Cambria"/>
                <a:cs typeface="Cambria"/>
              </a:rPr>
              <a:t>te</a:t>
            </a:r>
            <a:r>
              <a:rPr dirty="0" sz="1000" spc="-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: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42951" y="1628820"/>
            <a:ext cx="8826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mbria"/>
                <a:cs typeface="Cambria"/>
              </a:rPr>
              <a:t>/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98" y="2224877"/>
            <a:ext cx="5053965" cy="334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ambria"/>
                <a:cs typeface="Cambria"/>
              </a:rPr>
              <a:t>Dans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la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vie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courant,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la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plupart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d’entre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nous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connaissent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des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moments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de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fatigue.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000" spc="-5">
                <a:latin typeface="Cambria"/>
                <a:cs typeface="Cambria"/>
              </a:rPr>
              <a:t>Vous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êtes-vous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senti(e)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inhabituellement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fatigué(e)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cette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dernière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semaine</a:t>
            </a:r>
            <a:r>
              <a:rPr dirty="0" sz="1000" spc="15">
                <a:latin typeface="Cambria"/>
                <a:cs typeface="Cambria"/>
              </a:rPr>
              <a:t> </a:t>
            </a:r>
            <a:r>
              <a:rPr dirty="0" sz="1000">
                <a:latin typeface="Calibri"/>
                <a:cs typeface="Calibri"/>
              </a:rPr>
              <a:t>?</a:t>
            </a:r>
            <a:r>
              <a:rPr dirty="0" sz="1000" spc="-5">
                <a:latin typeface="Calibri"/>
                <a:cs typeface="Calibri"/>
              </a:rPr>
              <a:t> Oui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MS Gothic"/>
                <a:cs typeface="MS Gothic"/>
              </a:rPr>
              <a:t>☐</a:t>
            </a:r>
            <a:r>
              <a:rPr dirty="0" sz="1000" spc="20">
                <a:latin typeface="MS Gothic"/>
                <a:cs typeface="MS Gothic"/>
              </a:rPr>
              <a:t> </a:t>
            </a:r>
            <a:r>
              <a:rPr dirty="0" sz="1000" spc="-5">
                <a:latin typeface="Calibri"/>
                <a:cs typeface="Calibri"/>
              </a:rPr>
              <a:t>Non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MS Gothic"/>
                <a:cs typeface="MS Gothic"/>
              </a:rPr>
              <a:t>☐</a:t>
            </a:r>
            <a:endParaRPr sz="1000">
              <a:latin typeface="MS Gothic"/>
              <a:cs typeface="MS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3039872"/>
            <a:ext cx="344106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latin typeface="MS Gothic"/>
                <a:cs typeface="MS Gothic"/>
              </a:rPr>
              <a:t>1.</a:t>
            </a:r>
            <a:r>
              <a:rPr dirty="0" sz="1000" spc="305" b="1">
                <a:latin typeface="MS Gothic"/>
                <a:cs typeface="MS Gothic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Chiffrez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l’intensité</a:t>
            </a:r>
            <a:r>
              <a:rPr dirty="0" sz="1000" b="1">
                <a:latin typeface="Cambria"/>
                <a:cs typeface="Cambria"/>
              </a:rPr>
              <a:t> de </a:t>
            </a:r>
            <a:r>
              <a:rPr dirty="0" sz="1000" spc="-5" b="1">
                <a:latin typeface="Cambria"/>
                <a:cs typeface="Cambria"/>
              </a:rPr>
              <a:t>votre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fatigue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au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moment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présent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25450" y="3356132"/>
          <a:ext cx="5625465" cy="2527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55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8590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139">
                <a:tc>
                  <a:txBody>
                    <a:bodyPr/>
                    <a:lstStyle/>
                    <a:p>
                      <a:pPr algn="r" marR="179705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673100" y="3702049"/>
            <a:ext cx="442150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latin typeface="MS Gothic"/>
                <a:cs typeface="MS Gothic"/>
              </a:rPr>
              <a:t>2.</a:t>
            </a:r>
            <a:r>
              <a:rPr dirty="0" sz="1000" spc="315" b="1">
                <a:latin typeface="MS Gothic"/>
                <a:cs typeface="MS Gothic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Chiffrez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l’intensité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de </a:t>
            </a:r>
            <a:r>
              <a:rPr dirty="0" sz="1000" spc="-5" b="1">
                <a:latin typeface="Cambria"/>
                <a:cs typeface="Cambria"/>
              </a:rPr>
              <a:t>votre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fatigue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moyenne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pendant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ces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dernières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24h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25450" y="4018310"/>
          <a:ext cx="5625465" cy="25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55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9225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775">
                <a:tc>
                  <a:txBody>
                    <a:bodyPr/>
                    <a:lstStyle/>
                    <a:p>
                      <a:pPr algn="r" marR="179705">
                        <a:lnSpc>
                          <a:spcPts val="725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5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673100" y="4364227"/>
            <a:ext cx="445643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latin typeface="MS Gothic"/>
                <a:cs typeface="MS Gothic"/>
              </a:rPr>
              <a:t>3.</a:t>
            </a:r>
            <a:r>
              <a:rPr dirty="0" sz="1000" spc="315" b="1">
                <a:latin typeface="MS Gothic"/>
                <a:cs typeface="MS Gothic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Chiffrez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l’intensité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de </a:t>
            </a:r>
            <a:r>
              <a:rPr dirty="0" sz="1000" spc="-5" b="1">
                <a:latin typeface="Cambria"/>
                <a:cs typeface="Cambria"/>
              </a:rPr>
              <a:t>votre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fatigue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maximale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pendant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ces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dernières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24h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425450" y="4681251"/>
          <a:ext cx="5625465" cy="2527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55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8590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139">
                <a:tc>
                  <a:txBody>
                    <a:bodyPr/>
                    <a:lstStyle/>
                    <a:p>
                      <a:pPr algn="r" marR="179705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673100" y="5027167"/>
            <a:ext cx="4235450" cy="327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indent="-228600">
              <a:lnSpc>
                <a:spcPts val="1185"/>
              </a:lnSpc>
              <a:spcBef>
                <a:spcPts val="100"/>
              </a:spcBef>
              <a:buFont typeface="MS Gothic"/>
              <a:buAutoNum type="arabicPeriod" startAt="4"/>
              <a:tabLst>
                <a:tab pos="241300" algn="l"/>
              </a:tabLst>
            </a:pPr>
            <a:r>
              <a:rPr dirty="0" sz="1000" spc="-5" b="1">
                <a:latin typeface="Cambria"/>
                <a:cs typeface="Cambria"/>
              </a:rPr>
              <a:t>Chiffrez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l’intensité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avec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laquelle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votre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fatigue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a pu </a:t>
            </a:r>
            <a:r>
              <a:rPr dirty="0" sz="1000" spc="-5" b="1">
                <a:latin typeface="Cambria"/>
                <a:cs typeface="Cambria"/>
              </a:rPr>
              <a:t>influencer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votre…</a:t>
            </a:r>
            <a:endParaRPr sz="1000">
              <a:latin typeface="Cambria"/>
              <a:cs typeface="Cambria"/>
            </a:endParaRPr>
          </a:p>
          <a:p>
            <a:pPr lvl="1" marL="697865" indent="-228600">
              <a:lnSpc>
                <a:spcPts val="1185"/>
              </a:lnSpc>
              <a:buAutoNum type="alphaLcPeriod"/>
              <a:tabLst>
                <a:tab pos="697865" algn="l"/>
                <a:tab pos="698500" algn="l"/>
              </a:tabLst>
            </a:pPr>
            <a:r>
              <a:rPr dirty="0" sz="1000" spc="-5" b="1">
                <a:latin typeface="Cambria"/>
                <a:cs typeface="Cambria"/>
              </a:rPr>
              <a:t>Activité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quotidienne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25450" y="5492060"/>
          <a:ext cx="5625465" cy="253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55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9225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139">
                <a:tc>
                  <a:txBody>
                    <a:bodyPr/>
                    <a:lstStyle/>
                    <a:p>
                      <a:pPr algn="r" marR="179705">
                        <a:lnSpc>
                          <a:spcPts val="725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5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1130300" y="5830315"/>
            <a:ext cx="73723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b.   </a:t>
            </a:r>
            <a:r>
              <a:rPr dirty="0" sz="1000" spc="2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Humeur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425450" y="6147382"/>
          <a:ext cx="5625465" cy="2527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55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8590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139">
                <a:tc>
                  <a:txBody>
                    <a:bodyPr/>
                    <a:lstStyle/>
                    <a:p>
                      <a:pPr algn="r" marR="179705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1130300" y="6485635"/>
            <a:ext cx="69151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dirty="0" sz="1000" spc="-5" b="1">
                <a:latin typeface="Cambria"/>
                <a:cs typeface="Cambria"/>
              </a:rPr>
              <a:t>c</a:t>
            </a:r>
            <a:r>
              <a:rPr dirty="0" sz="1000" b="1">
                <a:latin typeface="Cambria"/>
                <a:cs typeface="Cambria"/>
              </a:rPr>
              <a:t>.</a:t>
            </a:r>
            <a:r>
              <a:rPr dirty="0" sz="1000" b="1">
                <a:latin typeface="Cambria"/>
                <a:cs typeface="Cambria"/>
              </a:rPr>
              <a:t>	</a:t>
            </a:r>
            <a:r>
              <a:rPr dirty="0" sz="1000" spc="-5" b="1">
                <a:latin typeface="Cambria"/>
                <a:cs typeface="Cambria"/>
              </a:rPr>
              <a:t>Marc</a:t>
            </a:r>
            <a:r>
              <a:rPr dirty="0" sz="1000" b="1">
                <a:latin typeface="Cambria"/>
                <a:cs typeface="Cambria"/>
              </a:rPr>
              <a:t>he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425450" y="6802702"/>
          <a:ext cx="5625465" cy="2527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490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8590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139">
                <a:tc>
                  <a:txBody>
                    <a:bodyPr/>
                    <a:lstStyle/>
                    <a:p>
                      <a:pPr algn="r" marR="179705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1130300" y="7140955"/>
            <a:ext cx="138176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d.   </a:t>
            </a:r>
            <a:r>
              <a:rPr dirty="0" sz="1000" spc="4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Vie</a:t>
            </a:r>
            <a:r>
              <a:rPr dirty="0" sz="1000" spc="-1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professionnelle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425450" y="7458022"/>
          <a:ext cx="5625465" cy="2527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55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8590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139">
                <a:tc>
                  <a:txBody>
                    <a:bodyPr/>
                    <a:lstStyle/>
                    <a:p>
                      <a:pPr algn="r" marR="179705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1130300" y="7796276"/>
            <a:ext cx="122745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665" algn="l"/>
              </a:tabLst>
            </a:pPr>
            <a:r>
              <a:rPr dirty="0" sz="1000" b="1">
                <a:latin typeface="Cambria"/>
                <a:cs typeface="Cambria"/>
              </a:rPr>
              <a:t>e.	Vie</a:t>
            </a:r>
            <a:r>
              <a:rPr dirty="0" sz="1000" spc="-5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relationnelle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425450" y="8112579"/>
          <a:ext cx="5625465" cy="253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55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9225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139">
                <a:tc>
                  <a:txBody>
                    <a:bodyPr/>
                    <a:lstStyle/>
                    <a:p>
                      <a:pPr algn="r" marR="179705">
                        <a:lnSpc>
                          <a:spcPts val="725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5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1130300" y="8450833"/>
            <a:ext cx="97853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dirty="0" sz="1000" b="1">
                <a:latin typeface="Cambria"/>
                <a:cs typeface="Cambria"/>
              </a:rPr>
              <a:t>f.	</a:t>
            </a:r>
            <a:r>
              <a:rPr dirty="0" sz="1000" spc="-5" b="1">
                <a:latin typeface="Cambria"/>
                <a:cs typeface="Cambria"/>
              </a:rPr>
              <a:t>Joie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de</a:t>
            </a:r>
            <a:r>
              <a:rPr dirty="0" sz="1000" spc="-2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vivre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425450" y="8767900"/>
          <a:ext cx="5625465" cy="2527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490"/>
                <a:gridCol w="445770"/>
                <a:gridCol w="449580"/>
                <a:gridCol w="449580"/>
                <a:gridCol w="449580"/>
                <a:gridCol w="449580"/>
                <a:gridCol w="449579"/>
                <a:gridCol w="449579"/>
                <a:gridCol w="449579"/>
                <a:gridCol w="449579"/>
                <a:gridCol w="837564"/>
              </a:tblGrid>
              <a:tr h="148590">
                <a:tc>
                  <a:txBody>
                    <a:bodyPr/>
                    <a:lstStyle/>
                    <a:p>
                      <a:pPr algn="r" marR="17780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4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5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6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7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8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9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04139">
                <a:tc>
                  <a:txBody>
                    <a:bodyPr/>
                    <a:lstStyle/>
                    <a:p>
                      <a:pPr algn="r" marR="179705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7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720"/>
                        </a:lnSpc>
                      </a:pPr>
                      <a:r>
                        <a:rPr dirty="0" sz="700" spc="-5">
                          <a:latin typeface="Cambria"/>
                          <a:cs typeface="Cambria"/>
                        </a:rPr>
                        <a:t>Fatigue</a:t>
                      </a:r>
                      <a:r>
                        <a:rPr dirty="0" sz="7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00" spc="-5">
                          <a:latin typeface="Cambria"/>
                          <a:cs typeface="Cambria"/>
                        </a:rPr>
                        <a:t>extrême</a:t>
                      </a:r>
                      <a:endParaRPr sz="7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4490668" y="9597817"/>
            <a:ext cx="128905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latin typeface="Cambria"/>
                <a:cs typeface="Cambria"/>
              </a:rPr>
              <a:t>Dr.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Laurent</a:t>
            </a:r>
            <a:r>
              <a:rPr dirty="0" sz="1000" spc="-2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WINKLER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6778" y="9842200"/>
            <a:ext cx="2173860" cy="2056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medecine sport EAPA</dc:creator>
  <dcterms:created xsi:type="dcterms:W3CDTF">2021-11-23T11:42:42Z</dcterms:created>
  <dcterms:modified xsi:type="dcterms:W3CDTF">2021-11-23T11:42:42Z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