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044" y="861085"/>
            <a:ext cx="5767070" cy="839851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400" spc="-5" b="1">
                <a:latin typeface="Calibri"/>
                <a:cs typeface="Calibri"/>
              </a:rPr>
              <a:t>CERTIFICAT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MEDICAL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 non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contre-indication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à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pratique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400" spc="-5" b="1">
                <a:latin typeface="Times New Roman"/>
                <a:cs typeface="Times New Roman"/>
              </a:rPr>
              <a:t>de l’Athlé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Santé Loisir HORS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COMPETITION</a:t>
            </a:r>
            <a:endParaRPr sz="1400">
              <a:latin typeface="Times New Roman"/>
              <a:cs typeface="Times New Roman"/>
            </a:endParaRPr>
          </a:p>
          <a:p>
            <a:pPr marL="56515" marR="833119" indent="-44450">
              <a:lnSpc>
                <a:spcPct val="151000"/>
              </a:lnSpc>
            </a:pPr>
            <a:r>
              <a:rPr dirty="0" sz="1400" spc="-5">
                <a:latin typeface="Times New Roman"/>
                <a:cs typeface="Times New Roman"/>
              </a:rPr>
              <a:t>(Examens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cardio-vasculaires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à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réaliser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suivant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recommandations)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soussigné(e)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Docteur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médecine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certifie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avoir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examiné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jour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né(e)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438150">
              <a:lnSpc>
                <a:spcPts val="1739"/>
              </a:lnSpc>
              <a:spcBef>
                <a:spcPts val="60"/>
              </a:spcBef>
            </a:pPr>
            <a:r>
              <a:rPr dirty="0" sz="1400" spc="-5">
                <a:latin typeface="Times New Roman"/>
                <a:cs typeface="Times New Roman"/>
              </a:rPr>
              <a:t>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n’avoir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constaté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cliniques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contre-indiquant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pratique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(rayer les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mentions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inutiles)</a:t>
            </a:r>
            <a:endParaRPr sz="1400">
              <a:latin typeface="Times New Roman"/>
              <a:cs typeface="Times New Roman"/>
            </a:endParaRPr>
          </a:p>
          <a:p>
            <a:pPr marL="12700" marR="520065">
              <a:lnSpc>
                <a:spcPts val="1730"/>
              </a:lnSpc>
              <a:spcBef>
                <a:spcPts val="10"/>
              </a:spcBef>
            </a:pPr>
            <a:r>
              <a:rPr dirty="0" sz="1400" spc="-5" b="1">
                <a:latin typeface="Times New Roman"/>
                <a:cs typeface="Times New Roman"/>
              </a:rPr>
              <a:t>Marche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Nordique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-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Remise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forme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-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Running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-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Condition physique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RECOMMANDATIONS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MEDICALES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730"/>
              </a:lnSpc>
              <a:spcBef>
                <a:spcPts val="15"/>
              </a:spcBef>
            </a:pPr>
            <a:r>
              <a:rPr dirty="0" sz="1400" spc="-5" b="1">
                <a:latin typeface="Times New Roman"/>
                <a:cs typeface="Times New Roman"/>
              </a:rPr>
              <a:t>à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destination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du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Coach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Athlé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Santé,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l’Animateur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Marche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Nordique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et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de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l’entraineur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running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hors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stade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Précautions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à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prendre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concernant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(entourer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80"/>
              </a:lnSpc>
            </a:pPr>
            <a:r>
              <a:rPr dirty="0" sz="1400" spc="-5">
                <a:latin typeface="Times New Roman"/>
                <a:cs typeface="Times New Roman"/>
              </a:rPr>
              <a:t>mentions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utiles 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préciser</a:t>
            </a:r>
            <a:r>
              <a:rPr dirty="0" sz="1400">
                <a:latin typeface="Times New Roman"/>
                <a:cs typeface="Times New Roman"/>
              </a:rPr>
              <a:t> le </a:t>
            </a:r>
            <a:r>
              <a:rPr dirty="0" sz="1400" spc="-5">
                <a:latin typeface="Times New Roman"/>
                <a:cs typeface="Times New Roman"/>
              </a:rPr>
              <a:t>cas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échéant)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400" spc="-5" b="1">
                <a:latin typeface="Times New Roman"/>
                <a:cs typeface="Times New Roman"/>
              </a:rPr>
              <a:t>L’appareil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locomoteur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60"/>
              </a:spcBef>
              <a:buChar char="-"/>
              <a:tabLst>
                <a:tab pos="116839" algn="l"/>
              </a:tabLst>
            </a:pPr>
            <a:r>
              <a:rPr dirty="0" sz="1400" spc="-5">
                <a:latin typeface="Times New Roman"/>
                <a:cs typeface="Times New Roman"/>
              </a:rPr>
              <a:t>Colonne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vertébrale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55"/>
              </a:spcBef>
              <a:buChar char="-"/>
              <a:tabLst>
                <a:tab pos="116839" algn="l"/>
              </a:tabLst>
            </a:pPr>
            <a:r>
              <a:rPr dirty="0" sz="1400" spc="-5">
                <a:latin typeface="Times New Roman"/>
                <a:cs typeface="Times New Roman"/>
              </a:rPr>
              <a:t>Membres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supérieurs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60"/>
              </a:spcBef>
              <a:buChar char="-"/>
              <a:tabLst>
                <a:tab pos="116839" algn="l"/>
              </a:tabLst>
            </a:pPr>
            <a:r>
              <a:rPr dirty="0" sz="1400" spc="-5">
                <a:latin typeface="Times New Roman"/>
                <a:cs typeface="Times New Roman"/>
              </a:rPr>
              <a:t>Membres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inférieurs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55"/>
              </a:spcBef>
              <a:buChar char="-"/>
              <a:tabLst>
                <a:tab pos="116839" algn="l"/>
              </a:tabLst>
            </a:pPr>
            <a:r>
              <a:rPr dirty="0" sz="1400" spc="-5">
                <a:latin typeface="Times New Roman"/>
                <a:cs typeface="Times New Roman"/>
              </a:rPr>
              <a:t>Mouvements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à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éviter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00" spc="-5" b="1">
                <a:latin typeface="Times New Roman"/>
                <a:cs typeface="Times New Roman"/>
              </a:rPr>
              <a:t>L’appareil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cardio-vasculaire :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60"/>
              </a:spcBef>
              <a:buChar char="-"/>
              <a:tabLst>
                <a:tab pos="116839" algn="l"/>
              </a:tabLst>
            </a:pPr>
            <a:r>
              <a:rPr dirty="0" sz="1400" spc="-5">
                <a:latin typeface="Times New Roman"/>
                <a:cs typeface="Times New Roman"/>
              </a:rPr>
              <a:t>Fréquence cardiaque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/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minute maximale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dépasser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55"/>
              </a:spcBef>
              <a:buChar char="-"/>
              <a:tabLst>
                <a:tab pos="116839" algn="l"/>
              </a:tabLst>
            </a:pPr>
            <a:r>
              <a:rPr dirty="0" sz="1400" spc="-5">
                <a:latin typeface="Times New Roman"/>
                <a:cs typeface="Times New Roman"/>
              </a:rPr>
              <a:t>Signes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cliniques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imposant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l’arrêt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l’activité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00" spc="-5" b="1">
                <a:latin typeface="Times New Roman"/>
                <a:cs typeface="Times New Roman"/>
              </a:rPr>
              <a:t>L’appareil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neurosensoriel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55"/>
              </a:spcBef>
              <a:buChar char="-"/>
              <a:tabLst>
                <a:tab pos="116839" algn="l"/>
              </a:tabLst>
            </a:pPr>
            <a:r>
              <a:rPr dirty="0" sz="1400" spc="-5">
                <a:latin typeface="Times New Roman"/>
                <a:cs typeface="Times New Roman"/>
              </a:rPr>
              <a:t>Mouvements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à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éviter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60"/>
              </a:spcBef>
              <a:buChar char="-"/>
              <a:tabLst>
                <a:tab pos="116839" algn="l"/>
              </a:tabLst>
            </a:pPr>
            <a:r>
              <a:rPr dirty="0" sz="1400" spc="-5">
                <a:latin typeface="Times New Roman"/>
                <a:cs typeface="Times New Roman"/>
              </a:rPr>
              <a:t>Conséquences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d’une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altération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l’acuité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auditive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et/ou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visuelle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136525">
              <a:lnSpc>
                <a:spcPts val="1739"/>
              </a:lnSpc>
              <a:spcBef>
                <a:spcPts val="60"/>
              </a:spcBef>
            </a:pPr>
            <a:r>
              <a:rPr dirty="0" sz="1400" spc="-5" b="1">
                <a:latin typeface="Times New Roman"/>
                <a:cs typeface="Times New Roman"/>
              </a:rPr>
              <a:t>Autres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précautions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et/ou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préconisations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liées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aux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traitements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cours,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diabète </a:t>
            </a:r>
            <a:r>
              <a:rPr dirty="0" sz="1400" spc="-10">
                <a:latin typeface="Times New Roman"/>
                <a:cs typeface="Times New Roman"/>
              </a:rPr>
              <a:t>et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64"/>
              </a:lnSpc>
            </a:pPr>
            <a:r>
              <a:rPr dirty="0" sz="1400" spc="-5">
                <a:latin typeface="Times New Roman"/>
                <a:cs typeface="Times New Roman"/>
              </a:rPr>
              <a:t>risque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d’hypoglycémie,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appareillage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éventuel,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cicatrices,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saturation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oxygène,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00" spc="-5">
                <a:latin typeface="Times New Roman"/>
                <a:cs typeface="Times New Roman"/>
              </a:rPr>
              <a:t>etc….)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00" spc="-5">
                <a:latin typeface="Times New Roman"/>
                <a:cs typeface="Times New Roman"/>
              </a:rPr>
              <a:t>……………………………………………………………………………………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400" spc="-5">
                <a:latin typeface="Times New Roman"/>
                <a:cs typeface="Times New Roman"/>
              </a:rPr>
              <a:t>……………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00" spc="-5">
                <a:latin typeface="Times New Roman"/>
                <a:cs typeface="Times New Roman"/>
              </a:rPr>
              <a:t>……………………………………………………………………………………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400" spc="-5">
                <a:latin typeface="Times New Roman"/>
                <a:cs typeface="Times New Roman"/>
              </a:rPr>
              <a:t>……………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00" spc="-5">
                <a:latin typeface="Times New Roman"/>
                <a:cs typeface="Times New Roman"/>
              </a:rPr>
              <a:t>……………………………………………………………………………………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400" spc="-5">
                <a:latin typeface="Times New Roman"/>
                <a:cs typeface="Times New Roman"/>
              </a:rPr>
              <a:t>……………</a:t>
            </a:r>
            <a:endParaRPr sz="1400">
              <a:latin typeface="Times New Roman"/>
              <a:cs typeface="Times New Roman"/>
            </a:endParaRPr>
          </a:p>
          <a:p>
            <a:pPr marL="12700" marR="183515">
              <a:lnSpc>
                <a:spcPct val="102899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Certificat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médical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délivré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à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demande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l’intéressé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remis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propre.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Fait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………………………… Le ………………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3609340" algn="l"/>
              </a:tabLst>
            </a:pPr>
            <a:r>
              <a:rPr dirty="0" sz="1400" spc="-5">
                <a:latin typeface="Times New Roman"/>
                <a:cs typeface="Times New Roman"/>
              </a:rPr>
              <a:t>Signature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médecin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	</a:t>
            </a:r>
            <a:r>
              <a:rPr dirty="0" sz="1400" spc="-5">
                <a:latin typeface="Calibri"/>
                <a:cs typeface="Calibri"/>
              </a:rPr>
              <a:t>Cachet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du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médecin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 ProBook</dc:creator>
  <dcterms:created xsi:type="dcterms:W3CDTF">2021-11-23T11:28:42Z</dcterms:created>
  <dcterms:modified xsi:type="dcterms:W3CDTF">2021-11-23T11:28:42Z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