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80872" y="1165097"/>
            <a:ext cx="5798820" cy="9525"/>
          </a:xfrm>
          <a:custGeom>
            <a:avLst/>
            <a:gdLst/>
            <a:ahLst/>
            <a:cxnLst/>
            <a:rect l="l" t="t" r="r" b="b"/>
            <a:pathLst>
              <a:path w="5798820" h="9525">
                <a:moveTo>
                  <a:pt x="5798820" y="0"/>
                </a:moveTo>
                <a:lnTo>
                  <a:pt x="0" y="0"/>
                </a:lnTo>
                <a:lnTo>
                  <a:pt x="0" y="9144"/>
                </a:lnTo>
                <a:lnTo>
                  <a:pt x="5798820" y="9144"/>
                </a:lnTo>
                <a:lnTo>
                  <a:pt x="5798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51676" y="9917493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60" y="407546"/>
            <a:ext cx="5782945" cy="32023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93980" marR="85725" indent="635">
              <a:lnSpc>
                <a:spcPct val="1098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formulaire 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certificat d’activités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physiques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sportives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avec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recommandations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 médecin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traitant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personnes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reconnues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en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affections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longue durée 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porteur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d’une pathologie chronique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Calibri"/>
              <a:cs typeface="Calibri"/>
            </a:endParaRPr>
          </a:p>
          <a:p>
            <a:pPr algn="just" marL="12700" marR="12065">
              <a:lnSpc>
                <a:spcPct val="101800"/>
              </a:lnSpc>
            </a:pPr>
            <a:r>
              <a:rPr dirty="0" sz="1100" spc="-5">
                <a:latin typeface="Calibri"/>
                <a:cs typeface="Calibri"/>
              </a:rPr>
              <a:t>Je soussigné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……………………………………………………………………….…………………………………………………………….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Docteur </a:t>
            </a:r>
            <a:r>
              <a:rPr dirty="0" sz="1100">
                <a:latin typeface="Calibri"/>
                <a:cs typeface="Calibri"/>
              </a:rPr>
              <a:t>en </a:t>
            </a:r>
            <a:r>
              <a:rPr dirty="0" sz="1100" spc="-5">
                <a:latin typeface="Calibri"/>
                <a:cs typeface="Calibri"/>
              </a:rPr>
              <a:t>médecine exerçant à …………………………………………………………………………………………………………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certifie avoir examiné ce jour Mme, Mlle, M.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…………………………………………………………………………………..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né(e) le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………………………………………,</a:t>
            </a: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avoir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constaté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jour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l’absence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contre-indication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pratique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>
                <a:latin typeface="Calibri"/>
                <a:cs typeface="Calibri"/>
              </a:rPr>
              <a:t>sportives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adaptées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prescrites,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possibilité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lui/elle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bénéficier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dispositions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relatives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endParaRPr sz="1100">
              <a:latin typeface="Calibri"/>
              <a:cs typeface="Calibri"/>
            </a:endParaRPr>
          </a:p>
          <a:p>
            <a:pPr algn="just" marL="12700" marR="40005">
              <a:lnSpc>
                <a:spcPct val="109600"/>
              </a:lnSpc>
              <a:spcBef>
                <a:spcPts val="5"/>
              </a:spcBef>
            </a:pPr>
            <a:r>
              <a:rPr dirty="0" sz="1100" spc="-5">
                <a:latin typeface="Calibri"/>
                <a:cs typeface="Calibri"/>
              </a:rPr>
              <a:t>dispensation de l’activité physique prescrite par le médecin à des patients atteints d’une affection </a:t>
            </a:r>
            <a:r>
              <a:rPr dirty="0" sz="1100" spc="-10">
                <a:latin typeface="Calibri"/>
                <a:cs typeface="Calibri"/>
              </a:rPr>
              <a:t>de </a:t>
            </a:r>
            <a:r>
              <a:rPr dirty="0" sz="1100" spc="-5">
                <a:latin typeface="Calibri"/>
                <a:cs typeface="Calibri"/>
              </a:rPr>
              <a:t> longue durée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 d’une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pathologie chronique.</a:t>
            </a: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930"/>
              </a:spcBef>
            </a:pPr>
            <a:r>
              <a:rPr dirty="0" sz="1100" spc="-5" i="1">
                <a:latin typeface="Calibri"/>
                <a:cs typeface="Calibri"/>
              </a:rPr>
              <a:t>(Barrer ou cocher les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items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selon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pertinence)</a:t>
            </a:r>
            <a:endParaRPr sz="1100">
              <a:latin typeface="Calibri"/>
              <a:cs typeface="Calibri"/>
            </a:endParaRPr>
          </a:p>
          <a:p>
            <a:pPr marL="12700" marR="242570">
              <a:lnSpc>
                <a:spcPct val="109600"/>
              </a:lnSpc>
              <a:spcBef>
                <a:spcPts val="805"/>
              </a:spcBef>
            </a:pPr>
            <a:r>
              <a:rPr dirty="0" sz="1100" spc="-5" b="1">
                <a:latin typeface="Calibri"/>
                <a:cs typeface="Calibri"/>
              </a:rPr>
              <a:t>Ses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caractéristiques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cliniques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indiquent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que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la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dispensation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des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activités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physiques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et</a:t>
            </a:r>
            <a:r>
              <a:rPr dirty="0" sz="1100" spc="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sportives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adaptées prescrites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relève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36752" y="3750373"/>
          <a:ext cx="5573395" cy="1014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6790"/>
                <a:gridCol w="3315970"/>
              </a:tblGrid>
              <a:tr h="1014094">
                <a:tc>
                  <a:txBody>
                    <a:bodyPr/>
                    <a:lstStyle/>
                    <a:p>
                      <a:pPr marL="31750">
                        <a:lnSpc>
                          <a:spcPts val="1045"/>
                        </a:lnSpc>
                      </a:pP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d’un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professionnel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santé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88315" indent="-22860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□"/>
                        <a:tabLst>
                          <a:tab pos="488315" algn="l"/>
                          <a:tab pos="48895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masseur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kinésithérapeute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88315" indent="-22923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□"/>
                        <a:tabLst>
                          <a:tab pos="488315" algn="l"/>
                          <a:tab pos="48895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psychomotricien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8831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□"/>
                        <a:tabLst>
                          <a:tab pos="488315" algn="l"/>
                          <a:tab pos="48895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ergothérapeute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1045"/>
                        </a:lnSpc>
                      </a:pP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d’autres</a:t>
                      </a:r>
                      <a:r>
                        <a:rPr dirty="0" u="sng" sz="1100" spc="-2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professionnels</a:t>
                      </a:r>
                      <a:r>
                        <a:rPr dirty="0" u="sng" sz="1100" spc="-1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51840" marR="24130" indent="-228600">
                        <a:lnSpc>
                          <a:spcPct val="101400"/>
                        </a:lnSpc>
                        <a:spcBef>
                          <a:spcPts val="65"/>
                        </a:spcBef>
                        <a:buFont typeface="Symbol"/>
                        <a:buChar char="□"/>
                        <a:tabLst>
                          <a:tab pos="751840" algn="l"/>
                          <a:tab pos="752475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professionnel d’activités physiques adaptées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(enseignant = MCU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ou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PU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UFR STAPS)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51205" indent="-22860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□"/>
                        <a:tabLst>
                          <a:tab pos="751205" algn="l"/>
                          <a:tab pos="75184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éducateur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sportif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51205" marR="423545" indent="-228600">
                        <a:lnSpc>
                          <a:spcPct val="101800"/>
                        </a:lnSpc>
                        <a:spcBef>
                          <a:spcPts val="30"/>
                        </a:spcBef>
                        <a:buFont typeface="Symbol"/>
                        <a:buChar char="□"/>
                        <a:tabLst>
                          <a:tab pos="751205" algn="l"/>
                          <a:tab pos="75184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autres intervenants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aux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compétences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reconnues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en sport-santé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7222" y="4918963"/>
            <a:ext cx="5273675" cy="6623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Recommandations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médicales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l’attention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éducateurs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sportifs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9600"/>
              </a:lnSpc>
              <a:spcBef>
                <a:spcPts val="805"/>
              </a:spcBef>
            </a:pPr>
            <a:r>
              <a:rPr dirty="0" sz="1100" spc="-5">
                <a:latin typeface="Calibri"/>
                <a:cs typeface="Calibri"/>
              </a:rPr>
              <a:t>Je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prescris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l’activité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et/ou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sportive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adaptée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motivations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attentes,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capacités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 son risque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médical.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22" y="5671579"/>
            <a:ext cx="4330700" cy="38100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75"/>
              </a:spcBef>
              <a:buFont typeface="Symbol"/>
              <a:buChar char=""/>
              <a:tabLst>
                <a:tab pos="240665" algn="l"/>
                <a:tab pos="241300" algn="l"/>
                <a:tab pos="3131820" algn="l"/>
              </a:tabLst>
            </a:pPr>
            <a:r>
              <a:rPr dirty="0" sz="1100" spc="-5">
                <a:latin typeface="Calibri"/>
                <a:cs typeface="Calibri"/>
              </a:rPr>
              <a:t>Types</a:t>
            </a:r>
            <a:r>
              <a:rPr dirty="0" sz="1100">
                <a:latin typeface="Calibri"/>
                <a:cs typeface="Calibri"/>
              </a:rPr>
              <a:t> de </a:t>
            </a:r>
            <a:r>
              <a:rPr dirty="0" sz="1100" spc="-5">
                <a:latin typeface="Calibri"/>
                <a:cs typeface="Calibri"/>
              </a:rPr>
              <a:t>mouvement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limités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509">
                <a:latin typeface="Calibri"/>
                <a:cs typeface="Calibri"/>
              </a:rPr>
              <a:t> 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amplitude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vitesse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0"/>
              </a:spcBef>
              <a:buFont typeface="Symbol"/>
              <a:buChar char=""/>
              <a:tabLst>
                <a:tab pos="240665" algn="l"/>
                <a:tab pos="241300" algn="l"/>
                <a:tab pos="3207385" algn="l"/>
              </a:tabLst>
            </a:pPr>
            <a:r>
              <a:rPr dirty="0" sz="1100" spc="-5">
                <a:latin typeface="Calibri"/>
                <a:cs typeface="Calibri"/>
              </a:rPr>
              <a:t>Types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d’efforts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limités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plan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265">
                <a:latin typeface="Calibri"/>
                <a:cs typeface="Calibri"/>
              </a:rPr>
              <a:t> 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musculaire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 spc="-30">
                <a:latin typeface="Calibri"/>
                <a:cs typeface="Calibri"/>
              </a:rPr>
              <a:t>cardio-vasculaire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7547" y="5671579"/>
            <a:ext cx="1391285" cy="38100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r" marR="63500">
              <a:lnSpc>
                <a:spcPct val="100000"/>
              </a:lnSpc>
              <a:spcBef>
                <a:spcPts val="175"/>
              </a:spcBef>
              <a:tabLst>
                <a:tab pos="751205" algn="l"/>
              </a:tabLst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Calibri"/>
                <a:cs typeface="Calibri"/>
              </a:rPr>
              <a:t>ch</a:t>
            </a:r>
            <a:r>
              <a:rPr dirty="0" sz="1100" spc="-5">
                <a:latin typeface="Calibri"/>
                <a:cs typeface="Calibri"/>
              </a:rPr>
              <a:t>ar</a:t>
            </a:r>
            <a:r>
              <a:rPr dirty="0" sz="1100" spc="-10">
                <a:latin typeface="Calibri"/>
                <a:cs typeface="Calibri"/>
              </a:rPr>
              <a:t>g</a:t>
            </a:r>
            <a:r>
              <a:rPr dirty="0" sz="1100" spc="-5">
                <a:latin typeface="Calibri"/>
                <a:cs typeface="Calibri"/>
              </a:rPr>
              <a:t>e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65">
                <a:latin typeface="Calibri"/>
                <a:cs typeface="Calibri"/>
              </a:rPr>
              <a:t>p</a:t>
            </a:r>
            <a:r>
              <a:rPr dirty="0" sz="1100" spc="-60">
                <a:latin typeface="Calibri"/>
                <a:cs typeface="Calibri"/>
              </a:rPr>
              <a:t>os</a:t>
            </a:r>
            <a:r>
              <a:rPr dirty="0" sz="1100" spc="-65">
                <a:latin typeface="Calibri"/>
                <a:cs typeface="Calibri"/>
              </a:rPr>
              <a:t>tu</a:t>
            </a:r>
            <a:r>
              <a:rPr dirty="0" sz="1100" spc="-60">
                <a:latin typeface="Calibri"/>
                <a:cs typeface="Calibri"/>
              </a:rPr>
              <a:t>r</a:t>
            </a:r>
            <a:r>
              <a:rPr dirty="0" sz="1100" spc="-6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0"/>
              </a:spcBef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respiratoire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222" y="6027445"/>
            <a:ext cx="5696585" cy="178308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303530">
              <a:lnSpc>
                <a:spcPct val="100000"/>
              </a:lnSpc>
              <a:spcBef>
                <a:spcPts val="175"/>
              </a:spcBef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autre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80"/>
              </a:spcBef>
              <a:buFont typeface="Symbol"/>
              <a:buChar char="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Capacités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l’effort limitées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 :</a:t>
            </a:r>
            <a:endParaRPr sz="1100">
              <a:latin typeface="Calibri"/>
              <a:cs typeface="Calibri"/>
            </a:endParaRPr>
          </a:p>
          <a:p>
            <a:pPr lvl="1" marL="443230" indent="-179070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443865" algn="l"/>
                <a:tab pos="2866390" algn="l"/>
                <a:tab pos="3841750" algn="l"/>
              </a:tabLst>
            </a:pPr>
            <a:r>
              <a:rPr dirty="0" sz="1100" spc="-5">
                <a:latin typeface="Calibri"/>
                <a:cs typeface="Calibri"/>
              </a:rPr>
              <a:t>endurance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(effort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intense)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résistance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vitesse</a:t>
            </a:r>
            <a:r>
              <a:rPr dirty="0" sz="1100">
                <a:latin typeface="Calibri"/>
                <a:cs typeface="Calibri"/>
              </a:rPr>
              <a:t> (effort</a:t>
            </a:r>
            <a:r>
              <a:rPr dirty="0" sz="1100" spc="-5">
                <a:latin typeface="Calibri"/>
                <a:cs typeface="Calibri"/>
              </a:rPr>
              <a:t> bref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45">
                <a:latin typeface="Calibri"/>
                <a:cs typeface="Calibri"/>
              </a:rPr>
              <a:t>intense)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85"/>
              </a:spcBef>
              <a:buFont typeface="Symbol"/>
              <a:buChar char="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Capacités incompatibles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avec activités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sportives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dans certaines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conditions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lvl="1" marL="469900" indent="-229235">
              <a:lnSpc>
                <a:spcPct val="100000"/>
              </a:lnSpc>
              <a:spcBef>
                <a:spcPts val="75"/>
              </a:spcBef>
              <a:buFont typeface="Symbol"/>
              <a:buChar char="□"/>
              <a:tabLst>
                <a:tab pos="469900" algn="l"/>
                <a:tab pos="470534" algn="l"/>
              </a:tabLst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hauteur,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milieu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exposé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escarpé</a:t>
            </a:r>
            <a:endParaRPr sz="1100">
              <a:latin typeface="Calibri"/>
              <a:cs typeface="Calibri"/>
            </a:endParaRPr>
          </a:p>
          <a:p>
            <a:pPr lvl="1" marL="469900" indent="-229235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469900" algn="l"/>
                <a:tab pos="470534" algn="l"/>
              </a:tabLst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milieu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aquatique</a:t>
            </a:r>
            <a:endParaRPr sz="1100">
              <a:latin typeface="Calibri"/>
              <a:cs typeface="Calibri"/>
            </a:endParaRPr>
          </a:p>
          <a:p>
            <a:pPr lvl="1" marL="469900" marR="76200" indent="-228600">
              <a:lnSpc>
                <a:spcPct val="101800"/>
              </a:lnSpc>
              <a:spcBef>
                <a:spcPts val="55"/>
              </a:spcBef>
              <a:buFont typeface="Symbol"/>
              <a:buChar char="□"/>
              <a:tabLst>
                <a:tab pos="469900" algn="l"/>
                <a:tab pos="470534" algn="l"/>
              </a:tabLst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conditions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atmosphériques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particulières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(intérieures,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extérieures,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pollution,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poussières,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pollens,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froid, chaleur…)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Précautions particulières à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prendre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2102" y="8088165"/>
            <a:ext cx="848994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%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VO2max</a:t>
            </a:r>
            <a:r>
              <a:rPr dirty="0" sz="1100" spc="20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53708" y="8088165"/>
            <a:ext cx="100203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FC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max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autorisée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5403" y="7898797"/>
            <a:ext cx="4416425" cy="18065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travail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aisance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respiratoire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travail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dans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5">
                <a:latin typeface="Calibri"/>
                <a:cs typeface="Calibri"/>
              </a:rPr>
              <a:t> respect 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limites indiquées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inhalation préventive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d’un bêta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mimétique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s’assurer avant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séance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disposition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d’un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bêta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mimétique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s’assurer avant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séance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disposition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Trinitrine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prévoir 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moyens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re-sucrage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 de malais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contrôle réguliers de 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glycémie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avant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pendant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après l’APSA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0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prise 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compte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 limitations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articulaires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 respect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douleur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éviter les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chocs par saut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rebond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contraintes articulaires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attention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particulière </a:t>
            </a:r>
            <a:r>
              <a:rPr dirty="0" sz="1100">
                <a:latin typeface="Calibri"/>
                <a:cs typeface="Calibri"/>
              </a:rPr>
              <a:t>avec </a:t>
            </a:r>
            <a:r>
              <a:rPr dirty="0" sz="1100" spc="-5">
                <a:latin typeface="Calibri"/>
                <a:cs typeface="Calibri"/>
              </a:rPr>
              <a:t>remédiation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 exercices 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soutien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explicatif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407546"/>
            <a:ext cx="5702300" cy="1212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94615" marR="5080" indent="635">
              <a:lnSpc>
                <a:spcPct val="1098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formulaire 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certificat d’activités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physiques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sportives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avec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recommandations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 médecin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traitant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personnes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reconnues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en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affections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longue durée 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porteur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d’une pathologie chronique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Objectifs fonctionnels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atteindre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priorité</a:t>
            </a:r>
            <a:r>
              <a:rPr dirty="0" sz="1100" spc="-5" b="1">
                <a:latin typeface="Calibri"/>
                <a:cs typeface="Calibri"/>
              </a:rPr>
              <a:t> 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115682" y="1695406"/>
            <a:ext cx="4751070" cy="78549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290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augmentation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capacités à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 marche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augmentation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au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quotidien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(nombre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jours/semaine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l’endurance</a:t>
            </a:r>
            <a:endParaRPr sz="11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  <a:spcBef>
                <a:spcPts val="130"/>
              </a:spcBef>
              <a:tabLst>
                <a:tab pos="1254125" algn="l"/>
                <a:tab pos="2258695" algn="l"/>
                <a:tab pos="4199890" algn="l"/>
              </a:tabLst>
            </a:pPr>
            <a:r>
              <a:rPr dirty="0" sz="1100" spc="-5">
                <a:latin typeface="Calibri"/>
                <a:cs typeface="Calibri"/>
              </a:rPr>
              <a:t>(niveau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SV1	niveau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SVS2	ou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fréquence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cardiaque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vers	bpm)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6306" y="1912104"/>
            <a:ext cx="6794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22" y="2455108"/>
            <a:ext cx="5621655" cy="600265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469265" indent="-229235">
              <a:lnSpc>
                <a:spcPct val="100000"/>
              </a:lnSpc>
              <a:spcBef>
                <a:spcPts val="2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force-résistance-musculation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développement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masse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musculaire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 qualité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vie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0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faire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pratiquer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individuelle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faire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pratiquer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 groupe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0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constantes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biologiques métaboliques</a:t>
            </a:r>
            <a:endParaRPr sz="1100">
              <a:latin typeface="Calibri"/>
              <a:cs typeface="Calibri"/>
            </a:endParaRPr>
          </a:p>
          <a:p>
            <a:pPr marL="469265" marR="136525" indent="-228600">
              <a:lnSpc>
                <a:spcPct val="110000"/>
              </a:lnSpc>
              <a:spcBef>
                <a:spcPts val="5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dimensions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corporelles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poids,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(ampliation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thoracique,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IMC,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périmètre </a:t>
            </a:r>
            <a:r>
              <a:rPr dirty="0" sz="1100" spc="-229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abdominal…)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0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diminution</a:t>
            </a:r>
            <a:r>
              <a:rPr dirty="0" sz="1100">
                <a:latin typeface="Calibri"/>
                <a:cs typeface="Calibri"/>
              </a:rPr>
              <a:t> de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consommation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médicamenteuse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avis 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médecin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l’équilibre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proprioception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0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coordination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0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gains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souplesse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(générale, spécifique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…………………………………. )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maintien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l’autonomie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diminution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douleurs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5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nécessite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grande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diversité des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cognitives </a:t>
            </a:r>
            <a:r>
              <a:rPr dirty="0" sz="1100">
                <a:latin typeface="Calibri"/>
                <a:cs typeface="Calibri"/>
              </a:rPr>
              <a:t>et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contact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social</a:t>
            </a:r>
            <a:endParaRPr sz="11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  <a:spcBef>
                <a:spcPts val="190"/>
              </a:spcBef>
              <a:tabLst>
                <a:tab pos="468630" algn="l"/>
              </a:tabLst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Calibri"/>
                <a:cs typeface="Calibri"/>
              </a:rPr>
              <a:t>autres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……………………………………………………………………………………………………………………………..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Signes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devant mener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cesser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l’exercice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et/ou</a:t>
            </a:r>
            <a:r>
              <a:rPr dirty="0" u="sng" sz="11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consulter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médecin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Commentaires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12700" marR="252095">
              <a:lnSpc>
                <a:spcPct val="110000"/>
              </a:lnSpc>
              <a:spcBef>
                <a:spcPts val="790"/>
              </a:spcBef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besoin,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praticien</a:t>
            </a:r>
            <a:r>
              <a:rPr dirty="0" sz="1100">
                <a:latin typeface="Calibri"/>
                <a:cs typeface="Calibri"/>
              </a:rPr>
              <a:t> de </a:t>
            </a:r>
            <a:r>
              <a:rPr dirty="0" sz="1100" spc="-5">
                <a:latin typeface="Calibri"/>
                <a:cs typeface="Calibri"/>
              </a:rPr>
              <a:t>second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recours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 </a:t>
            </a:r>
            <a:r>
              <a:rPr dirty="0" sz="1100" spc="-5">
                <a:latin typeface="Calibri"/>
                <a:cs typeface="Calibri"/>
              </a:rPr>
              <a:t>médecin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sport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(titulaire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la </a:t>
            </a:r>
            <a:r>
              <a:rPr dirty="0" sz="1100" spc="-5">
                <a:latin typeface="Calibri"/>
                <a:cs typeface="Calibri"/>
              </a:rPr>
              <a:t> Capacité ou</a:t>
            </a:r>
            <a:r>
              <a:rPr dirty="0" sz="1100">
                <a:latin typeface="Calibri"/>
                <a:cs typeface="Calibri"/>
              </a:rPr>
              <a:t> du </a:t>
            </a:r>
            <a:r>
              <a:rPr dirty="0" sz="1100" spc="-5">
                <a:latin typeface="Calibri"/>
                <a:cs typeface="Calibri"/>
              </a:rPr>
              <a:t>DESC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médecine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 sport) sur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adressage par le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médecin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traitant.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6171" y="8836314"/>
            <a:ext cx="29464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Da</a:t>
            </a:r>
            <a:r>
              <a:rPr dirty="0" sz="1100" spc="-10">
                <a:latin typeface="Calibri"/>
                <a:cs typeface="Calibri"/>
              </a:rPr>
              <a:t>t</a:t>
            </a:r>
            <a:r>
              <a:rPr dirty="0" sz="1100" spc="-5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45067" y="8836314"/>
            <a:ext cx="48260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Do</a:t>
            </a:r>
            <a:r>
              <a:rPr dirty="0" sz="1100" spc="-10">
                <a:latin typeface="Calibri"/>
                <a:cs typeface="Calibri"/>
              </a:rPr>
              <a:t>ct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-10">
                <a:latin typeface="Calibri"/>
                <a:cs typeface="Calibri"/>
              </a:rPr>
              <a:t>u</a:t>
            </a:r>
            <a:r>
              <a:rPr dirty="0" sz="1100" spc="-5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91954" y="8836314"/>
            <a:ext cx="11214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Signature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cachet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Anne Huynh-Druart</dc:creator>
  <dcterms:created xsi:type="dcterms:W3CDTF">2021-11-23T11:28:01Z</dcterms:created>
  <dcterms:modified xsi:type="dcterms:W3CDTF">2021-11-23T11:28:01Z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