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7538" y="903725"/>
            <a:ext cx="5905500" cy="36512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 marL="292735">
              <a:lnSpc>
                <a:spcPct val="100000"/>
              </a:lnSpc>
              <a:spcBef>
                <a:spcPts val="20"/>
              </a:spcBef>
            </a:pPr>
            <a:r>
              <a:rPr dirty="0" sz="2000" spc="-5" b="1">
                <a:latin typeface="Calibri"/>
                <a:cs typeface="Calibri"/>
              </a:rPr>
              <a:t>FICHE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D’EVALUATION</a:t>
            </a:r>
            <a:r>
              <a:rPr dirty="0" sz="200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D’UNE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DISCIPLINE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SPORTIVE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044" y="1753616"/>
            <a:ext cx="5782945" cy="172148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12700" marR="514350">
              <a:lnSpc>
                <a:spcPct val="103200"/>
              </a:lnSpc>
              <a:spcBef>
                <a:spcPts val="45"/>
              </a:spcBef>
            </a:pPr>
            <a:r>
              <a:rPr dirty="0" sz="1400" spc="-5">
                <a:latin typeface="Times New Roman"/>
                <a:cs typeface="Times New Roman"/>
              </a:rPr>
              <a:t>Cette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fiche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pour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d’évaluer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référencer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caractéristiques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d’une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discipline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sportive.</a:t>
            </a:r>
            <a:endParaRPr sz="1400">
              <a:latin typeface="Times New Roman"/>
              <a:cs typeface="Times New Roman"/>
            </a:endParaRPr>
          </a:p>
          <a:p>
            <a:pPr marL="146050" indent="-133985">
              <a:lnSpc>
                <a:spcPct val="100000"/>
              </a:lnSpc>
              <a:spcBef>
                <a:spcPts val="60"/>
              </a:spcBef>
              <a:buAutoNum type="arabicPlain"/>
              <a:tabLst>
                <a:tab pos="146685" algn="l"/>
              </a:tabLst>
            </a:pPr>
            <a:r>
              <a:rPr dirty="0" sz="1400" spc="-5">
                <a:latin typeface="Times New Roman"/>
                <a:cs typeface="Times New Roman"/>
              </a:rPr>
              <a:t>– Evaluation des types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d’efforts</a:t>
            </a:r>
            <a:endParaRPr sz="1400">
              <a:latin typeface="Times New Roman"/>
              <a:cs typeface="Times New Roman"/>
            </a:endParaRPr>
          </a:p>
          <a:p>
            <a:pPr marL="146050" indent="-133985">
              <a:lnSpc>
                <a:spcPct val="100000"/>
              </a:lnSpc>
              <a:spcBef>
                <a:spcPts val="45"/>
              </a:spcBef>
              <a:buAutoNum type="arabicPlain"/>
              <a:tabLst>
                <a:tab pos="146685" algn="l"/>
              </a:tabLst>
            </a:pPr>
            <a:r>
              <a:rPr dirty="0" sz="1400" spc="-5">
                <a:latin typeface="Times New Roman"/>
                <a:cs typeface="Times New Roman"/>
              </a:rPr>
              <a:t>–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Référencement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voies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énergétiques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qualités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rapportant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à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discipline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DESCRIPTION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DISCIPLINE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100" spc="-5">
                <a:latin typeface="Times New Roman"/>
                <a:cs typeface="Times New Roman"/>
              </a:rPr>
              <a:t>LOGIQUE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INTERNE: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9922" y="3575871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9922" y="3749621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9922" y="3922534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922" y="4096284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9922" y="4269197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9922" y="4442947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99922" y="4615859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 h="0">
                <a:moveTo>
                  <a:pt x="0" y="0"/>
                </a:moveTo>
                <a:lnTo>
                  <a:pt x="4090369" y="0"/>
                </a:lnTo>
              </a:path>
            </a:pathLst>
          </a:custGeom>
          <a:ln w="1031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87082" y="4668838"/>
            <a:ext cx="4448810" cy="4010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Critères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requis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pour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pratique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santé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discipline</a:t>
            </a:r>
            <a:endParaRPr sz="1100">
              <a:latin typeface="Times New Roman"/>
              <a:cs typeface="Times New Roman"/>
            </a:endParaRPr>
          </a:p>
          <a:p>
            <a:pPr marL="128905" indent="-116839">
              <a:lnSpc>
                <a:spcPct val="100000"/>
              </a:lnSpc>
              <a:spcBef>
                <a:spcPts val="45"/>
              </a:spcBef>
              <a:buChar char="-"/>
              <a:tabLst>
                <a:tab pos="129539" algn="l"/>
              </a:tabLst>
            </a:pPr>
            <a:r>
              <a:rPr dirty="0" sz="1100" spc="-5">
                <a:latin typeface="Times New Roman"/>
                <a:cs typeface="Times New Roman"/>
              </a:rPr>
              <a:t>capacités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à l’effort maximal : oui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non</a:t>
            </a:r>
            <a:endParaRPr sz="1100">
              <a:latin typeface="Times New Roman"/>
              <a:cs typeface="Times New Roman"/>
            </a:endParaRPr>
          </a:p>
          <a:p>
            <a:pPr marL="128905" indent="-116839">
              <a:lnSpc>
                <a:spcPct val="100000"/>
              </a:lnSpc>
              <a:spcBef>
                <a:spcPts val="45"/>
              </a:spcBef>
              <a:buChar char="-"/>
              <a:tabLst>
                <a:tab pos="129539" algn="l"/>
              </a:tabLst>
            </a:pPr>
            <a:r>
              <a:rPr dirty="0" sz="1100" spc="-5">
                <a:latin typeface="Times New Roman"/>
                <a:cs typeface="Times New Roman"/>
              </a:rPr>
              <a:t>capacités cognitives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 oui / non</a:t>
            </a:r>
            <a:endParaRPr sz="1100">
              <a:latin typeface="Times New Roman"/>
              <a:cs typeface="Times New Roman"/>
            </a:endParaRPr>
          </a:p>
          <a:p>
            <a:pPr marL="128905" indent="-116839">
              <a:lnSpc>
                <a:spcPct val="100000"/>
              </a:lnSpc>
              <a:spcBef>
                <a:spcPts val="45"/>
              </a:spcBef>
              <a:buChar char="-"/>
              <a:tabLst>
                <a:tab pos="129539" algn="l"/>
              </a:tabLst>
            </a:pPr>
            <a:r>
              <a:rPr dirty="0" sz="1100" spc="-5">
                <a:latin typeface="Times New Roman"/>
                <a:cs typeface="Times New Roman"/>
              </a:rPr>
              <a:t>équilibre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normal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 indifférent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-"/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100" spc="-5">
                <a:latin typeface="Times New Roman"/>
                <a:cs typeface="Times New Roman"/>
              </a:rPr>
              <a:t>Caractéristiques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 l’activité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dans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pratique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santé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lvl="1" marL="504190" indent="-264160">
              <a:lnSpc>
                <a:spcPct val="100000"/>
              </a:lnSpc>
              <a:spcBef>
                <a:spcPts val="850"/>
              </a:spcBef>
              <a:buChar char="-"/>
              <a:tabLst>
                <a:tab pos="504190" algn="l"/>
                <a:tab pos="504825" algn="l"/>
              </a:tabLst>
            </a:pPr>
            <a:r>
              <a:rPr dirty="0" sz="1100" spc="-5">
                <a:latin typeface="Times New Roman"/>
                <a:cs typeface="Times New Roman"/>
              </a:rPr>
              <a:t>technicité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(selon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barème </a:t>
            </a:r>
            <a:r>
              <a:rPr dirty="0" sz="900">
                <a:latin typeface="Times New Roman"/>
                <a:cs typeface="Times New Roman"/>
              </a:rPr>
              <a:t>de +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à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++++)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+ à </a:t>
            </a:r>
            <a:r>
              <a:rPr dirty="0" sz="1100" spc="-10">
                <a:latin typeface="Times New Roman"/>
                <a:cs typeface="Times New Roman"/>
              </a:rPr>
              <a:t>++++</a:t>
            </a:r>
            <a:endParaRPr sz="1100">
              <a:latin typeface="Times New Roman"/>
              <a:cs typeface="Times New Roman"/>
            </a:endParaRPr>
          </a:p>
          <a:p>
            <a:pPr lvl="1" marL="504825" indent="-264160">
              <a:lnSpc>
                <a:spcPct val="100000"/>
              </a:lnSpc>
              <a:spcBef>
                <a:spcPts val="40"/>
              </a:spcBef>
              <a:buChar char="-"/>
              <a:tabLst>
                <a:tab pos="504825" algn="l"/>
                <a:tab pos="505459" algn="l"/>
              </a:tabLst>
            </a:pPr>
            <a:r>
              <a:rPr dirty="0" sz="1100" spc="-5">
                <a:latin typeface="Times New Roman"/>
                <a:cs typeface="Times New Roman"/>
              </a:rPr>
              <a:t>interactions sociales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(selon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barème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de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+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à </a:t>
            </a:r>
            <a:r>
              <a:rPr dirty="0" sz="900" spc="-5">
                <a:latin typeface="Times New Roman"/>
                <a:cs typeface="Times New Roman"/>
              </a:rPr>
              <a:t>++++)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+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à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++++</a:t>
            </a:r>
            <a:endParaRPr sz="1100">
              <a:latin typeface="Times New Roman"/>
              <a:cs typeface="Times New Roman"/>
            </a:endParaRPr>
          </a:p>
          <a:p>
            <a:pPr lvl="1" marL="504825" indent="-264160">
              <a:lnSpc>
                <a:spcPct val="100000"/>
              </a:lnSpc>
              <a:spcBef>
                <a:spcPts val="50"/>
              </a:spcBef>
              <a:buChar char="-"/>
              <a:tabLst>
                <a:tab pos="504825" algn="l"/>
                <a:tab pos="505459" algn="l"/>
              </a:tabLst>
            </a:pPr>
            <a:r>
              <a:rPr dirty="0" sz="1100" spc="-5">
                <a:latin typeface="Times New Roman"/>
                <a:cs typeface="Times New Roman"/>
              </a:rPr>
              <a:t>caractère ludique </a:t>
            </a:r>
            <a:r>
              <a:rPr dirty="0" sz="900" spc="-5">
                <a:latin typeface="Times New Roman"/>
                <a:cs typeface="Times New Roman"/>
              </a:rPr>
              <a:t>(selon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barème </a:t>
            </a:r>
            <a:r>
              <a:rPr dirty="0" sz="900">
                <a:latin typeface="Times New Roman"/>
                <a:cs typeface="Times New Roman"/>
              </a:rPr>
              <a:t>de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+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à</a:t>
            </a:r>
            <a:r>
              <a:rPr dirty="0" sz="900" spc="-5">
                <a:latin typeface="Times New Roman"/>
                <a:cs typeface="Times New Roman"/>
              </a:rPr>
              <a:t> ++++)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++ à ++++</a:t>
            </a:r>
            <a:endParaRPr sz="1100">
              <a:latin typeface="Times New Roman"/>
              <a:cs typeface="Times New Roman"/>
            </a:endParaRPr>
          </a:p>
          <a:p>
            <a:pPr lvl="1" marL="504825" indent="-264160">
              <a:lnSpc>
                <a:spcPct val="100000"/>
              </a:lnSpc>
              <a:spcBef>
                <a:spcPts val="40"/>
              </a:spcBef>
              <a:buChar char="-"/>
              <a:tabLst>
                <a:tab pos="504825" algn="l"/>
                <a:tab pos="505459" algn="l"/>
              </a:tabLst>
            </a:pPr>
            <a:r>
              <a:rPr dirty="0" sz="1100" spc="-5">
                <a:latin typeface="Times New Roman"/>
                <a:cs typeface="Times New Roman"/>
              </a:rPr>
              <a:t>dépense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énergétique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(METs)</a:t>
            </a:r>
            <a:endParaRPr sz="11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0"/>
              </a:spcBef>
              <a:buAutoNum type="alphaLcPeriod"/>
              <a:tabLst>
                <a:tab pos="241300" algn="l"/>
                <a:tab pos="241935" algn="l"/>
              </a:tabLst>
            </a:pPr>
            <a:r>
              <a:rPr dirty="0" sz="1100" spc="-5">
                <a:latin typeface="Times New Roman"/>
                <a:cs typeface="Times New Roman"/>
              </a:rPr>
              <a:t>Intensité de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l’activité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dans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 pratique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santé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5"/>
              </a:spcBef>
            </a:pPr>
            <a:r>
              <a:rPr dirty="0" sz="900" spc="-5">
                <a:latin typeface="Times New Roman"/>
                <a:cs typeface="Times New Roman"/>
              </a:rPr>
              <a:t>(Selon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barème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:</a:t>
            </a:r>
            <a:r>
              <a:rPr dirty="0" sz="900" spc="-5">
                <a:latin typeface="Times New Roman"/>
                <a:cs typeface="Times New Roman"/>
              </a:rPr>
              <a:t> faible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/ </a:t>
            </a:r>
            <a:r>
              <a:rPr dirty="0" sz="900" spc="-5">
                <a:latin typeface="Times New Roman"/>
                <a:cs typeface="Times New Roman"/>
              </a:rPr>
              <a:t>modéré</a:t>
            </a:r>
            <a:r>
              <a:rPr dirty="0" sz="900">
                <a:latin typeface="Times New Roman"/>
                <a:cs typeface="Times New Roman"/>
              </a:rPr>
              <a:t> /</a:t>
            </a:r>
            <a:r>
              <a:rPr dirty="0" sz="900" spc="-5">
                <a:latin typeface="Times New Roman"/>
                <a:cs typeface="Times New Roman"/>
              </a:rPr>
              <a:t> intense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/ </a:t>
            </a:r>
            <a:r>
              <a:rPr dirty="0" sz="900" spc="-5">
                <a:latin typeface="Times New Roman"/>
                <a:cs typeface="Times New Roman"/>
              </a:rPr>
              <a:t>très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intense)</a:t>
            </a:r>
            <a:endParaRPr sz="900">
              <a:latin typeface="Times New Roman"/>
              <a:cs typeface="Times New Roman"/>
            </a:endParaRPr>
          </a:p>
          <a:p>
            <a:pPr lvl="1" marL="357505" indent="-116839">
              <a:lnSpc>
                <a:spcPct val="100000"/>
              </a:lnSpc>
              <a:spcBef>
                <a:spcPts val="25"/>
              </a:spcBef>
              <a:buChar char="-"/>
              <a:tabLst>
                <a:tab pos="358140" algn="l"/>
              </a:tabLst>
            </a:pPr>
            <a:r>
              <a:rPr dirty="0" sz="1100" spc="-5">
                <a:latin typeface="Times New Roman"/>
                <a:cs typeface="Times New Roman"/>
              </a:rPr>
              <a:t>intensité cardio-respiratoire estimée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X à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Times New Roman"/>
              <a:buChar char="-"/>
            </a:pP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1100" spc="-5">
                <a:latin typeface="Times New Roman"/>
                <a:cs typeface="Times New Roman"/>
              </a:rPr>
              <a:t>-intensité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effort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musculaire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estimée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5"/>
              </a:spcBef>
            </a:pPr>
            <a:r>
              <a:rPr dirty="0" sz="1100" spc="-5">
                <a:latin typeface="Times New Roman"/>
                <a:cs typeface="Times New Roman"/>
              </a:rPr>
              <a:t>précisez les groupes musculaires sollicités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-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sollicitation mécanique du squelette :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0"/>
              </a:spcBef>
            </a:pPr>
            <a:r>
              <a:rPr dirty="0" sz="1100" spc="-5">
                <a:latin typeface="Times New Roman"/>
                <a:cs typeface="Times New Roman"/>
              </a:rPr>
              <a:t>noter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si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asymétrie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latérale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ou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haut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/bas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(précisez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segments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sollicités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AutoNum type="alphaLcPeriod" startAt="2"/>
              <a:tabLst>
                <a:tab pos="241935" algn="l"/>
              </a:tabLst>
            </a:pPr>
            <a:r>
              <a:rPr dirty="0" sz="1100" spc="-5" b="0">
                <a:latin typeface="Bookman Old Style"/>
                <a:cs typeface="Bookman Old Style"/>
              </a:rPr>
              <a:t>espaces</a:t>
            </a:r>
            <a:r>
              <a:rPr dirty="0" sz="1100" spc="-20" b="0">
                <a:latin typeface="Bookman Old Style"/>
                <a:cs typeface="Bookman Old Style"/>
              </a:rPr>
              <a:t> </a:t>
            </a:r>
            <a:r>
              <a:rPr dirty="0" sz="1100" spc="-5" b="0">
                <a:latin typeface="Bookman Old Style"/>
                <a:cs typeface="Bookman Old Style"/>
              </a:rPr>
              <a:t>de</a:t>
            </a:r>
            <a:r>
              <a:rPr dirty="0" sz="1100" spc="-20" b="0">
                <a:latin typeface="Bookman Old Style"/>
                <a:cs typeface="Bookman Old Style"/>
              </a:rPr>
              <a:t> </a:t>
            </a:r>
            <a:r>
              <a:rPr dirty="0" sz="1100" spc="-5" b="0">
                <a:latin typeface="Bookman Old Style"/>
                <a:cs typeface="Bookman Old Style"/>
              </a:rPr>
              <a:t>pratique</a:t>
            </a:r>
            <a:endParaRPr sz="1100">
              <a:latin typeface="Bookman Old Style"/>
              <a:cs typeface="Bookman Old Style"/>
            </a:endParaRPr>
          </a:p>
          <a:p>
            <a:pPr lvl="1" marL="469900" indent="-229235">
              <a:lnSpc>
                <a:spcPct val="100000"/>
              </a:lnSpc>
              <a:spcBef>
                <a:spcPts val="75"/>
              </a:spcBef>
              <a:buFont typeface="Times New Roman"/>
              <a:buChar char="-"/>
              <a:tabLst>
                <a:tab pos="469900" algn="l"/>
                <a:tab pos="470534" algn="l"/>
              </a:tabLst>
            </a:pPr>
            <a:r>
              <a:rPr dirty="0" sz="1100" spc="-5" b="0">
                <a:latin typeface="Bookman Old Style"/>
                <a:cs typeface="Bookman Old Style"/>
              </a:rPr>
              <a:t>plein</a:t>
            </a:r>
            <a:r>
              <a:rPr dirty="0" sz="1100" spc="-15" b="0">
                <a:latin typeface="Bookman Old Style"/>
                <a:cs typeface="Bookman Old Style"/>
              </a:rPr>
              <a:t> </a:t>
            </a:r>
            <a:r>
              <a:rPr dirty="0" sz="1100" spc="-5" b="0">
                <a:latin typeface="Bookman Old Style"/>
                <a:cs typeface="Bookman Old Style"/>
              </a:rPr>
              <a:t>air,</a:t>
            </a:r>
            <a:r>
              <a:rPr dirty="0" sz="1100" spc="-10" b="0">
                <a:latin typeface="Bookman Old Style"/>
                <a:cs typeface="Bookman Old Style"/>
              </a:rPr>
              <a:t> </a:t>
            </a:r>
            <a:r>
              <a:rPr dirty="0" sz="1100" spc="-5" b="0">
                <a:latin typeface="Bookman Old Style"/>
                <a:cs typeface="Bookman Old Style"/>
              </a:rPr>
              <a:t>indoor,</a:t>
            </a:r>
            <a:r>
              <a:rPr dirty="0" sz="1100" spc="-10" b="0">
                <a:latin typeface="Bookman Old Style"/>
                <a:cs typeface="Bookman Old Style"/>
              </a:rPr>
              <a:t> </a:t>
            </a:r>
            <a:r>
              <a:rPr dirty="0" sz="1100" spc="-5" b="0">
                <a:latin typeface="Bookman Old Style"/>
                <a:cs typeface="Bookman Old Style"/>
              </a:rPr>
              <a:t>aquatique</a:t>
            </a:r>
            <a:endParaRPr sz="11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0029" y="873505"/>
            <a:ext cx="245808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Évaluation</a:t>
            </a:r>
            <a:r>
              <a:rPr dirty="0" u="sng" sz="16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types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d’efforts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4422" y="1382521"/>
            <a:ext cx="1053465" cy="7124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50"/>
              </a:spcBef>
            </a:pPr>
            <a:r>
              <a:rPr dirty="0" sz="1100" spc="-5">
                <a:latin typeface="Times New Roman"/>
                <a:cs typeface="Times New Roman"/>
              </a:rPr>
              <a:t>Discipline :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Spécialité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poste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Sport :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100" spc="-5">
                <a:latin typeface="Times New Roman"/>
                <a:cs typeface="Times New Roman"/>
              </a:rPr>
              <a:t>Type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d’efforts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85613" y="1729184"/>
            <a:ext cx="566420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46990" marR="5080" indent="-34925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Collectif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</a:t>
            </a:r>
            <a:r>
              <a:rPr dirty="0" sz="1100" spc="-5">
                <a:latin typeface="Times New Roman"/>
                <a:cs typeface="Times New Roman"/>
              </a:rPr>
              <a:t>ontinus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34196" y="1729184"/>
            <a:ext cx="739775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Individuel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Int</a:t>
            </a:r>
            <a:r>
              <a:rPr dirty="0" sz="1100" spc="-10">
                <a:latin typeface="Times New Roman"/>
                <a:cs typeface="Times New Roman"/>
              </a:rPr>
              <a:t>e</a:t>
            </a:r>
            <a:r>
              <a:rPr dirty="0" sz="1100" spc="-5">
                <a:latin typeface="Times New Roman"/>
                <a:cs typeface="Times New Roman"/>
              </a:rPr>
              <a:t>r</a:t>
            </a:r>
            <a:r>
              <a:rPr dirty="0" sz="1100" spc="-10">
                <a:latin typeface="Times New Roman"/>
                <a:cs typeface="Times New Roman"/>
              </a:rPr>
              <a:t>m</a:t>
            </a:r>
            <a:r>
              <a:rPr dirty="0" sz="1100" spc="-5">
                <a:latin typeface="Times New Roman"/>
                <a:cs typeface="Times New Roman"/>
              </a:rPr>
              <a:t>itt</a:t>
            </a:r>
            <a:r>
              <a:rPr dirty="0" sz="1100" spc="-10">
                <a:latin typeface="Times New Roman"/>
                <a:cs typeface="Times New Roman"/>
              </a:rPr>
              <a:t>e</a:t>
            </a:r>
            <a:r>
              <a:rPr dirty="0" sz="1100" spc="-5">
                <a:latin typeface="Times New Roman"/>
                <a:cs typeface="Times New Roman"/>
              </a:rPr>
              <a:t>nts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4282" y="2248760"/>
            <a:ext cx="1290320" cy="367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b="1">
                <a:latin typeface="Times New Roman"/>
                <a:cs typeface="Times New Roman"/>
              </a:rPr>
              <a:t>*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Si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efforts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continus</a:t>
            </a:r>
            <a:r>
              <a:rPr dirty="0" sz="1100" spc="-1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 spc="-5">
                <a:latin typeface="Times New Roman"/>
                <a:cs typeface="Times New Roman"/>
              </a:rPr>
              <a:t>Durée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l’effort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0475" y="2422510"/>
            <a:ext cx="18796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Times New Roman"/>
                <a:cs typeface="Times New Roman"/>
              </a:rPr>
              <a:t>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4343" y="2422510"/>
            <a:ext cx="227329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S</a:t>
            </a:r>
            <a:r>
              <a:rPr dirty="0" sz="1100" spc="-10">
                <a:latin typeface="Times New Roman"/>
                <a:cs typeface="Times New Roman"/>
              </a:rPr>
              <a:t>ec  </a:t>
            </a:r>
            <a:r>
              <a:rPr dirty="0" sz="1100" spc="-5">
                <a:latin typeface="Times New Roman"/>
                <a:cs typeface="Times New Roman"/>
              </a:rPr>
              <a:t>Mn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8917" y="2422510"/>
            <a:ext cx="87630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à  à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8492" y="2422510"/>
            <a:ext cx="227329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S</a:t>
            </a:r>
            <a:r>
              <a:rPr dirty="0" sz="1100" spc="-10">
                <a:latin typeface="Times New Roman"/>
                <a:cs typeface="Times New Roman"/>
              </a:rPr>
              <a:t>ec  </a:t>
            </a:r>
            <a:r>
              <a:rPr dirty="0" sz="1100" spc="-5">
                <a:latin typeface="Times New Roman"/>
                <a:cs typeface="Times New Roman"/>
              </a:rPr>
              <a:t>Mn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3724" y="2769172"/>
            <a:ext cx="1995170" cy="7124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Type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mouvements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L="1353820" marR="5080" indent="34925">
              <a:lnSpc>
                <a:spcPts val="1370"/>
              </a:lnSpc>
              <a:spcBef>
                <a:spcPts val="45"/>
              </a:spcBef>
            </a:pPr>
            <a:r>
              <a:rPr dirty="0" sz="1100" spc="-5">
                <a:latin typeface="Times New Roman"/>
                <a:cs typeface="Times New Roman"/>
              </a:rPr>
              <a:t>Cycliques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Ac</a:t>
            </a:r>
            <a:r>
              <a:rPr dirty="0" sz="1100" spc="-5">
                <a:latin typeface="Times New Roman"/>
                <a:cs typeface="Times New Roman"/>
              </a:rPr>
              <a:t>y</a:t>
            </a:r>
            <a:r>
              <a:rPr dirty="0" sz="1100" spc="-10">
                <a:latin typeface="Times New Roman"/>
                <a:cs typeface="Times New Roman"/>
              </a:rPr>
              <a:t>c</a:t>
            </a:r>
            <a:r>
              <a:rPr dirty="0" sz="1100" spc="-5">
                <a:latin typeface="Times New Roman"/>
                <a:cs typeface="Times New Roman"/>
              </a:rPr>
              <a:t>liqu</a:t>
            </a:r>
            <a:r>
              <a:rPr dirty="0" sz="1100" spc="-10">
                <a:latin typeface="Times New Roman"/>
                <a:cs typeface="Times New Roman"/>
              </a:rPr>
              <a:t>es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dirty="0" sz="1100" spc="-5" b="1">
                <a:latin typeface="Times New Roman"/>
                <a:cs typeface="Times New Roman"/>
              </a:rPr>
              <a:t>* Si efforts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intermittents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3445" y="3462498"/>
            <a:ext cx="1092835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Nombre de blocs :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Repos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entre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blocs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34071" y="3462498"/>
            <a:ext cx="1435100" cy="36576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D’une durée moyenne de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7647" y="3462498"/>
            <a:ext cx="2197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Mn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43306" y="3982073"/>
            <a:ext cx="10998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Nature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des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efforts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84079" y="4155823"/>
            <a:ext cx="1127760" cy="105918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664845">
              <a:lnSpc>
                <a:spcPct val="103299"/>
              </a:lnSpc>
              <a:spcBef>
                <a:spcPts val="55"/>
              </a:spcBef>
            </a:pPr>
            <a:r>
              <a:rPr dirty="0" sz="1100" spc="-5">
                <a:latin typeface="Times New Roman"/>
                <a:cs typeface="Times New Roman"/>
              </a:rPr>
              <a:t>Sprints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Sauts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</a:t>
            </a:r>
            <a:r>
              <a:rPr dirty="0" sz="1100" spc="-10">
                <a:latin typeface="Times New Roman"/>
                <a:cs typeface="Times New Roman"/>
              </a:rPr>
              <a:t>a</a:t>
            </a:r>
            <a:r>
              <a:rPr dirty="0" sz="1100" spc="-5">
                <a:latin typeface="Times New Roman"/>
                <a:cs typeface="Times New Roman"/>
              </a:rPr>
              <a:t>n</a:t>
            </a:r>
            <a:r>
              <a:rPr dirty="0" sz="1100" spc="-10">
                <a:latin typeface="Times New Roman"/>
                <a:cs typeface="Times New Roman"/>
              </a:rPr>
              <a:t>ce</a:t>
            </a:r>
            <a:r>
              <a:rPr dirty="0" sz="1100" spc="-5">
                <a:latin typeface="Times New Roman"/>
                <a:cs typeface="Times New Roman"/>
              </a:rPr>
              <a:t>rs  Fr</a:t>
            </a:r>
            <a:r>
              <a:rPr dirty="0" sz="1100" spc="-10">
                <a:latin typeface="Times New Roman"/>
                <a:cs typeface="Times New Roman"/>
              </a:rPr>
              <a:t>a</a:t>
            </a:r>
            <a:r>
              <a:rPr dirty="0" sz="1100" spc="-5">
                <a:latin typeface="Times New Roman"/>
                <a:cs typeface="Times New Roman"/>
              </a:rPr>
              <a:t>pp</a:t>
            </a:r>
            <a:r>
              <a:rPr dirty="0" sz="1100" spc="-10">
                <a:latin typeface="Times New Roman"/>
                <a:cs typeface="Times New Roman"/>
              </a:rPr>
              <a:t>es</a:t>
            </a: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03099"/>
              </a:lnSpc>
              <a:spcBef>
                <a:spcPts val="5"/>
              </a:spcBef>
            </a:pPr>
            <a:r>
              <a:rPr dirty="0" sz="1100" spc="-5">
                <a:latin typeface="Times New Roman"/>
                <a:cs typeface="Times New Roman"/>
              </a:rPr>
              <a:t>Poussées - tractions </a:t>
            </a:r>
            <a:r>
              <a:rPr dirty="0" sz="1100" spc="-2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Autres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32941" y="5022062"/>
            <a:ext cx="5645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Précisez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323977" y="5396608"/>
          <a:ext cx="3404870" cy="327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2850"/>
                <a:gridCol w="691514"/>
                <a:gridCol w="711835"/>
                <a:gridCol w="380364"/>
                <a:gridCol w="409575"/>
              </a:tblGrid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Durée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l’effort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ts val="11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33985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Sec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à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Sec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Répété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toutes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33985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Sec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à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Sec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3505"/>
            <a:ext cx="5600700" cy="6198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55775">
              <a:lnSpc>
                <a:spcPct val="100000"/>
              </a:lnSpc>
              <a:spcBef>
                <a:spcPts val="10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Intérêts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potentiels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la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discipline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784985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Times New Roman"/>
                <a:cs typeface="Times New Roman"/>
              </a:rPr>
              <a:t>BENEFICES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 LA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DISCIPLINE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2709545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CARACTERISTIQUES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Condition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physique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générale</a:t>
            </a:r>
            <a:endParaRPr sz="14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95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endurance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Vitesse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équilibre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statique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et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dynamique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proprioception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adresse,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précision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coordination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motrice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Système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musculo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squelettique</a:t>
            </a:r>
            <a:endParaRPr sz="1400">
              <a:latin typeface="Times New Roman"/>
              <a:cs typeface="Times New Roman"/>
            </a:endParaRPr>
          </a:p>
          <a:p>
            <a:pPr marL="3212465" marR="440690" indent="-228600">
              <a:lnSpc>
                <a:spcPct val="103600"/>
              </a:lnSpc>
              <a:spcBef>
                <a:spcPts val="91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masse, force musculaire (membres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supérieurs, inférieurs et tronc)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endurance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musculaire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sollicitations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mécaniques du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squelette</a:t>
            </a:r>
            <a:endParaRPr sz="1100">
              <a:latin typeface="Times New Roman"/>
              <a:cs typeface="Times New Roman"/>
            </a:endParaRPr>
          </a:p>
          <a:p>
            <a:pPr marL="3213100" indent="-229235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3100" algn="l"/>
                <a:tab pos="3213735" algn="l"/>
              </a:tabLst>
            </a:pPr>
            <a:r>
              <a:rPr dirty="0" sz="1100" spc="-5">
                <a:latin typeface="Times New Roman"/>
                <a:cs typeface="Times New Roman"/>
              </a:rPr>
              <a:t>souplesse,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mobilité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articulaire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caractère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symétrique (vertical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latéral)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Capacités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cognitives</a:t>
            </a:r>
            <a:endParaRPr sz="14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95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concentration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analyse de situations et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prises de décisions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apprentissage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mémoire</a:t>
            </a:r>
            <a:endParaRPr sz="1100">
              <a:latin typeface="Times New Roman"/>
              <a:cs typeface="Times New Roman"/>
            </a:endParaRPr>
          </a:p>
          <a:p>
            <a:pPr marL="3212465" indent="-228600">
              <a:lnSpc>
                <a:spcPct val="100000"/>
              </a:lnSpc>
              <a:spcBef>
                <a:spcPts val="130"/>
              </a:spcBef>
              <a:buFont typeface="Symbol"/>
              <a:buChar char=""/>
              <a:tabLst>
                <a:tab pos="3212465" algn="l"/>
                <a:tab pos="3213100" algn="l"/>
              </a:tabLst>
            </a:pPr>
            <a:r>
              <a:rPr dirty="0" sz="1100" spc="-5">
                <a:latin typeface="Times New Roman"/>
                <a:cs typeface="Times New Roman"/>
              </a:rPr>
              <a:t>orientation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spatio-temporelle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4738" y="903725"/>
            <a:ext cx="5448300" cy="2832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Référencement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des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voies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énergétiques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et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qualités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4738" y="1186433"/>
            <a:ext cx="5448300" cy="28448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rapportant</a:t>
            </a:r>
            <a:r>
              <a:rPr dirty="0" u="sng" sz="16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à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la</a:t>
            </a:r>
            <a:r>
              <a:rPr dirty="0" u="sng" sz="16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discipline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24483" y="1576577"/>
          <a:ext cx="5915025" cy="7382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5500"/>
              </a:tblGrid>
              <a:tr h="305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1870075" algn="l"/>
                          <a:tab pos="2769235" algn="l"/>
                          <a:tab pos="3668395" algn="l"/>
                          <a:tab pos="4567555" algn="l"/>
                          <a:tab pos="546671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Importance	SANS	PEU	REL	IMP	FDM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Filières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énergétique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anaérobie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alactique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anaérobie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lactique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aérobie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Force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maxi.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Statique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force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maxi.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Dynamique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forces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vitesse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endurance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vitesse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vitesse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réaction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Vitesse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gestuelle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vélocité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souplesse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coordination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technico-tactiques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technique</a:t>
                      </a:r>
                      <a:r>
                        <a:rPr dirty="0" sz="1100" spc="-5">
                          <a:latin typeface="MS Gothic"/>
                          <a:cs typeface="MS Gothic"/>
                        </a:rPr>
                        <a:t>–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habilité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tactique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individuelle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tactique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collective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Qualités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artistiques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SANS: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sans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importance</a:t>
                      </a:r>
                      <a:r>
                        <a:rPr dirty="0" sz="1100" spc="5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importante</a:t>
                      </a:r>
                      <a:r>
                        <a:rPr dirty="0" sz="1100" spc="5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REL: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relative</a:t>
                      </a:r>
                      <a:r>
                        <a:rPr dirty="0" sz="1100" spc="5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IMP: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importante</a:t>
                      </a:r>
                      <a:r>
                        <a:rPr dirty="0" sz="1100" spc="2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FDM: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fondamentale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2021-11-23T11:26:12Z</dcterms:created>
  <dcterms:modified xsi:type="dcterms:W3CDTF">2021-11-23T11:26:12Z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